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374.xml" ContentType="application/vnd.openxmlformats-officedocument.presentationml.slide+xml"/>
  <Override PartName="/ppt/slides/slide385.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379.xml" ContentType="application/vnd.openxmlformats-officedocument.presentationml.slide+xml"/>
  <Default Extension="wmf" ContentType="image/x-wmf"/>
  <Override PartName="/ppt/notesSlides/notesSlide18.xml" ContentType="application/vnd.openxmlformats-officedocument.presentationml.notes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Layouts/slideLayout12.xml" ContentType="application/vnd.openxmlformats-officedocument.presentationml.slideLayout+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notesSlides/notesSlide23.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notesSlides/notesSlide2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2"/>
  </p:notesMasterIdLst>
  <p:sldIdLst>
    <p:sldId id="651" r:id="rId2"/>
    <p:sldId id="652" r:id="rId3"/>
    <p:sldId id="653" r:id="rId4"/>
    <p:sldId id="650" r:id="rId5"/>
    <p:sldId id="257" r:id="rId6"/>
    <p:sldId id="285" r:id="rId7"/>
    <p:sldId id="258" r:id="rId8"/>
    <p:sldId id="261" r:id="rId9"/>
    <p:sldId id="263" r:id="rId10"/>
    <p:sldId id="264" r:id="rId11"/>
    <p:sldId id="265" r:id="rId12"/>
    <p:sldId id="266" r:id="rId13"/>
    <p:sldId id="267" r:id="rId14"/>
    <p:sldId id="287" r:id="rId15"/>
    <p:sldId id="268" r:id="rId16"/>
    <p:sldId id="286" r:id="rId17"/>
    <p:sldId id="269" r:id="rId18"/>
    <p:sldId id="270" r:id="rId19"/>
    <p:sldId id="272" r:id="rId20"/>
    <p:sldId id="273" r:id="rId21"/>
    <p:sldId id="274" r:id="rId22"/>
    <p:sldId id="275" r:id="rId23"/>
    <p:sldId id="276" r:id="rId24"/>
    <p:sldId id="277" r:id="rId25"/>
    <p:sldId id="271" r:id="rId26"/>
    <p:sldId id="278" r:id="rId27"/>
    <p:sldId id="280" r:id="rId28"/>
    <p:sldId id="281" r:id="rId29"/>
    <p:sldId id="283"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360" r:id="rId102"/>
    <p:sldId id="361" r:id="rId103"/>
    <p:sldId id="362" r:id="rId104"/>
    <p:sldId id="363" r:id="rId105"/>
    <p:sldId id="364" r:id="rId106"/>
    <p:sldId id="365" r:id="rId107"/>
    <p:sldId id="366" r:id="rId108"/>
    <p:sldId id="367" r:id="rId109"/>
    <p:sldId id="368" r:id="rId110"/>
    <p:sldId id="369" r:id="rId111"/>
    <p:sldId id="370" r:id="rId112"/>
    <p:sldId id="371" r:id="rId113"/>
    <p:sldId id="372" r:id="rId114"/>
    <p:sldId id="373" r:id="rId115"/>
    <p:sldId id="374" r:id="rId116"/>
    <p:sldId id="375" r:id="rId117"/>
    <p:sldId id="376" r:id="rId118"/>
    <p:sldId id="377" r:id="rId119"/>
    <p:sldId id="378" r:id="rId120"/>
    <p:sldId id="379" r:id="rId121"/>
    <p:sldId id="380" r:id="rId122"/>
    <p:sldId id="381" r:id="rId123"/>
    <p:sldId id="382" r:id="rId124"/>
    <p:sldId id="383" r:id="rId125"/>
    <p:sldId id="384" r:id="rId126"/>
    <p:sldId id="385" r:id="rId127"/>
    <p:sldId id="386" r:id="rId128"/>
    <p:sldId id="387" r:id="rId129"/>
    <p:sldId id="388" r:id="rId130"/>
    <p:sldId id="389" r:id="rId131"/>
    <p:sldId id="390" r:id="rId132"/>
    <p:sldId id="391" r:id="rId133"/>
    <p:sldId id="392" r:id="rId134"/>
    <p:sldId id="393" r:id="rId135"/>
    <p:sldId id="394" r:id="rId136"/>
    <p:sldId id="395" r:id="rId137"/>
    <p:sldId id="396" r:id="rId138"/>
    <p:sldId id="397" r:id="rId139"/>
    <p:sldId id="398" r:id="rId140"/>
    <p:sldId id="399" r:id="rId141"/>
    <p:sldId id="400" r:id="rId142"/>
    <p:sldId id="401" r:id="rId143"/>
    <p:sldId id="402" r:id="rId144"/>
    <p:sldId id="403" r:id="rId145"/>
    <p:sldId id="404" r:id="rId146"/>
    <p:sldId id="405" r:id="rId147"/>
    <p:sldId id="406" r:id="rId148"/>
    <p:sldId id="407" r:id="rId149"/>
    <p:sldId id="408" r:id="rId150"/>
    <p:sldId id="409" r:id="rId151"/>
    <p:sldId id="410" r:id="rId152"/>
    <p:sldId id="411" r:id="rId153"/>
    <p:sldId id="412" r:id="rId154"/>
    <p:sldId id="413" r:id="rId155"/>
    <p:sldId id="414" r:id="rId156"/>
    <p:sldId id="415" r:id="rId157"/>
    <p:sldId id="416" r:id="rId158"/>
    <p:sldId id="417" r:id="rId159"/>
    <p:sldId id="418" r:id="rId160"/>
    <p:sldId id="419" r:id="rId161"/>
    <p:sldId id="420" r:id="rId162"/>
    <p:sldId id="421" r:id="rId163"/>
    <p:sldId id="422" r:id="rId164"/>
    <p:sldId id="423" r:id="rId165"/>
    <p:sldId id="424" r:id="rId166"/>
    <p:sldId id="425" r:id="rId167"/>
    <p:sldId id="426" r:id="rId168"/>
    <p:sldId id="427" r:id="rId169"/>
    <p:sldId id="428" r:id="rId170"/>
    <p:sldId id="429" r:id="rId171"/>
    <p:sldId id="430" r:id="rId172"/>
    <p:sldId id="431" r:id="rId173"/>
    <p:sldId id="432" r:id="rId174"/>
    <p:sldId id="433" r:id="rId175"/>
    <p:sldId id="434" r:id="rId176"/>
    <p:sldId id="435" r:id="rId177"/>
    <p:sldId id="436" r:id="rId178"/>
    <p:sldId id="437" r:id="rId179"/>
    <p:sldId id="438" r:id="rId180"/>
    <p:sldId id="439" r:id="rId181"/>
    <p:sldId id="440" r:id="rId182"/>
    <p:sldId id="441" r:id="rId183"/>
    <p:sldId id="442" r:id="rId184"/>
    <p:sldId id="443" r:id="rId185"/>
    <p:sldId id="444" r:id="rId186"/>
    <p:sldId id="445" r:id="rId187"/>
    <p:sldId id="446" r:id="rId188"/>
    <p:sldId id="447" r:id="rId189"/>
    <p:sldId id="448" r:id="rId190"/>
    <p:sldId id="449" r:id="rId191"/>
    <p:sldId id="450" r:id="rId192"/>
    <p:sldId id="451" r:id="rId193"/>
    <p:sldId id="452" r:id="rId194"/>
    <p:sldId id="453" r:id="rId195"/>
    <p:sldId id="454" r:id="rId196"/>
    <p:sldId id="455" r:id="rId197"/>
    <p:sldId id="456" r:id="rId198"/>
    <p:sldId id="457" r:id="rId199"/>
    <p:sldId id="458" r:id="rId200"/>
    <p:sldId id="459" r:id="rId201"/>
    <p:sldId id="460" r:id="rId202"/>
    <p:sldId id="461" r:id="rId203"/>
    <p:sldId id="462" r:id="rId204"/>
    <p:sldId id="463" r:id="rId205"/>
    <p:sldId id="464" r:id="rId206"/>
    <p:sldId id="465" r:id="rId207"/>
    <p:sldId id="466" r:id="rId208"/>
    <p:sldId id="467" r:id="rId209"/>
    <p:sldId id="468" r:id="rId210"/>
    <p:sldId id="469" r:id="rId211"/>
    <p:sldId id="470" r:id="rId212"/>
    <p:sldId id="471" r:id="rId213"/>
    <p:sldId id="472" r:id="rId214"/>
    <p:sldId id="473" r:id="rId215"/>
    <p:sldId id="474" r:id="rId216"/>
    <p:sldId id="475" r:id="rId217"/>
    <p:sldId id="476" r:id="rId218"/>
    <p:sldId id="477" r:id="rId219"/>
    <p:sldId id="478" r:id="rId220"/>
    <p:sldId id="479" r:id="rId221"/>
    <p:sldId id="480" r:id="rId222"/>
    <p:sldId id="481" r:id="rId223"/>
    <p:sldId id="482" r:id="rId224"/>
    <p:sldId id="483" r:id="rId225"/>
    <p:sldId id="484" r:id="rId226"/>
    <p:sldId id="485" r:id="rId227"/>
    <p:sldId id="486" r:id="rId228"/>
    <p:sldId id="487" r:id="rId229"/>
    <p:sldId id="488" r:id="rId230"/>
    <p:sldId id="489" r:id="rId231"/>
    <p:sldId id="490" r:id="rId232"/>
    <p:sldId id="491" r:id="rId233"/>
    <p:sldId id="492" r:id="rId234"/>
    <p:sldId id="493" r:id="rId235"/>
    <p:sldId id="494" r:id="rId236"/>
    <p:sldId id="495" r:id="rId237"/>
    <p:sldId id="496" r:id="rId238"/>
    <p:sldId id="497" r:id="rId239"/>
    <p:sldId id="498" r:id="rId240"/>
    <p:sldId id="499" r:id="rId241"/>
    <p:sldId id="500" r:id="rId242"/>
    <p:sldId id="501" r:id="rId243"/>
    <p:sldId id="502" r:id="rId244"/>
    <p:sldId id="503" r:id="rId245"/>
    <p:sldId id="504" r:id="rId246"/>
    <p:sldId id="505" r:id="rId247"/>
    <p:sldId id="506" r:id="rId248"/>
    <p:sldId id="507" r:id="rId249"/>
    <p:sldId id="508" r:id="rId250"/>
    <p:sldId id="509" r:id="rId251"/>
    <p:sldId id="510" r:id="rId252"/>
    <p:sldId id="511" r:id="rId253"/>
    <p:sldId id="512" r:id="rId254"/>
    <p:sldId id="513" r:id="rId255"/>
    <p:sldId id="514" r:id="rId256"/>
    <p:sldId id="515" r:id="rId257"/>
    <p:sldId id="516" r:id="rId258"/>
    <p:sldId id="517" r:id="rId259"/>
    <p:sldId id="518" r:id="rId260"/>
    <p:sldId id="519" r:id="rId261"/>
    <p:sldId id="520" r:id="rId262"/>
    <p:sldId id="521" r:id="rId263"/>
    <p:sldId id="522" r:id="rId264"/>
    <p:sldId id="523" r:id="rId265"/>
    <p:sldId id="524" r:id="rId266"/>
    <p:sldId id="525" r:id="rId267"/>
    <p:sldId id="526" r:id="rId268"/>
    <p:sldId id="527" r:id="rId269"/>
    <p:sldId id="528" r:id="rId270"/>
    <p:sldId id="529" r:id="rId271"/>
    <p:sldId id="530" r:id="rId272"/>
    <p:sldId id="531" r:id="rId273"/>
    <p:sldId id="532" r:id="rId274"/>
    <p:sldId id="533" r:id="rId275"/>
    <p:sldId id="534" r:id="rId276"/>
    <p:sldId id="535" r:id="rId277"/>
    <p:sldId id="536" r:id="rId278"/>
    <p:sldId id="537" r:id="rId279"/>
    <p:sldId id="538" r:id="rId280"/>
    <p:sldId id="539" r:id="rId281"/>
    <p:sldId id="540" r:id="rId282"/>
    <p:sldId id="541" r:id="rId283"/>
    <p:sldId id="542" r:id="rId284"/>
    <p:sldId id="543" r:id="rId285"/>
    <p:sldId id="544" r:id="rId286"/>
    <p:sldId id="545" r:id="rId287"/>
    <p:sldId id="546" r:id="rId288"/>
    <p:sldId id="547" r:id="rId289"/>
    <p:sldId id="548" r:id="rId290"/>
    <p:sldId id="549" r:id="rId291"/>
    <p:sldId id="550" r:id="rId292"/>
    <p:sldId id="551" r:id="rId293"/>
    <p:sldId id="552" r:id="rId294"/>
    <p:sldId id="553" r:id="rId295"/>
    <p:sldId id="554" r:id="rId296"/>
    <p:sldId id="555" r:id="rId297"/>
    <p:sldId id="556" r:id="rId298"/>
    <p:sldId id="557" r:id="rId299"/>
    <p:sldId id="558" r:id="rId300"/>
    <p:sldId id="559" r:id="rId301"/>
    <p:sldId id="560" r:id="rId302"/>
    <p:sldId id="561" r:id="rId303"/>
    <p:sldId id="562" r:id="rId304"/>
    <p:sldId id="563" r:id="rId305"/>
    <p:sldId id="564" r:id="rId306"/>
    <p:sldId id="565" r:id="rId307"/>
    <p:sldId id="566" r:id="rId308"/>
    <p:sldId id="567" r:id="rId309"/>
    <p:sldId id="568" r:id="rId310"/>
    <p:sldId id="569" r:id="rId311"/>
    <p:sldId id="570" r:id="rId312"/>
    <p:sldId id="571" r:id="rId313"/>
    <p:sldId id="572" r:id="rId314"/>
    <p:sldId id="573" r:id="rId315"/>
    <p:sldId id="574" r:id="rId316"/>
    <p:sldId id="575" r:id="rId317"/>
    <p:sldId id="576" r:id="rId318"/>
    <p:sldId id="577" r:id="rId319"/>
    <p:sldId id="578" r:id="rId320"/>
    <p:sldId id="579" r:id="rId321"/>
    <p:sldId id="580" r:id="rId322"/>
    <p:sldId id="581" r:id="rId323"/>
    <p:sldId id="582" r:id="rId324"/>
    <p:sldId id="583" r:id="rId325"/>
    <p:sldId id="584" r:id="rId326"/>
    <p:sldId id="585" r:id="rId327"/>
    <p:sldId id="586" r:id="rId328"/>
    <p:sldId id="587" r:id="rId329"/>
    <p:sldId id="588" r:id="rId330"/>
    <p:sldId id="589" r:id="rId331"/>
    <p:sldId id="590" r:id="rId332"/>
    <p:sldId id="591" r:id="rId333"/>
    <p:sldId id="592" r:id="rId334"/>
    <p:sldId id="593" r:id="rId335"/>
    <p:sldId id="594" r:id="rId336"/>
    <p:sldId id="595" r:id="rId337"/>
    <p:sldId id="596" r:id="rId338"/>
    <p:sldId id="597" r:id="rId339"/>
    <p:sldId id="598" r:id="rId340"/>
    <p:sldId id="599" r:id="rId341"/>
    <p:sldId id="600" r:id="rId342"/>
    <p:sldId id="601" r:id="rId343"/>
    <p:sldId id="602" r:id="rId344"/>
    <p:sldId id="603" r:id="rId345"/>
    <p:sldId id="604" r:id="rId346"/>
    <p:sldId id="605" r:id="rId347"/>
    <p:sldId id="606" r:id="rId348"/>
    <p:sldId id="607" r:id="rId349"/>
    <p:sldId id="608" r:id="rId350"/>
    <p:sldId id="609" r:id="rId351"/>
    <p:sldId id="610" r:id="rId352"/>
    <p:sldId id="611" r:id="rId353"/>
    <p:sldId id="612" r:id="rId354"/>
    <p:sldId id="613" r:id="rId355"/>
    <p:sldId id="614" r:id="rId356"/>
    <p:sldId id="615" r:id="rId357"/>
    <p:sldId id="616" r:id="rId358"/>
    <p:sldId id="617" r:id="rId359"/>
    <p:sldId id="618" r:id="rId360"/>
    <p:sldId id="619" r:id="rId361"/>
    <p:sldId id="620" r:id="rId362"/>
    <p:sldId id="621" r:id="rId363"/>
    <p:sldId id="622" r:id="rId364"/>
    <p:sldId id="623" r:id="rId365"/>
    <p:sldId id="624" r:id="rId366"/>
    <p:sldId id="625" r:id="rId367"/>
    <p:sldId id="626" r:id="rId368"/>
    <p:sldId id="627" r:id="rId369"/>
    <p:sldId id="628" r:id="rId370"/>
    <p:sldId id="629" r:id="rId371"/>
    <p:sldId id="630" r:id="rId372"/>
    <p:sldId id="631" r:id="rId373"/>
    <p:sldId id="632" r:id="rId374"/>
    <p:sldId id="633" r:id="rId375"/>
    <p:sldId id="634" r:id="rId376"/>
    <p:sldId id="635" r:id="rId377"/>
    <p:sldId id="636" r:id="rId378"/>
    <p:sldId id="637" r:id="rId379"/>
    <p:sldId id="638" r:id="rId380"/>
    <p:sldId id="639" r:id="rId381"/>
    <p:sldId id="640" r:id="rId382"/>
    <p:sldId id="641" r:id="rId383"/>
    <p:sldId id="642" r:id="rId384"/>
    <p:sldId id="643" r:id="rId385"/>
    <p:sldId id="644" r:id="rId386"/>
    <p:sldId id="645" r:id="rId387"/>
    <p:sldId id="646" r:id="rId388"/>
    <p:sldId id="647" r:id="rId389"/>
    <p:sldId id="648" r:id="rId390"/>
    <p:sldId id="654" r:id="rId39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2" autoAdjust="0"/>
    <p:restoredTop sz="98393" autoAdjust="0"/>
  </p:normalViewPr>
  <p:slideViewPr>
    <p:cSldViewPr>
      <p:cViewPr varScale="1">
        <p:scale>
          <a:sx n="84" d="100"/>
          <a:sy n="84" d="100"/>
        </p:scale>
        <p:origin x="-157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377" Type="http://schemas.openxmlformats.org/officeDocument/2006/relationships/slide" Target="slides/slide376.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presProps" Target="presProp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viewProps" Target="viewProps.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theme" Target="theme/theme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tableStyles" Target="tableStyles.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65.wmf"/><Relationship Id="rId2" Type="http://schemas.openxmlformats.org/officeDocument/2006/relationships/image" Target="../media/image264.wmf"/><Relationship Id="rId1" Type="http://schemas.openxmlformats.org/officeDocument/2006/relationships/image" Target="../media/image263.wmf"/><Relationship Id="rId5" Type="http://schemas.openxmlformats.org/officeDocument/2006/relationships/image" Target="../media/image267.wmf"/><Relationship Id="rId4" Type="http://schemas.openxmlformats.org/officeDocument/2006/relationships/image" Target="../media/image266.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9.wmf"/><Relationship Id="rId1" Type="http://schemas.openxmlformats.org/officeDocument/2006/relationships/image" Target="../media/image268.wmf"/><Relationship Id="rId4" Type="http://schemas.openxmlformats.org/officeDocument/2006/relationships/image" Target="../media/image26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19.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29.wmf"/><Relationship Id="rId1" Type="http://schemas.openxmlformats.org/officeDocument/2006/relationships/image" Target="../media/image32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4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8.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49.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5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5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5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image" Target="../media/image109.wmf"/><Relationship Id="rId7" Type="http://schemas.openxmlformats.org/officeDocument/2006/relationships/image" Target="../media/image113.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12.wmf"/><Relationship Id="rId5" Type="http://schemas.openxmlformats.org/officeDocument/2006/relationships/image" Target="../media/image111.wmf"/><Relationship Id="rId4" Type="http://schemas.openxmlformats.org/officeDocument/2006/relationships/image" Target="../media/image110.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122.wmf"/><Relationship Id="rId3" Type="http://schemas.openxmlformats.org/officeDocument/2006/relationships/image" Target="../media/image117.wmf"/><Relationship Id="rId7" Type="http://schemas.openxmlformats.org/officeDocument/2006/relationships/image" Target="../media/image121.wmf"/><Relationship Id="rId2" Type="http://schemas.openxmlformats.org/officeDocument/2006/relationships/image" Target="../media/image116.wmf"/><Relationship Id="rId1" Type="http://schemas.openxmlformats.org/officeDocument/2006/relationships/image" Target="../media/image115.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7190F63-E706-41D5-9359-545A33B7C820}" type="datetimeFigureOut">
              <a:rPr lang="ru-RU"/>
              <a:pPr>
                <a:defRPr/>
              </a:pPr>
              <a:t>30.12.2015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462F6F2-7399-4CFC-B179-7EFA2A005BCB}"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Образ слайда 1"/>
          <p:cNvSpPr>
            <a:spLocks noGrp="1" noRot="1" noChangeAspect="1"/>
          </p:cNvSpPr>
          <p:nvPr>
            <p:ph type="sldImg"/>
          </p:nvPr>
        </p:nvSpPr>
        <p:spPr bwMode="auto">
          <a:noFill/>
          <a:ln>
            <a:solidFill>
              <a:srgbClr val="000000"/>
            </a:solidFill>
            <a:miter lim="800000"/>
            <a:headEnd/>
            <a:tailEnd/>
          </a:ln>
        </p:spPr>
      </p:sp>
      <p:sp>
        <p:nvSpPr>
          <p:cNvPr id="2662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5603"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FC2B01-85A8-4997-BFF5-46F4C82C8F27}" type="slidenum">
              <a:rPr lang="ru-RU">
                <a:cs typeface="Arial" charset="0"/>
              </a:rPr>
              <a:pPr fontAlgn="base">
                <a:spcBef>
                  <a:spcPct val="0"/>
                </a:spcBef>
                <a:spcAft>
                  <a:spcPct val="0"/>
                </a:spcAft>
                <a:defRPr/>
              </a:pPr>
              <a:t>15</a:t>
            </a:fld>
            <a:endParaRPr lang="ru-RU">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Образ слайда 1"/>
          <p:cNvSpPr>
            <a:spLocks noGrp="1" noRot="1" noChangeAspect="1" noTextEdit="1"/>
          </p:cNvSpPr>
          <p:nvPr>
            <p:ph type="sldImg"/>
          </p:nvPr>
        </p:nvSpPr>
        <p:spPr bwMode="auto">
          <a:noFill/>
          <a:ln>
            <a:solidFill>
              <a:srgbClr val="000000"/>
            </a:solidFill>
            <a:miter lim="800000"/>
            <a:headEnd/>
            <a:tailEnd/>
          </a:ln>
        </p:spPr>
      </p:sp>
      <p:sp>
        <p:nvSpPr>
          <p:cNvPr id="2918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9184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17835E2-9E0E-4679-9235-D7C8B80B8D87}" type="slidenum">
              <a:rPr lang="ru-RU" sz="1200">
                <a:latin typeface="Calibri" pitchFamily="34" charset="0"/>
              </a:rPr>
              <a:pPr algn="r"/>
              <a:t>254</a:t>
            </a:fld>
            <a:endParaRPr lang="ru-RU"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Образ слайда 1"/>
          <p:cNvSpPr>
            <a:spLocks noGrp="1" noRot="1" noChangeAspect="1" noTextEdit="1"/>
          </p:cNvSpPr>
          <p:nvPr>
            <p:ph type="sldImg"/>
          </p:nvPr>
        </p:nvSpPr>
        <p:spPr bwMode="auto">
          <a:noFill/>
          <a:ln>
            <a:solidFill>
              <a:srgbClr val="000000"/>
            </a:solidFill>
            <a:miter lim="800000"/>
            <a:headEnd/>
            <a:tailEnd/>
          </a:ln>
        </p:spPr>
      </p:sp>
      <p:sp>
        <p:nvSpPr>
          <p:cNvPr id="30617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6179"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53F08D9-9B00-498C-BC69-5CB9557CB4EE}" type="slidenum">
              <a:rPr lang="ru-RU" sz="1200">
                <a:latin typeface="Calibri" pitchFamily="34" charset="0"/>
              </a:rPr>
              <a:pPr algn="r"/>
              <a:t>267</a:t>
            </a:fld>
            <a:endParaRPr lang="ru-RU"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Образ слайда 1"/>
          <p:cNvSpPr>
            <a:spLocks noGrp="1" noRot="1" noChangeAspect="1" noTextEdit="1"/>
          </p:cNvSpPr>
          <p:nvPr>
            <p:ph type="sldImg"/>
          </p:nvPr>
        </p:nvSpPr>
        <p:spPr bwMode="auto">
          <a:noFill/>
          <a:ln>
            <a:solidFill>
              <a:srgbClr val="000000"/>
            </a:solidFill>
            <a:miter lim="800000"/>
            <a:headEnd/>
            <a:tailEnd/>
          </a:ln>
        </p:spPr>
      </p:sp>
      <p:sp>
        <p:nvSpPr>
          <p:cNvPr id="3112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1299"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A69FB7C1-2B13-408D-A170-6E94A0CB1C9C}" type="slidenum">
              <a:rPr lang="ru-RU" sz="1200">
                <a:latin typeface="Calibri" pitchFamily="34" charset="0"/>
              </a:rPr>
              <a:pPr algn="r"/>
              <a:t>271</a:t>
            </a:fld>
            <a:endParaRPr lang="ru-RU"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Образ слайда 1"/>
          <p:cNvSpPr>
            <a:spLocks noGrp="1" noRot="1" noChangeAspect="1" noTextEdit="1"/>
          </p:cNvSpPr>
          <p:nvPr>
            <p:ph type="sldImg"/>
          </p:nvPr>
        </p:nvSpPr>
        <p:spPr bwMode="auto">
          <a:noFill/>
          <a:ln>
            <a:solidFill>
              <a:srgbClr val="000000"/>
            </a:solidFill>
            <a:miter lim="800000"/>
            <a:headEnd/>
            <a:tailEnd/>
          </a:ln>
        </p:spPr>
      </p:sp>
      <p:sp>
        <p:nvSpPr>
          <p:cNvPr id="3174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744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2D14F74-A87F-4989-8B95-BCBCD414E1DB}" type="slidenum">
              <a:rPr lang="ru-RU" sz="1200">
                <a:solidFill>
                  <a:srgbClr val="000000"/>
                </a:solidFill>
                <a:latin typeface="Calibri" pitchFamily="34" charset="0"/>
              </a:rPr>
              <a:pPr algn="r"/>
              <a:t>276</a:t>
            </a:fld>
            <a:endParaRPr lang="ru-RU" sz="1200">
              <a:solidFill>
                <a:srgbClr val="000000"/>
              </a:solidFill>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Образ слайда 1"/>
          <p:cNvSpPr>
            <a:spLocks noGrp="1" noRot="1" noChangeAspect="1" noTextEdit="1"/>
          </p:cNvSpPr>
          <p:nvPr>
            <p:ph type="sldImg"/>
          </p:nvPr>
        </p:nvSpPr>
        <p:spPr bwMode="auto">
          <a:noFill/>
          <a:ln>
            <a:solidFill>
              <a:srgbClr val="000000"/>
            </a:solidFill>
            <a:miter lim="800000"/>
            <a:headEnd/>
            <a:tailEnd/>
          </a:ln>
        </p:spPr>
      </p:sp>
      <p:sp>
        <p:nvSpPr>
          <p:cNvPr id="3256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2563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EA4094F-6F86-4215-B379-7C72A6009D66}" type="slidenum">
              <a:rPr lang="ru-RU" sz="1200">
                <a:latin typeface="Calibri" pitchFamily="34" charset="0"/>
              </a:rPr>
              <a:pPr algn="r"/>
              <a:t>283</a:t>
            </a:fld>
            <a:endParaRPr lang="ru-RU"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Образ слайда 1"/>
          <p:cNvSpPr>
            <a:spLocks noGrp="1" noRot="1" noChangeAspect="1" noTextEdit="1"/>
          </p:cNvSpPr>
          <p:nvPr>
            <p:ph type="sldImg"/>
          </p:nvPr>
        </p:nvSpPr>
        <p:spPr bwMode="auto">
          <a:noFill/>
          <a:ln>
            <a:solidFill>
              <a:srgbClr val="000000"/>
            </a:solidFill>
            <a:miter lim="800000"/>
            <a:headEnd/>
            <a:tailEnd/>
          </a:ln>
        </p:spPr>
      </p:sp>
      <p:sp>
        <p:nvSpPr>
          <p:cNvPr id="3450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45091"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F4E7AB8-2FE1-4579-9344-3DBDCC8984CF}" type="slidenum">
              <a:rPr lang="ru-RU" sz="1200">
                <a:latin typeface="Calibri" pitchFamily="34" charset="0"/>
              </a:rPr>
              <a:pPr algn="r"/>
              <a:t>301</a:t>
            </a:fld>
            <a:endParaRPr lang="ru-RU"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Образ слайда 1"/>
          <p:cNvSpPr>
            <a:spLocks noGrp="1" noRot="1" noChangeAspect="1" noTextEdit="1"/>
          </p:cNvSpPr>
          <p:nvPr>
            <p:ph type="sldImg"/>
          </p:nvPr>
        </p:nvSpPr>
        <p:spPr bwMode="auto">
          <a:noFill/>
          <a:ln>
            <a:solidFill>
              <a:srgbClr val="000000"/>
            </a:solidFill>
            <a:miter lim="800000"/>
            <a:headEnd/>
            <a:tailEnd/>
          </a:ln>
        </p:spPr>
      </p:sp>
      <p:sp>
        <p:nvSpPr>
          <p:cNvPr id="3491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4918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367CD5B-7B49-4603-916B-119377B4737A}" type="slidenum">
              <a:rPr lang="ru-RU" sz="1200">
                <a:latin typeface="Calibri" pitchFamily="34" charset="0"/>
              </a:rPr>
              <a:pPr algn="r"/>
              <a:t>304</a:t>
            </a:fld>
            <a:endParaRPr lang="ru-RU"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Образ слайда 1"/>
          <p:cNvSpPr>
            <a:spLocks noGrp="1" noRot="1" noChangeAspect="1" noTextEdit="1"/>
          </p:cNvSpPr>
          <p:nvPr>
            <p:ph type="sldImg"/>
          </p:nvPr>
        </p:nvSpPr>
        <p:spPr bwMode="auto">
          <a:noFill/>
          <a:ln>
            <a:solidFill>
              <a:srgbClr val="000000"/>
            </a:solidFill>
            <a:miter lim="800000"/>
            <a:headEnd/>
            <a:tailEnd/>
          </a:ln>
        </p:spPr>
      </p:sp>
      <p:sp>
        <p:nvSpPr>
          <p:cNvPr id="36147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147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A613956-857D-4D12-8C98-08543785FD06}" type="slidenum">
              <a:rPr lang="ru-RU" sz="1200">
                <a:latin typeface="Calibri" pitchFamily="34" charset="0"/>
              </a:rPr>
              <a:pPr algn="r"/>
              <a:t>315</a:t>
            </a:fld>
            <a:endParaRPr lang="ru-RU"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Образ слайда 1"/>
          <p:cNvSpPr>
            <a:spLocks noGrp="1" noRot="1" noChangeAspect="1" noTextEdit="1"/>
          </p:cNvSpPr>
          <p:nvPr>
            <p:ph type="sldImg"/>
          </p:nvPr>
        </p:nvSpPr>
        <p:spPr bwMode="auto">
          <a:noFill/>
          <a:ln>
            <a:solidFill>
              <a:srgbClr val="000000"/>
            </a:solidFill>
            <a:miter lim="800000"/>
            <a:headEnd/>
            <a:tailEnd/>
          </a:ln>
        </p:spPr>
      </p:sp>
      <p:sp>
        <p:nvSpPr>
          <p:cNvPr id="3665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659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C9C66DA-0F93-49FB-8D76-6FB1906563BC}" type="slidenum">
              <a:rPr lang="ru-RU" sz="1200">
                <a:latin typeface="Calibri" pitchFamily="34" charset="0"/>
              </a:rPr>
              <a:pPr algn="r"/>
              <a:t>319</a:t>
            </a:fld>
            <a:endParaRPr lang="ru-RU"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Образ слайда 1"/>
          <p:cNvSpPr>
            <a:spLocks noGrp="1" noRot="1" noChangeAspect="1" noTextEdit="1"/>
          </p:cNvSpPr>
          <p:nvPr>
            <p:ph type="sldImg"/>
          </p:nvPr>
        </p:nvSpPr>
        <p:spPr bwMode="auto">
          <a:noFill/>
          <a:ln>
            <a:solidFill>
              <a:srgbClr val="000000"/>
            </a:solidFill>
            <a:miter lim="800000"/>
            <a:headEnd/>
            <a:tailEnd/>
          </a:ln>
        </p:spPr>
      </p:sp>
      <p:sp>
        <p:nvSpPr>
          <p:cNvPr id="38502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8502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21F94CD-282F-40D5-88D2-8740B6283941}" type="slidenum">
              <a:rPr lang="ru-RU" sz="1200">
                <a:latin typeface="Calibri" pitchFamily="34" charset="0"/>
              </a:rPr>
              <a:pPr algn="r"/>
              <a:t>336</a:t>
            </a:fld>
            <a:endParaRPr lang="ru-RU"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Образ слайда 1"/>
          <p:cNvSpPr>
            <a:spLocks noGrp="1" noRot="1" noChangeAspect="1" noTextEdit="1"/>
          </p:cNvSpPr>
          <p:nvPr>
            <p:ph type="sldImg"/>
          </p:nvPr>
        </p:nvSpPr>
        <p:spPr bwMode="auto">
          <a:noFill/>
          <a:ln>
            <a:solidFill>
              <a:srgbClr val="000000"/>
            </a:solidFill>
            <a:miter lim="800000"/>
            <a:headEnd/>
            <a:tailEnd/>
          </a:ln>
        </p:spPr>
      </p:sp>
      <p:sp>
        <p:nvSpPr>
          <p:cNvPr id="13312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387"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7A45097-FBA2-4094-AF50-7C94F9A1F40F}" type="slidenum">
              <a:rPr lang="ru-RU" sz="1200">
                <a:latin typeface="+mn-lt"/>
              </a:rPr>
              <a:pPr algn="r">
                <a:defRPr/>
              </a:pPr>
              <a:t>107</a:t>
            </a:fld>
            <a:endParaRPr lang="ru-RU" sz="120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Образ слайда 1"/>
          <p:cNvSpPr>
            <a:spLocks noGrp="1" noRot="1" noChangeAspect="1" noTextEdit="1"/>
          </p:cNvSpPr>
          <p:nvPr>
            <p:ph type="sldImg"/>
          </p:nvPr>
        </p:nvSpPr>
        <p:spPr bwMode="auto">
          <a:noFill/>
          <a:ln>
            <a:solidFill>
              <a:srgbClr val="000000"/>
            </a:solidFill>
            <a:miter lim="800000"/>
            <a:headEnd/>
            <a:tailEnd/>
          </a:ln>
        </p:spPr>
      </p:sp>
      <p:sp>
        <p:nvSpPr>
          <p:cNvPr id="38912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8912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67C6D4B-169D-400A-A470-F0FBC3B95051}" type="slidenum">
              <a:rPr lang="ru-RU" sz="1200">
                <a:latin typeface="Calibri" pitchFamily="34" charset="0"/>
              </a:rPr>
              <a:pPr algn="r"/>
              <a:t>339</a:t>
            </a:fld>
            <a:endParaRPr lang="ru-RU"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Образ слайда 1"/>
          <p:cNvSpPr>
            <a:spLocks noGrp="1" noRot="1" noChangeAspect="1" noTextEdit="1"/>
          </p:cNvSpPr>
          <p:nvPr>
            <p:ph type="sldImg"/>
          </p:nvPr>
        </p:nvSpPr>
        <p:spPr bwMode="auto">
          <a:noFill/>
          <a:ln>
            <a:solidFill>
              <a:srgbClr val="000000"/>
            </a:solidFill>
            <a:miter lim="800000"/>
            <a:headEnd/>
            <a:tailEnd/>
          </a:ln>
        </p:spPr>
      </p:sp>
      <p:sp>
        <p:nvSpPr>
          <p:cNvPr id="407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0755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31E3360-9F7A-4E26-8388-2F83C7B0CC28}" type="slidenum">
              <a:rPr lang="ru-RU" sz="1200">
                <a:latin typeface="Calibri" pitchFamily="34" charset="0"/>
              </a:rPr>
              <a:pPr algn="r"/>
              <a:t>356</a:t>
            </a:fld>
            <a:endParaRPr lang="ru-RU"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Образ слайда 1"/>
          <p:cNvSpPr>
            <a:spLocks noGrp="1" noRot="1" noChangeAspect="1" noTextEdit="1"/>
          </p:cNvSpPr>
          <p:nvPr>
            <p:ph type="sldImg"/>
          </p:nvPr>
        </p:nvSpPr>
        <p:spPr bwMode="auto">
          <a:noFill/>
          <a:ln>
            <a:solidFill>
              <a:srgbClr val="000000"/>
            </a:solidFill>
            <a:miter lim="800000"/>
            <a:headEnd/>
            <a:tailEnd/>
          </a:ln>
        </p:spPr>
      </p:sp>
      <p:sp>
        <p:nvSpPr>
          <p:cNvPr id="41574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1574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E5B04A3-CCC3-42E5-9532-1DDA512C43AD}" type="slidenum">
              <a:rPr lang="ru-RU" sz="1200">
                <a:latin typeface="Calibri" pitchFamily="34" charset="0"/>
              </a:rPr>
              <a:pPr algn="r"/>
              <a:t>363</a:t>
            </a:fld>
            <a:endParaRPr lang="ru-RU"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Образ слайда 1"/>
          <p:cNvSpPr>
            <a:spLocks noGrp="1" noRot="1" noChangeAspect="1" noTextEdit="1"/>
          </p:cNvSpPr>
          <p:nvPr>
            <p:ph type="sldImg"/>
          </p:nvPr>
        </p:nvSpPr>
        <p:spPr bwMode="auto">
          <a:noFill/>
          <a:ln>
            <a:solidFill>
              <a:srgbClr val="000000"/>
            </a:solidFill>
            <a:miter lim="800000"/>
            <a:headEnd/>
            <a:tailEnd/>
          </a:ln>
        </p:spPr>
      </p:sp>
      <p:sp>
        <p:nvSpPr>
          <p:cNvPr id="42291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22915"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B62ECD3-BDF4-4747-A0CA-9B7A8C0AFFE2}" type="slidenum">
              <a:rPr lang="ru-RU" sz="1200">
                <a:latin typeface="Calibri" pitchFamily="34" charset="0"/>
              </a:rPr>
              <a:pPr algn="r"/>
              <a:t>369</a:t>
            </a:fld>
            <a:endParaRPr lang="ru-RU" sz="120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5" name="Образ слайда 1"/>
          <p:cNvSpPr>
            <a:spLocks noGrp="1" noRot="1" noChangeAspect="1" noTextEdit="1"/>
          </p:cNvSpPr>
          <p:nvPr>
            <p:ph type="sldImg"/>
          </p:nvPr>
        </p:nvSpPr>
        <p:spPr bwMode="auto">
          <a:noFill/>
          <a:ln>
            <a:solidFill>
              <a:srgbClr val="000000"/>
            </a:solidFill>
            <a:miter lim="800000"/>
            <a:headEnd/>
            <a:tailEnd/>
          </a:ln>
        </p:spPr>
      </p:sp>
      <p:sp>
        <p:nvSpPr>
          <p:cNvPr id="4259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2598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CB4612E-1439-481F-8C67-0CCC333BA66C}" type="slidenum">
              <a:rPr lang="ru-RU" sz="1200">
                <a:latin typeface="Calibri" pitchFamily="34" charset="0"/>
              </a:rPr>
              <a:pPr algn="r"/>
              <a:t>371</a:t>
            </a:fld>
            <a:endParaRPr lang="ru-RU" sz="120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Образ слайда 1"/>
          <p:cNvSpPr>
            <a:spLocks noGrp="1" noRot="1" noChangeAspect="1" noTextEdit="1"/>
          </p:cNvSpPr>
          <p:nvPr>
            <p:ph type="sldImg"/>
          </p:nvPr>
        </p:nvSpPr>
        <p:spPr bwMode="auto">
          <a:noFill/>
          <a:ln>
            <a:solidFill>
              <a:srgbClr val="000000"/>
            </a:solidFill>
            <a:miter lim="800000"/>
            <a:headEnd/>
            <a:tailEnd/>
          </a:ln>
        </p:spPr>
      </p:sp>
      <p:sp>
        <p:nvSpPr>
          <p:cNvPr id="4392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39299"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A088563-2A9E-4706-A9B5-10990AC3B3C6}" type="slidenum">
              <a:rPr lang="ru-RU" sz="1200">
                <a:latin typeface="Calibri" pitchFamily="34" charset="0"/>
              </a:rPr>
              <a:pPr algn="r"/>
              <a:t>383</a:t>
            </a:fld>
            <a:endParaRPr lang="ru-RU"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Образ слайда 1"/>
          <p:cNvSpPr>
            <a:spLocks noGrp="1" noRot="1" noChangeAspect="1" noTextEdit="1"/>
          </p:cNvSpPr>
          <p:nvPr>
            <p:ph type="sldImg"/>
          </p:nvPr>
        </p:nvSpPr>
        <p:spPr bwMode="auto">
          <a:noFill/>
          <a:ln>
            <a:solidFill>
              <a:srgbClr val="000000"/>
            </a:solidFill>
            <a:miter lim="800000"/>
            <a:headEnd/>
            <a:tailEnd/>
          </a:ln>
        </p:spPr>
      </p:sp>
      <p:sp>
        <p:nvSpPr>
          <p:cNvPr id="13926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2531"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143C64F-0244-42D4-B129-46D98B161880}" type="slidenum">
              <a:rPr lang="ru-RU" sz="1200">
                <a:latin typeface="+mn-lt"/>
              </a:rPr>
              <a:pPr algn="r">
                <a:defRPr/>
              </a:pPr>
              <a:t>112</a:t>
            </a:fld>
            <a:endParaRPr lang="ru-RU" sz="120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Образ слайда 1"/>
          <p:cNvSpPr>
            <a:spLocks noGrp="1" noRot="1" noChangeAspect="1" noTextEdit="1"/>
          </p:cNvSpPr>
          <p:nvPr>
            <p:ph type="sldImg"/>
          </p:nvPr>
        </p:nvSpPr>
        <p:spPr bwMode="auto">
          <a:noFill/>
          <a:ln>
            <a:solidFill>
              <a:srgbClr val="000000"/>
            </a:solidFill>
            <a:miter lim="800000"/>
            <a:headEnd/>
            <a:tailEnd/>
          </a:ln>
        </p:spPr>
      </p:sp>
      <p:sp>
        <p:nvSpPr>
          <p:cNvPr id="1751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75107"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7E90E08-0E14-4718-BF7A-0D0DD8CB0A3A}" type="slidenum">
              <a:rPr lang="ru-RU" sz="1200">
                <a:latin typeface="Calibri" pitchFamily="34" charset="0"/>
              </a:rPr>
              <a:pPr algn="r"/>
              <a:t>146</a:t>
            </a:fld>
            <a:endParaRPr lang="ru-RU"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Образ слайда 1"/>
          <p:cNvSpPr>
            <a:spLocks noGrp="1" noRot="1" noChangeAspect="1" noTextEdit="1"/>
          </p:cNvSpPr>
          <p:nvPr>
            <p:ph type="sldImg"/>
          </p:nvPr>
        </p:nvSpPr>
        <p:spPr bwMode="auto">
          <a:noFill/>
          <a:ln>
            <a:solidFill>
              <a:srgbClr val="000000"/>
            </a:solidFill>
            <a:miter lim="800000"/>
            <a:headEnd/>
            <a:tailEnd/>
          </a:ln>
        </p:spPr>
      </p:sp>
      <p:sp>
        <p:nvSpPr>
          <p:cNvPr id="20480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9459"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49D40D2-E6F6-49ED-A5E1-187F798022A1}" type="slidenum">
              <a:rPr lang="ru-RU" sz="1200">
                <a:latin typeface="+mn-lt"/>
              </a:rPr>
              <a:pPr algn="r">
                <a:defRPr/>
              </a:pPr>
              <a:t>174</a:t>
            </a:fld>
            <a:endParaRPr lang="ru-RU" sz="120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Образ слайда 1"/>
          <p:cNvSpPr>
            <a:spLocks noGrp="1" noRot="1" noChangeAspect="1" noTextEdit="1"/>
          </p:cNvSpPr>
          <p:nvPr>
            <p:ph type="sldImg"/>
          </p:nvPr>
        </p:nvSpPr>
        <p:spPr bwMode="auto">
          <a:noFill/>
          <a:ln>
            <a:solidFill>
              <a:srgbClr val="000000"/>
            </a:solidFill>
            <a:miter lim="800000"/>
            <a:headEnd/>
            <a:tailEnd/>
          </a:ln>
        </p:spPr>
      </p:sp>
      <p:sp>
        <p:nvSpPr>
          <p:cNvPr id="22323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7891"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A348854E-3DAB-40A9-BABB-9A12F94CAA73}" type="slidenum">
              <a:rPr lang="ru-RU" sz="1200">
                <a:latin typeface="+mn-lt"/>
              </a:rPr>
              <a:pPr algn="r">
                <a:defRPr/>
              </a:pPr>
              <a:t>191</a:t>
            </a:fld>
            <a:endParaRPr lang="ru-RU" sz="120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Образ слайда 1"/>
          <p:cNvSpPr>
            <a:spLocks noGrp="1" noRot="1" noChangeAspect="1" noTextEdit="1"/>
          </p:cNvSpPr>
          <p:nvPr>
            <p:ph type="sldImg"/>
          </p:nvPr>
        </p:nvSpPr>
        <p:spPr bwMode="auto">
          <a:noFill/>
          <a:ln>
            <a:solidFill>
              <a:srgbClr val="000000"/>
            </a:solidFill>
            <a:miter lim="800000"/>
            <a:headEnd/>
            <a:tailEnd/>
          </a:ln>
        </p:spPr>
      </p:sp>
      <p:sp>
        <p:nvSpPr>
          <p:cNvPr id="25497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387"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9176ABD0-1F14-42E4-8926-0812E1BA5801}" type="slidenum">
              <a:rPr lang="ru-RU" sz="1200">
                <a:latin typeface="+mn-lt"/>
              </a:rPr>
              <a:pPr algn="r">
                <a:defRPr/>
              </a:pPr>
              <a:t>221</a:t>
            </a:fld>
            <a:endParaRPr lang="ru-RU" sz="120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Образ слайда 1"/>
          <p:cNvSpPr>
            <a:spLocks noGrp="1" noRot="1" noChangeAspect="1" noTextEdit="1"/>
          </p:cNvSpPr>
          <p:nvPr>
            <p:ph type="sldImg"/>
          </p:nvPr>
        </p:nvSpPr>
        <p:spPr bwMode="auto">
          <a:noFill/>
          <a:ln>
            <a:solidFill>
              <a:srgbClr val="000000"/>
            </a:solidFill>
            <a:miter lim="800000"/>
            <a:headEnd/>
            <a:tailEnd/>
          </a:ln>
        </p:spPr>
      </p:sp>
      <p:sp>
        <p:nvSpPr>
          <p:cNvPr id="26419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4579" name="Номер слайда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5B8CB4F-33E3-49DC-A560-0D4E68E8F86F}" type="slidenum">
              <a:rPr lang="ru-RU" sz="1200">
                <a:latin typeface="+mn-lt"/>
              </a:rPr>
              <a:pPr algn="r">
                <a:defRPr/>
              </a:pPr>
              <a:t>229</a:t>
            </a:fld>
            <a:endParaRPr lang="ru-RU" sz="120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Образ слайда 1"/>
          <p:cNvSpPr>
            <a:spLocks noGrp="1" noRot="1" noChangeAspect="1" noTextEdit="1"/>
          </p:cNvSpPr>
          <p:nvPr>
            <p:ph type="sldImg"/>
          </p:nvPr>
        </p:nvSpPr>
        <p:spPr bwMode="auto">
          <a:noFill/>
          <a:ln>
            <a:solidFill>
              <a:srgbClr val="000000"/>
            </a:solidFill>
            <a:miter lim="800000"/>
            <a:headEnd/>
            <a:tailEnd/>
          </a:ln>
        </p:spPr>
      </p:sp>
      <p:sp>
        <p:nvSpPr>
          <p:cNvPr id="28672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8672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06C3583-E1E3-4794-B09F-3C35FDA3FE81}" type="slidenum">
              <a:rPr lang="ru-RU" sz="1200">
                <a:latin typeface="Calibri" pitchFamily="34" charset="0"/>
              </a:rPr>
              <a:pPr algn="r"/>
              <a:t>250</a:t>
            </a:fld>
            <a:endParaRPr lang="ru-RU"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B4B263E-4EA4-4255-8BA0-E002D14CE9AC}" type="datetimeFigureOut">
              <a:rPr lang="ru-RU"/>
              <a:pPr>
                <a:defRPr/>
              </a:pPr>
              <a:t>30.12.2015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12EF259-6F61-4F52-8017-8B643F4FADD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FF39871-2438-4B7B-8138-EB057A527D7C}" type="datetimeFigureOut">
              <a:rPr lang="ru-RU"/>
              <a:pPr>
                <a:defRPr/>
              </a:pPr>
              <a:t>30.12.2015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8427EA5-8DB6-4B41-B56A-A293903B9EB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F71890A-07F5-41E8-B3F0-8B1B537797E0}" type="datetimeFigureOut">
              <a:rPr lang="ru-RU"/>
              <a:pPr>
                <a:defRPr/>
              </a:pPr>
              <a:t>30.12.2015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E299F7F-6AEB-4FB1-BF01-3A38C5214A4A}"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Дата 2"/>
          <p:cNvSpPr>
            <a:spLocks noGrp="1"/>
          </p:cNvSpPr>
          <p:nvPr>
            <p:ph type="dt" sz="half" idx="10"/>
          </p:nvPr>
        </p:nvSpPr>
        <p:spPr>
          <a:xfrm>
            <a:off x="457200" y="6356350"/>
            <a:ext cx="2133600" cy="365125"/>
          </a:xfrm>
        </p:spPr>
        <p:txBody>
          <a:bodyPr/>
          <a:lstStyle>
            <a:lvl1pPr>
              <a:defRPr/>
            </a:lvl1pPr>
          </a:lstStyle>
          <a:p>
            <a:pPr>
              <a:defRPr/>
            </a:pPr>
            <a:fld id="{8F8B0888-1792-4796-ADA2-C4DB7364102F}" type="datetimeFigureOut">
              <a:rPr lang="ru-RU"/>
              <a:pPr>
                <a:defRPr/>
              </a:pPr>
              <a:t>30.12.2015</a:t>
            </a:fld>
            <a:endParaRPr lang="ru-RU"/>
          </a:p>
        </p:txBody>
      </p:sp>
      <p:sp>
        <p:nvSpPr>
          <p:cNvPr id="4" name="Нижний колонтитул 3"/>
          <p:cNvSpPr>
            <a:spLocks noGrp="1"/>
          </p:cNvSpPr>
          <p:nvPr>
            <p:ph type="ftr" sz="quarter" idx="11"/>
          </p:nvPr>
        </p:nvSpPr>
        <p:spPr>
          <a:xfrm>
            <a:off x="3124200" y="6356350"/>
            <a:ext cx="2895600" cy="365125"/>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6553200" y="6356350"/>
            <a:ext cx="2133600" cy="365125"/>
          </a:xfrm>
        </p:spPr>
        <p:txBody>
          <a:bodyPr/>
          <a:lstStyle>
            <a:lvl1pPr>
              <a:defRPr/>
            </a:lvl1pPr>
          </a:lstStyle>
          <a:p>
            <a:pPr>
              <a:defRPr/>
            </a:pPr>
            <a:fld id="{D8504142-ACF8-4F98-A4DE-DF6A228C038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47C5C28-0F53-4AA9-922C-75319093358B}" type="datetimeFigureOut">
              <a:rPr lang="ru-RU"/>
              <a:pPr>
                <a:defRPr/>
              </a:pPr>
              <a:t>30.12.2015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6CEB3A3-3E17-4490-8757-43A9EA9D7B0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67B5495-51D7-4035-A04B-406E1F0E6683}" type="datetimeFigureOut">
              <a:rPr lang="ru-RU"/>
              <a:pPr>
                <a:defRPr/>
              </a:pPr>
              <a:t>30.12.2015</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8227388-8329-46A5-BB12-1E51B6FB40B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7A6E871-219A-49BE-A7CA-A45E11C4E604}" type="datetimeFigureOut">
              <a:rPr lang="ru-RU"/>
              <a:pPr>
                <a:defRPr/>
              </a:pPr>
              <a:t>30.12.2015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910D2DC-8E20-4E8B-81CA-95CF6CA0FFBA}"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273FF91-02C1-41EE-9EBA-4350A04EDFBD}" type="datetimeFigureOut">
              <a:rPr lang="ru-RU"/>
              <a:pPr>
                <a:defRPr/>
              </a:pPr>
              <a:t>30.12.2015</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F333BDC7-6C4F-4D32-AFCB-B67DDB934F4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5A88A95-703C-4BA3-BA78-F32EDD75CBDC}" type="datetimeFigureOut">
              <a:rPr lang="ru-RU"/>
              <a:pPr>
                <a:defRPr/>
              </a:pPr>
              <a:t>30.12.2015</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D1A2DB2-0BE1-4F4B-AA0E-ED78321F49C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297EBCC-B897-482F-A5AA-5B2C5CF103D7}" type="datetimeFigureOut">
              <a:rPr lang="ru-RU"/>
              <a:pPr>
                <a:defRPr/>
              </a:pPr>
              <a:t>30.12.2015</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C5D4B3D-A195-4653-BA7B-5F6A298BD0A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9713021-B056-4219-A0E3-1A8CB20A02A3}" type="datetimeFigureOut">
              <a:rPr lang="ru-RU"/>
              <a:pPr>
                <a:defRPr/>
              </a:pPr>
              <a:t>30.12.2015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33FB93D-CE58-4A65-B89F-BE99D48589D6}"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DEE458B-C47D-49ED-9384-96F77B2E0493}" type="datetimeFigureOut">
              <a:rPr lang="ru-RU"/>
              <a:pPr>
                <a:defRPr/>
              </a:pPr>
              <a:t>30.12.2015</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BDFEB0A-9578-44F5-A0F7-E3B921B7ABB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7491A40-E3D9-402C-A708-2CE1E0D7E670}" type="datetimeFigureOut">
              <a:rPr lang="ru-RU"/>
              <a:pPr>
                <a:defRPr/>
              </a:pPr>
              <a:t>30.12.2015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487F549-C139-48C0-819F-36C34E32EAF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_________Microsoft_Office_Word_97_-_20031.doc"/><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10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oleObject" Target="../embeddings/oleObject6.bin"/><Relationship Id="rId10" Type="http://schemas.openxmlformats.org/officeDocument/2006/relationships/oleObject" Target="../embeddings/oleObject11.bin"/><Relationship Id="rId4" Type="http://schemas.openxmlformats.org/officeDocument/2006/relationships/oleObject" Target="../embeddings/oleObject5.bin"/><Relationship Id="rId9" Type="http://schemas.openxmlformats.org/officeDocument/2006/relationships/oleObject" Target="../embeddings/oleObject10.bin"/></Relationships>
</file>

<file path=ppt/slides/_rels/slide123.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oleObject" Target="../embeddings/oleObject12.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5.bin"/><Relationship Id="rId5" Type="http://schemas.openxmlformats.org/officeDocument/2006/relationships/oleObject" Target="../embeddings/oleObject14.bin"/><Relationship Id="rId10" Type="http://schemas.openxmlformats.org/officeDocument/2006/relationships/oleObject" Target="../embeddings/oleObject19.bin"/><Relationship Id="rId4" Type="http://schemas.openxmlformats.org/officeDocument/2006/relationships/oleObject" Target="../embeddings/oleObject13.bin"/><Relationship Id="rId9" Type="http://schemas.openxmlformats.org/officeDocument/2006/relationships/oleObject" Target="../embeddings/oleObject18.bin"/></Relationships>
</file>

<file path=ppt/slides/_rels/slide1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 Id="rId4" Type="http://schemas.openxmlformats.org/officeDocument/2006/relationships/image" Target="../media/image130.png"/></Relationships>
</file>

<file path=ppt/slides/_rels/slide136.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oleObject21.bin"/></Relationships>
</file>

<file path=ppt/slides/_rels/slide14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jpe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7.xml"/><Relationship Id="rId4" Type="http://schemas.openxmlformats.org/officeDocument/2006/relationships/image" Target="../media/image158.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__________Microsoft_Office_Excel4.xls"/><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jpe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jpeg"/><Relationship Id="rId1" Type="http://schemas.openxmlformats.org/officeDocument/2006/relationships/slideLayout" Target="../slideLayouts/slideLayout7.xml"/><Relationship Id="rId4" Type="http://schemas.openxmlformats.org/officeDocument/2006/relationships/image" Target="../media/image183.png"/></Relationships>
</file>

<file path=ppt/slides/_rels/slide191.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85.png"/></Relationships>
</file>

<file path=ppt/slides/_rels/slide192.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_________Microsoft_Office_Word_97_-_20032.doc"/><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10.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jpe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0.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oleObject" Target="../embeddings/oleObject22.bin"/></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7.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png"/></Relationships>
</file>

<file path=ppt/slides/_rels/slide238.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slideLayout" Target="../slideLayouts/slideLayout7.xml"/><Relationship Id="rId4" Type="http://schemas.openxmlformats.org/officeDocument/2006/relationships/image" Target="../media/image243.png"/></Relationships>
</file>

<file path=ppt/slides/_rels/slide2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48.png"/></Relationships>
</file>

<file path=ppt/slides/_rels/slide268.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oleObject" Target="../embeddings/oleObject23.bin"/></Relationships>
</file>

<file path=ppt/slides/_rels/slide277.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7.xml"/></Relationships>
</file>

<file path=ppt/slides/_rels/slide278.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7.png"/><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3" Type="http://schemas.openxmlformats.org/officeDocument/2006/relationships/oleObject" Target="../embeddings/oleObject24.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27.bin"/><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28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289.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74.png"/><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2" Type="http://schemas.openxmlformats.org/officeDocument/2006/relationships/image" Target="../media/image276.png"/><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7.xml"/></Relationships>
</file>

<file path=ppt/slides/_rels/slide299.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_________Microsoft_Office_Word_97_-_20033.doc"/><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2" Type="http://schemas.openxmlformats.org/officeDocument/2006/relationships/image" Target="../media/image285.png"/><Relationship Id="rId1"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2" Type="http://schemas.openxmlformats.org/officeDocument/2006/relationships/image" Target="../media/image287.jpeg"/><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image" Target="../media/image288.jpeg"/><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2.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2" Type="http://schemas.openxmlformats.org/officeDocument/2006/relationships/image" Target="../media/image292.png"/><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7.xml"/></Relationships>
</file>

<file path=ppt/slides/_rels/slide315.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2" Type="http://schemas.openxmlformats.org/officeDocument/2006/relationships/image" Target="../media/image295.png"/><Relationship Id="rId1" Type="http://schemas.openxmlformats.org/officeDocument/2006/relationships/slideLayout" Target="../slideLayouts/slideLayout7.xml"/></Relationships>
</file>

<file path=ppt/slides/_rels/slide317.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20.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7.xml"/></Relationships>
</file>

<file path=ppt/slides/_rels/slide322.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7.xml"/></Relationships>
</file>

<file path=ppt/slides/_rels/slide3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9.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1.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7.xml"/></Relationships>
</file>

<file path=ppt/slides/_rels/slide332.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7.xml"/></Relationships>
</file>

<file path=ppt/slides/_rels/slide333.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7.xml"/></Relationships>
</file>

<file path=ppt/slides/_rels/slide334.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7.xml"/></Relationships>
</file>

<file path=ppt/slides/_rels/slide335.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4.vml"/></Relationships>
</file>

<file path=ppt/slides/_rels/slide336.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7.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7.xml"/></Relationships>
</file>

<file path=ppt/slides/_rels/slide338.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7.xml"/></Relationships>
</file>

<file path=ppt/slides/_rels/slide339.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40.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7.xml"/></Relationships>
</file>

<file path=ppt/slides/_rels/slide341.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7.xml"/></Relationships>
</file>

<file path=ppt/slides/_rels/slide342.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7.xml"/></Relationships>
</file>

<file path=ppt/slides/_rels/slide343.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5.vml"/></Relationships>
</file>

<file path=ppt/slides/_rels/slide344.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345.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7.xml"/></Relationships>
</file>

<file path=ppt/slides/_rels/slide346.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22.png"/><Relationship Id="rId1" Type="http://schemas.openxmlformats.org/officeDocument/2006/relationships/slideLayout" Target="../slideLayouts/slideLayout7.xml"/></Relationships>
</file>

<file path=ppt/slides/_rels/slide347.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7.xml"/></Relationships>
</file>

<file path=ppt/slides/_rels/slide348.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325.png"/><Relationship Id="rId1" Type="http://schemas.openxmlformats.org/officeDocument/2006/relationships/slideLayout" Target="../slideLayouts/slideLayout7.xml"/></Relationships>
</file>

<file path=ppt/slides/_rels/slide349.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50.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oleObject" Target="../embeddings/oleObject37.bin"/></Relationships>
</file>

<file path=ppt/slides/_rels/slide351.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8.vml"/></Relationships>
</file>

<file path=ppt/slides/_rels/slide3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3.xml.rels><?xml version="1.0" encoding="UTF-8" standalone="yes"?>
<Relationships xmlns="http://schemas.openxmlformats.org/package/2006/relationships"><Relationship Id="rId2" Type="http://schemas.openxmlformats.org/officeDocument/2006/relationships/image" Target="../media/image331.png"/><Relationship Id="rId1" Type="http://schemas.openxmlformats.org/officeDocument/2006/relationships/slideLayout" Target="../slideLayouts/slideLayout7.xml"/></Relationships>
</file>

<file path=ppt/slides/_rels/slide354.xml.rels><?xml version="1.0" encoding="UTF-8" standalone="yes"?>
<Relationships xmlns="http://schemas.openxmlformats.org/package/2006/relationships"><Relationship Id="rId2" Type="http://schemas.openxmlformats.org/officeDocument/2006/relationships/image" Target="../media/image332.png"/><Relationship Id="rId1" Type="http://schemas.openxmlformats.org/officeDocument/2006/relationships/slideLayout" Target="../slideLayouts/slideLayout7.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0.xml.rels><?xml version="1.0" encoding="UTF-8" standalone="yes"?>
<Relationships xmlns="http://schemas.openxmlformats.org/package/2006/relationships"><Relationship Id="rId2" Type="http://schemas.openxmlformats.org/officeDocument/2006/relationships/image" Target="../media/image333.png"/><Relationship Id="rId1" Type="http://schemas.openxmlformats.org/officeDocument/2006/relationships/slideLayout" Target="../slideLayouts/slideLayout7.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2" Type="http://schemas.openxmlformats.org/officeDocument/2006/relationships/image" Target="../media/image334.png"/><Relationship Id="rId1" Type="http://schemas.openxmlformats.org/officeDocument/2006/relationships/slideLayout" Target="../slideLayouts/slideLayout7.xml"/></Relationships>
</file>

<file path=ppt/slides/_rels/slide363.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64.xml.rels><?xml version="1.0" encoding="UTF-8" standalone="yes"?>
<Relationships xmlns="http://schemas.openxmlformats.org/package/2006/relationships"><Relationship Id="rId2" Type="http://schemas.openxmlformats.org/officeDocument/2006/relationships/image" Target="../media/image336.png"/><Relationship Id="rId1" Type="http://schemas.openxmlformats.org/officeDocument/2006/relationships/slideLayout" Target="../slideLayouts/slideLayout7.xml"/></Relationships>
</file>

<file path=ppt/slides/_rels/slide3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8.xml.rels><?xml version="1.0" encoding="UTF-8" standalone="yes"?>
<Relationships xmlns="http://schemas.openxmlformats.org/package/2006/relationships"><Relationship Id="rId2" Type="http://schemas.openxmlformats.org/officeDocument/2006/relationships/image" Target="../media/image337.png"/><Relationship Id="rId1" Type="http://schemas.openxmlformats.org/officeDocument/2006/relationships/slideLayout" Target="../slideLayouts/slideLayout7.xml"/></Relationships>
</file>

<file path=ppt/slides/_rels/slide369.xml.rels><?xml version="1.0" encoding="UTF-8" standalone="yes"?>
<Relationships xmlns="http://schemas.openxmlformats.org/package/2006/relationships"><Relationship Id="rId3" Type="http://schemas.openxmlformats.org/officeDocument/2006/relationships/image" Target="../media/image33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0.xml.rels><?xml version="1.0" encoding="UTF-8" standalone="yes"?>
<Relationships xmlns="http://schemas.openxmlformats.org/package/2006/relationships"><Relationship Id="rId2" Type="http://schemas.openxmlformats.org/officeDocument/2006/relationships/image" Target="../media/image339.png"/><Relationship Id="rId1" Type="http://schemas.openxmlformats.org/officeDocument/2006/relationships/slideLayout" Target="../slideLayouts/slideLayout7.xml"/></Relationships>
</file>

<file path=ppt/slides/_rels/slide371.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41.png"/></Relationships>
</file>

<file path=ppt/slides/_rels/slide372.xml.rels><?xml version="1.0" encoding="UTF-8" standalone="yes"?>
<Relationships xmlns="http://schemas.openxmlformats.org/package/2006/relationships"><Relationship Id="rId2" Type="http://schemas.openxmlformats.org/officeDocument/2006/relationships/image" Target="../media/image342.png"/><Relationship Id="rId1" Type="http://schemas.openxmlformats.org/officeDocument/2006/relationships/slideLayout" Target="../slideLayouts/slideLayout7.xml"/></Relationships>
</file>

<file path=ppt/slides/_rels/slide373.xml.rels><?xml version="1.0" encoding="UTF-8" standalone="yes"?>
<Relationships xmlns="http://schemas.openxmlformats.org/package/2006/relationships"><Relationship Id="rId2" Type="http://schemas.openxmlformats.org/officeDocument/2006/relationships/image" Target="../media/image343.png"/><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5.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2" Type="http://schemas.openxmlformats.org/officeDocument/2006/relationships/image" Target="../media/image345.png"/><Relationship Id="rId1" Type="http://schemas.openxmlformats.org/officeDocument/2006/relationships/slideLayout" Target="../slideLayouts/slideLayout7.xml"/></Relationships>
</file>

<file path=ppt/slides/_rels/slide3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3.xml.rels><?xml version="1.0" encoding="UTF-8" standalone="yes"?>
<Relationships xmlns="http://schemas.openxmlformats.org/package/2006/relationships"><Relationship Id="rId3" Type="http://schemas.openxmlformats.org/officeDocument/2006/relationships/image" Target="../media/image34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8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9.v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6.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20.vml"/></Relationships>
</file>

<file path=ppt/slides/_rels/slide387.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21.vml"/></Relationships>
</file>

<file path=ppt/slides/_rels/slide388.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389.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3" Type="http://schemas.openxmlformats.org/officeDocument/2006/relationships/oleObject" Target="../embeddings/_________Microsoft_Office_Word_97_-_20035.doc"/><Relationship Id="rId2" Type="http://schemas.openxmlformats.org/officeDocument/2006/relationships/slideLayout" Target="../slideLayouts/slideLayout12.xml"/><Relationship Id="rId1" Type="http://schemas.openxmlformats.org/officeDocument/2006/relationships/vmlDrawing" Target="../drawings/vmlDrawing24.v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8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8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9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9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9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3641" name="Object 9"/>
          <p:cNvGraphicFramePr>
            <a:graphicFrameLocks noChangeAspect="1"/>
          </p:cNvGraphicFramePr>
          <p:nvPr>
            <p:ph/>
          </p:nvPr>
        </p:nvGraphicFramePr>
        <p:xfrm>
          <a:off x="1479550" y="357188"/>
          <a:ext cx="5948363" cy="6170612"/>
        </p:xfrm>
        <a:graphic>
          <a:graphicData uri="http://schemas.openxmlformats.org/presentationml/2006/ole">
            <p:oleObj spid="_x0000_s453641" name="Document" r:id="rId3" imgW="6137738" imgH="6366605" progId="Word.Document.8">
              <p:embed/>
            </p:oleObj>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663" y="173955"/>
            <a:ext cx="822960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Третий период</a:t>
            </a:r>
            <a:br>
              <a:rPr lang="ru-RU" b="1" dirty="0" smtClean="0">
                <a:ln w="17780" cmpd="sng">
                  <a:solidFill>
                    <a:srgbClr val="FFFFFF"/>
                  </a:solidFill>
                  <a:prstDash val="solid"/>
                  <a:miter lim="800000"/>
                </a:ln>
                <a:effectLst>
                  <a:outerShdw blurRad="50800" algn="tl" rotWithShape="0">
                    <a:srgbClr val="000000"/>
                  </a:outerShdw>
                </a:effectLst>
              </a:rPr>
            </a:br>
            <a:r>
              <a:rPr lang="ru-RU" sz="3600" dirty="0" smtClean="0"/>
              <a:t>(от начала Х</a:t>
            </a:r>
            <a:r>
              <a:rPr lang="en-US" sz="3600" dirty="0" smtClean="0"/>
              <a:t>V</a:t>
            </a:r>
            <a:r>
              <a:rPr lang="ru-RU" sz="3600" dirty="0"/>
              <a:t>I</a:t>
            </a:r>
            <a:r>
              <a:rPr lang="ru-RU" sz="3600" dirty="0" smtClean="0"/>
              <a:t>II </a:t>
            </a:r>
            <a:r>
              <a:rPr lang="ru-RU" sz="3600" dirty="0"/>
              <a:t>века до </a:t>
            </a:r>
            <a:r>
              <a:rPr lang="ru-RU" sz="3600" dirty="0" smtClean="0"/>
              <a:t>середины ХI</a:t>
            </a:r>
            <a:r>
              <a:rPr lang="ru-RU" sz="3600" dirty="0"/>
              <a:t>Х</a:t>
            </a:r>
            <a:r>
              <a:rPr lang="ru-RU" sz="3600" dirty="0" smtClean="0"/>
              <a:t> </a:t>
            </a:r>
            <a:r>
              <a:rPr lang="ru-RU" sz="3600" dirty="0"/>
              <a:t>века</a:t>
            </a:r>
            <a:r>
              <a:rPr lang="ru-RU" sz="3600" dirty="0" smtClean="0"/>
              <a:t>)</a:t>
            </a:r>
            <a:endParaRPr lang="ru-RU" sz="3600" dirty="0"/>
          </a:p>
        </p:txBody>
      </p:sp>
      <p:graphicFrame>
        <p:nvGraphicFramePr>
          <p:cNvPr id="20520" name="Group 40"/>
          <p:cNvGraphicFramePr>
            <a:graphicFrameLocks noGrp="1"/>
          </p:cNvGraphicFramePr>
          <p:nvPr/>
        </p:nvGraphicFramePr>
        <p:xfrm>
          <a:off x="395288" y="1606550"/>
          <a:ext cx="8424862" cy="4634867"/>
        </p:xfrm>
        <a:graphic>
          <a:graphicData uri="http://schemas.openxmlformats.org/drawingml/2006/table">
            <a:tbl>
              <a:tblPr/>
              <a:tblGrid>
                <a:gridCol w="771525"/>
                <a:gridCol w="3011487"/>
                <a:gridCol w="4641850"/>
              </a:tblGrid>
              <a:tr h="7969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Третий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9826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Мостостроение, гражданское и промышленное строительство</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31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Чугун</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Способ производства металла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Литье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11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Замочное, болтовое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969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Конструкции мостов, треугольные фермы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968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Круглое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a:spLocks noRot="1" noChangeAspect="1" noMove="1" noResize="1" noEditPoints="1" noAdjustHandles="1" noChangeArrowheads="1" noChangeShapeType="1" noTextEdit="1"/>
          </p:cNvSpPr>
          <p:nvPr/>
        </p:nvSpPr>
        <p:spPr>
          <a:xfrm>
            <a:off x="1547664" y="908720"/>
            <a:ext cx="6120680" cy="280831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A4CE11E-B58E-45DB-8A65-99B5A66C55E2}" type="slidenum">
              <a:rPr lang="ru-RU" sz="1200">
                <a:solidFill>
                  <a:schemeClr val="tx1">
                    <a:tint val="75000"/>
                  </a:schemeClr>
                </a:solidFill>
                <a:latin typeface="+mn-lt"/>
                <a:cs typeface="+mn-cs"/>
              </a:rPr>
              <a:pPr algn="r" fontAlgn="auto">
                <a:spcBef>
                  <a:spcPts val="0"/>
                </a:spcBef>
                <a:spcAft>
                  <a:spcPts val="0"/>
                </a:spcAft>
                <a:defRPr/>
              </a:pPr>
              <a:t>100</a:t>
            </a:fld>
            <a:endParaRPr lang="ru-RU" sz="1200">
              <a:solidFill>
                <a:schemeClr val="tx1">
                  <a:tint val="75000"/>
                </a:schemeClr>
              </a:solidFill>
              <a:latin typeface="+mn-lt"/>
              <a:cs typeface="+mn-cs"/>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2" descr="D:\УЧЕБА\ОЛЕСЯ 4 КУРС\МЕТАЛЛЫ\Лекции\картинки\пппп.JPG"/>
          <p:cNvPicPr>
            <a:picLocks noChangeAspect="1" noChangeArrowheads="1"/>
          </p:cNvPicPr>
          <p:nvPr/>
        </p:nvPicPr>
        <p:blipFill>
          <a:blip r:embed="rId2"/>
          <a:srcRect/>
          <a:stretch>
            <a:fillRect/>
          </a:stretch>
        </p:blipFill>
        <p:spPr bwMode="auto">
          <a:xfrm>
            <a:off x="107950" y="1266825"/>
            <a:ext cx="3887788" cy="4249738"/>
          </a:xfrm>
          <a:prstGeom prst="rect">
            <a:avLst/>
          </a:prstGeom>
          <a:noFill/>
          <a:ln w="9525">
            <a:noFill/>
            <a:miter lim="800000"/>
            <a:headEnd/>
            <a:tailEnd/>
          </a:ln>
        </p:spPr>
      </p:pic>
      <p:sp>
        <p:nvSpPr>
          <p:cNvPr id="125954" name="Заголовок 8"/>
          <p:cNvSpPr txBox="1">
            <a:spLocks/>
          </p:cNvSpPr>
          <p:nvPr/>
        </p:nvSpPr>
        <p:spPr bwMode="auto">
          <a:xfrm>
            <a:off x="611188" y="115888"/>
            <a:ext cx="7993062" cy="936625"/>
          </a:xfrm>
          <a:prstGeom prst="rect">
            <a:avLst/>
          </a:prstGeom>
          <a:noFill/>
          <a:ln w="9525">
            <a:noFill/>
            <a:miter lim="800000"/>
            <a:headEnd/>
            <a:tailEnd/>
          </a:ln>
        </p:spPr>
        <p:txBody>
          <a:bodyPr/>
          <a:lstStyle/>
          <a:p>
            <a:pPr indent="355600" algn="just">
              <a:buFont typeface="Arial" charset="0"/>
              <a:buChar char="•"/>
            </a:pPr>
            <a:r>
              <a:rPr lang="ru-RU" sz="2800" b="1">
                <a:latin typeface="Calibri" pitchFamily="34" charset="0"/>
              </a:rPr>
              <a:t>Проверка прочности стенки изгибаемых элементов при действии локальных напряжений</a:t>
            </a:r>
            <a:endParaRPr lang="ru-RU" sz="2800">
              <a:latin typeface="Calibri" pitchFamily="34" charset="0"/>
            </a:endParaRPr>
          </a:p>
        </p:txBody>
      </p:sp>
      <p:sp>
        <p:nvSpPr>
          <p:cNvPr id="4" name="Скругленный прямоугольник 3"/>
          <p:cNvSpPr>
            <a:spLocks noRot="1" noChangeAspect="1" noMove="1" noResize="1" noEditPoints="1" noAdjustHandles="1" noChangeArrowheads="1" noChangeShapeType="1" noTextEdit="1"/>
          </p:cNvSpPr>
          <p:nvPr/>
        </p:nvSpPr>
        <p:spPr>
          <a:xfrm>
            <a:off x="3986182" y="1236281"/>
            <a:ext cx="4896544" cy="1256615"/>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8" name="Заголовок 8"/>
          <p:cNvSpPr txBox="1">
            <a:spLocks noRot="1" noChangeAspect="1" noMove="1" noResize="1" noEditPoints="1" noAdjustHandles="1" noChangeArrowheads="1" noChangeShapeType="1" noTextEdit="1"/>
          </p:cNvSpPr>
          <p:nvPr/>
        </p:nvSpPr>
        <p:spPr>
          <a:xfrm>
            <a:off x="3995937" y="2708920"/>
            <a:ext cx="4922441" cy="3024336"/>
          </a:xfrm>
          <a:prstGeom prst="rect">
            <a:avLst/>
          </a:prstGeom>
          <a:blipFill rotWithShape="1">
            <a:blip r:embed="rId4"/>
            <a:stretch>
              <a:fillRect l="-1983" t="-1613" r="-1735"/>
            </a:stretch>
          </a:blipFill>
        </p:spPr>
        <p:txBody>
          <a:bodyPr/>
          <a:lstStyle/>
          <a:p>
            <a:pPr fontAlgn="auto">
              <a:spcBef>
                <a:spcPts val="0"/>
              </a:spcBef>
              <a:spcAft>
                <a:spcPts val="0"/>
              </a:spcAft>
              <a:defRPr/>
            </a:pPr>
            <a:r>
              <a:rPr lang="ru-RU">
                <a:noFill/>
                <a:latin typeface="+mn-lt"/>
                <a:cs typeface="+mn-cs"/>
              </a:rPr>
              <a:t> </a:t>
            </a:r>
          </a:p>
        </p:txBody>
      </p:sp>
      <p:sp>
        <p:nvSpPr>
          <p:cNvPr id="125957" name="Прямоугольник 1"/>
          <p:cNvSpPr>
            <a:spLocks noChangeArrowheads="1"/>
          </p:cNvSpPr>
          <p:nvPr/>
        </p:nvSpPr>
        <p:spPr bwMode="auto">
          <a:xfrm>
            <a:off x="292100" y="5600700"/>
            <a:ext cx="3519488" cy="1006475"/>
          </a:xfrm>
          <a:prstGeom prst="rect">
            <a:avLst/>
          </a:prstGeom>
          <a:noFill/>
          <a:ln w="9525">
            <a:noFill/>
            <a:miter lim="800000"/>
            <a:headEnd/>
            <a:tailEnd/>
          </a:ln>
        </p:spPr>
        <p:txBody>
          <a:bodyPr>
            <a:spAutoFit/>
          </a:bodyPr>
          <a:lstStyle/>
          <a:p>
            <a:pPr algn="ctr"/>
            <a:r>
              <a:rPr lang="ru-RU" sz="2000" b="1" i="1">
                <a:latin typeface="Calibri" pitchFamily="34" charset="0"/>
              </a:rPr>
              <a:t>Локальные напряжения от сосредоточенной силы</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F362E8E-1F6E-4E18-B8A8-23D81084D103}" type="slidenum">
              <a:rPr lang="ru-RU" sz="1200">
                <a:solidFill>
                  <a:schemeClr val="tx1">
                    <a:tint val="75000"/>
                  </a:schemeClr>
                </a:solidFill>
                <a:latin typeface="+mn-lt"/>
                <a:cs typeface="+mn-cs"/>
              </a:rPr>
              <a:pPr algn="r" fontAlgn="auto">
                <a:spcBef>
                  <a:spcPts val="0"/>
                </a:spcBef>
                <a:spcAft>
                  <a:spcPts val="0"/>
                </a:spcAft>
                <a:defRPr/>
              </a:pPr>
              <a:t>101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a:spLocks noRot="1" noChangeAspect="1" noMove="1" noResize="1" noEditPoints="1" noAdjustHandles="1" noChangeArrowheads="1" noChangeShapeType="1" noTextEdit="1"/>
          </p:cNvSpPr>
          <p:nvPr/>
        </p:nvSpPr>
        <p:spPr>
          <a:xfrm>
            <a:off x="1621259" y="548680"/>
            <a:ext cx="6202669" cy="280831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0B987AD-E167-4DE1-8F63-2F07B5099A0F}" type="slidenum">
              <a:rPr lang="ru-RU" sz="1200">
                <a:solidFill>
                  <a:schemeClr val="tx1">
                    <a:tint val="75000"/>
                  </a:schemeClr>
                </a:solidFill>
                <a:latin typeface="+mn-lt"/>
                <a:cs typeface="+mn-cs"/>
              </a:rPr>
              <a:pPr algn="r" fontAlgn="auto">
                <a:spcBef>
                  <a:spcPts val="0"/>
                </a:spcBef>
                <a:spcAft>
                  <a:spcPts val="0"/>
                </a:spcAft>
                <a:defRPr/>
              </a:pPr>
              <a:t>102</a:t>
            </a:fld>
            <a:endParaRPr lang="ru-RU" sz="1200">
              <a:solidFill>
                <a:schemeClr val="tx1">
                  <a:tint val="75000"/>
                </a:schemeClr>
              </a:solidFill>
              <a:latin typeface="+mn-lt"/>
              <a:cs typeface="+mn-cs"/>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Заголовок 8"/>
          <p:cNvSpPr txBox="1">
            <a:spLocks/>
          </p:cNvSpPr>
          <p:nvPr/>
        </p:nvSpPr>
        <p:spPr bwMode="auto">
          <a:xfrm>
            <a:off x="611188" y="188913"/>
            <a:ext cx="7705725" cy="936625"/>
          </a:xfrm>
          <a:prstGeom prst="rect">
            <a:avLst/>
          </a:prstGeom>
          <a:noFill/>
          <a:ln w="9525">
            <a:noFill/>
            <a:miter lim="800000"/>
            <a:headEnd/>
            <a:tailEnd/>
          </a:ln>
        </p:spPr>
        <p:txBody>
          <a:bodyPr/>
          <a:lstStyle/>
          <a:p>
            <a:pPr indent="355600" algn="just">
              <a:buFont typeface="Arial" charset="0"/>
              <a:buChar char="•"/>
            </a:pPr>
            <a:r>
              <a:rPr lang="ru-RU" sz="2800" b="1">
                <a:latin typeface="Calibri" pitchFamily="34" charset="0"/>
              </a:rPr>
              <a:t>Проверка местной устойчивости изгибаемых элементов</a:t>
            </a:r>
            <a:endParaRPr lang="ru-RU" sz="2800">
              <a:latin typeface="Calibri" pitchFamily="34" charset="0"/>
            </a:endParaRPr>
          </a:p>
        </p:txBody>
      </p:sp>
      <p:sp>
        <p:nvSpPr>
          <p:cNvPr id="7" name="Скругленный прямоугольник 6"/>
          <p:cNvSpPr>
            <a:spLocks noRot="1" noChangeAspect="1" noMove="1" noResize="1" noEditPoints="1" noAdjustHandles="1" noChangeArrowheads="1" noChangeShapeType="1" noTextEdit="1"/>
          </p:cNvSpPr>
          <p:nvPr/>
        </p:nvSpPr>
        <p:spPr>
          <a:xfrm>
            <a:off x="2690125" y="1610798"/>
            <a:ext cx="3837346" cy="1386154"/>
          </a:xfrm>
          <a:prstGeom prst="roundRect">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9" name="Скругленный прямоугольник 8"/>
          <p:cNvSpPr>
            <a:spLocks noRot="1" noChangeAspect="1" noMove="1" noResize="1" noEditPoints="1" noAdjustHandles="1" noChangeArrowheads="1" noChangeShapeType="1" noTextEdit="1"/>
          </p:cNvSpPr>
          <p:nvPr/>
        </p:nvSpPr>
        <p:spPr>
          <a:xfrm>
            <a:off x="1783346" y="3596776"/>
            <a:ext cx="5649315" cy="1344392"/>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10" name="Заголовок 8"/>
          <p:cNvSpPr txBox="1">
            <a:spLocks noRot="1" noChangeAspect="1" noMove="1" noResize="1" noEditPoints="1" noAdjustHandles="1" noChangeArrowheads="1" noChangeShapeType="1" noTextEdit="1"/>
          </p:cNvSpPr>
          <p:nvPr/>
        </p:nvSpPr>
        <p:spPr>
          <a:xfrm>
            <a:off x="611560" y="3110722"/>
            <a:ext cx="6264696" cy="486054"/>
          </a:xfrm>
          <a:prstGeom prst="rect">
            <a:avLst/>
          </a:prstGeom>
          <a:blipFill rotWithShape="1">
            <a:blip r:embed="rId4"/>
            <a:stretch>
              <a:fillRect l="-1459" t="-10000" b="-22500"/>
            </a:stretch>
          </a:blipFill>
        </p:spPr>
        <p:txBody>
          <a:bodyPr/>
          <a:lstStyle/>
          <a:p>
            <a:pPr fontAlgn="auto">
              <a:spcBef>
                <a:spcPts val="0"/>
              </a:spcBef>
              <a:spcAft>
                <a:spcPts val="0"/>
              </a:spcAft>
              <a:defRPr/>
            </a:pPr>
            <a:r>
              <a:rPr lang="ru-RU">
                <a:noFill/>
                <a:latin typeface="+mn-lt"/>
                <a:cs typeface="+mn-cs"/>
              </a:rPr>
              <a:t> </a:t>
            </a:r>
          </a:p>
        </p:txBody>
      </p:sp>
      <p:sp>
        <p:nvSpPr>
          <p:cNvPr id="12" name="Заголовок 8"/>
          <p:cNvSpPr txBox="1">
            <a:spLocks noRot="1" noChangeAspect="1" noMove="1" noResize="1" noEditPoints="1" noAdjustHandles="1" noChangeArrowheads="1" noChangeShapeType="1" noTextEdit="1"/>
          </p:cNvSpPr>
          <p:nvPr/>
        </p:nvSpPr>
        <p:spPr>
          <a:xfrm>
            <a:off x="647564" y="1052736"/>
            <a:ext cx="6300700" cy="432048"/>
          </a:xfrm>
          <a:prstGeom prst="rect">
            <a:avLst/>
          </a:prstGeom>
          <a:blipFill rotWithShape="1">
            <a:blip r:embed="rId5"/>
            <a:stretch>
              <a:fillRect l="-1451" t="-11268" b="-38028"/>
            </a:stretch>
          </a:blipFill>
        </p:spPr>
        <p:txBody>
          <a:bodyPr/>
          <a:lstStyle/>
          <a:p>
            <a:pPr fontAlgn="auto">
              <a:spcBef>
                <a:spcPts val="0"/>
              </a:spcBef>
              <a:spcAft>
                <a:spcPts val="0"/>
              </a:spcAft>
              <a:defRPr/>
            </a:pPr>
            <a:r>
              <a:rPr lang="ru-RU">
                <a:noFill/>
                <a:latin typeface="+mn-lt"/>
                <a:cs typeface="+mn-cs"/>
              </a:rPr>
              <a:t> </a:t>
            </a:r>
          </a:p>
        </p:txBody>
      </p:sp>
      <p:sp>
        <p:nvSpPr>
          <p:cNvPr id="13" name="Заголовок 8"/>
          <p:cNvSpPr txBox="1">
            <a:spLocks noRot="1" noChangeAspect="1" noMove="1" noResize="1" noEditPoints="1" noAdjustHandles="1" noChangeArrowheads="1" noChangeShapeType="1" noTextEdit="1"/>
          </p:cNvSpPr>
          <p:nvPr/>
        </p:nvSpPr>
        <p:spPr>
          <a:xfrm>
            <a:off x="611562" y="5013176"/>
            <a:ext cx="7994473" cy="1224136"/>
          </a:xfrm>
          <a:prstGeom prst="rect">
            <a:avLst/>
          </a:prstGeom>
          <a:blipFill rotWithShape="1">
            <a:blip r:embed="rId6"/>
            <a:stretch>
              <a:fillRect l="-1144" t="-3483" b="-9453"/>
            </a:stretch>
          </a:blipFill>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1B70076-FE75-4CDE-BF51-393DB1FEDDB9}" type="slidenum">
              <a:rPr lang="ru-RU" sz="1200">
                <a:solidFill>
                  <a:schemeClr val="tx1">
                    <a:tint val="75000"/>
                  </a:schemeClr>
                </a:solidFill>
                <a:latin typeface="+mn-lt"/>
                <a:cs typeface="+mn-cs"/>
              </a:rPr>
              <a:pPr algn="r" fontAlgn="auto">
                <a:spcBef>
                  <a:spcPts val="0"/>
                </a:spcBef>
                <a:spcAft>
                  <a:spcPts val="0"/>
                </a:spcAft>
                <a:defRPr/>
              </a:pPr>
              <a:t>103</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1096963" y="549275"/>
            <a:ext cx="7146925" cy="1943100"/>
          </a:xfrm>
          <a:prstGeom prst="roundRect">
            <a:avLst>
              <a:gd name="adj" fmla="val 5757"/>
            </a:avLst>
          </a:prstGeom>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ru-RU" sz="2800" b="1" kern="1600" dirty="0"/>
              <a:t>ПС</a:t>
            </a:r>
            <a:r>
              <a:rPr lang="ru-RU" sz="2800" kern="1600" dirty="0"/>
              <a:t>  характеризуется местным выпучиванием стенки из своей плоскости при совместном действии в любой комбинации нормальных, локальных и касательных напряжений</a:t>
            </a:r>
            <a:endParaRPr lang="ru-RU" sz="3200" b="1" dirty="0"/>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B4A1BBF-2388-4E0E-8208-4BF7D496F535}" type="slidenum">
              <a:rPr lang="ru-RU" sz="1200">
                <a:solidFill>
                  <a:schemeClr val="tx1">
                    <a:tint val="75000"/>
                  </a:schemeClr>
                </a:solidFill>
                <a:latin typeface="+mn-lt"/>
                <a:cs typeface="+mn-cs"/>
              </a:rPr>
              <a:pPr algn="r" fontAlgn="auto">
                <a:spcBef>
                  <a:spcPts val="0"/>
                </a:spcBef>
                <a:spcAft>
                  <a:spcPts val="0"/>
                </a:spcAft>
                <a:defRPr/>
              </a:pPr>
              <a:t>104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7993062" cy="93662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800" b="1" dirty="0" smtClean="0"/>
              <a:t>Проверка изгибаемых элементов по деформациям</a:t>
            </a:r>
            <a:endParaRPr lang="ru-RU" sz="2800" b="1" dirty="0"/>
          </a:p>
          <a:p>
            <a:pPr algn="just" fontAlgn="auto">
              <a:spcAft>
                <a:spcPts val="0"/>
              </a:spcAft>
              <a:defRPr/>
            </a:pPr>
            <a:endParaRPr lang="ru-RU" sz="3000" dirty="0" smtClean="0"/>
          </a:p>
        </p:txBody>
      </p:sp>
      <p:sp>
        <p:nvSpPr>
          <p:cNvPr id="4" name="Скругленный прямоугольник 3"/>
          <p:cNvSpPr>
            <a:spLocks noRot="1" noChangeAspect="1" noMove="1" noResize="1" noEditPoints="1" noAdjustHandles="1" noChangeArrowheads="1" noChangeShapeType="1" noTextEdit="1"/>
          </p:cNvSpPr>
          <p:nvPr/>
        </p:nvSpPr>
        <p:spPr>
          <a:xfrm>
            <a:off x="3689902" y="980728"/>
            <a:ext cx="1836204" cy="720080"/>
          </a:xfrm>
          <a:prstGeom prst="roundRect">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30051" name="Рисунок 1"/>
          <p:cNvPicPr>
            <a:picLocks noChangeAspect="1"/>
          </p:cNvPicPr>
          <p:nvPr/>
        </p:nvPicPr>
        <p:blipFill>
          <a:blip r:embed="rId3"/>
          <a:srcRect t="11305"/>
          <a:stretch>
            <a:fillRect/>
          </a:stretch>
        </p:blipFill>
        <p:spPr bwMode="auto">
          <a:xfrm>
            <a:off x="3924300" y="4406900"/>
            <a:ext cx="4970463" cy="2117725"/>
          </a:xfrm>
          <a:prstGeom prst="rect">
            <a:avLst/>
          </a:prstGeom>
          <a:noFill/>
          <a:ln w="9525">
            <a:noFill/>
            <a:miter lim="800000"/>
            <a:headEnd/>
            <a:tailEnd/>
          </a:ln>
        </p:spPr>
      </p:pic>
      <p:sp>
        <p:nvSpPr>
          <p:cNvPr id="8" name="Заголовок 8"/>
          <p:cNvSpPr txBox="1">
            <a:spLocks noRot="1" noChangeAspect="1" noMove="1" noResize="1" noEditPoints="1" noAdjustHandles="1" noChangeArrowheads="1" noChangeShapeType="1" noTextEdit="1"/>
          </p:cNvSpPr>
          <p:nvPr/>
        </p:nvSpPr>
        <p:spPr>
          <a:xfrm>
            <a:off x="611562" y="1772816"/>
            <a:ext cx="7994473" cy="4392488"/>
          </a:xfrm>
          <a:prstGeom prst="rect">
            <a:avLst/>
          </a:prstGeom>
          <a:blipFill rotWithShape="1">
            <a:blip r:embed="rId4"/>
            <a:stretch>
              <a:fillRect l="-1144" t="-1111" r="-458" b="-6528"/>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2538B6-4437-4024-B5E7-E02C7E319193}" type="slidenum">
              <a:rPr lang="ru-RU" sz="1200">
                <a:solidFill>
                  <a:schemeClr val="tx1">
                    <a:tint val="75000"/>
                  </a:schemeClr>
                </a:solidFill>
                <a:latin typeface="+mn-lt"/>
                <a:cs typeface="+mn-cs"/>
              </a:rPr>
              <a:pPr algn="r" fontAlgn="auto">
                <a:spcBef>
                  <a:spcPts val="0"/>
                </a:spcBef>
                <a:spcAft>
                  <a:spcPts val="0"/>
                </a:spcAft>
                <a:defRPr/>
              </a:pPr>
              <a:t>105</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25663" y="549275"/>
            <a:ext cx="5543550" cy="1225550"/>
          </a:xfrm>
          <a:prstGeom prst="roundRect">
            <a:avLst>
              <a:gd name="adj" fmla="val 5757"/>
            </a:avLst>
          </a:prstGeom>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ru-RU" sz="2800" b="1" kern="1600" dirty="0"/>
              <a:t>ПС</a:t>
            </a:r>
            <a:r>
              <a:rPr lang="ru-RU" sz="2800" kern="1600" dirty="0"/>
              <a:t>  характеризуется достижением прогиба предельного значения</a:t>
            </a:r>
            <a:endParaRPr lang="ru-RU" sz="3200" b="1" dirty="0"/>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B620B6D-91DE-4BB6-8FB4-4FED0EE0766B}" type="slidenum">
              <a:rPr lang="ru-RU" sz="1200">
                <a:solidFill>
                  <a:schemeClr val="tx1">
                    <a:tint val="75000"/>
                  </a:schemeClr>
                </a:solidFill>
                <a:latin typeface="+mn-lt"/>
                <a:cs typeface="+mn-cs"/>
              </a:rPr>
              <a:pPr algn="r" fontAlgn="auto">
                <a:spcBef>
                  <a:spcPts val="0"/>
                </a:spcBef>
                <a:spcAft>
                  <a:spcPts val="0"/>
                </a:spcAft>
                <a:defRPr/>
              </a:pPr>
              <a:t>106</a:t>
            </a:fld>
            <a:endParaRPr lang="ru-RU" sz="1200">
              <a:solidFill>
                <a:schemeClr val="tx1">
                  <a:tint val="75000"/>
                </a:schemeClr>
              </a:solidFill>
              <a:latin typeface="+mn-lt"/>
              <a:cs typeface="+mn-cs"/>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544314" y="6350"/>
            <a:ext cx="7675463" cy="5452716"/>
          </a:xfrm>
          <a:prstGeom prst="ellipse">
            <a:avLst/>
          </a:prstGeom>
          <a:ln>
            <a:noFill/>
          </a:ln>
          <a:effectLst>
            <a:softEdge rad="112500"/>
          </a:effectLst>
        </p:spPr>
      </p:pic>
      <p:sp>
        <p:nvSpPr>
          <p:cNvPr id="2" name="Заголовок 1"/>
          <p:cNvSpPr>
            <a:spLocks noGrp="1"/>
          </p:cNvSpPr>
          <p:nvPr>
            <p:ph type="ctrTitle" idx="4294967295"/>
          </p:nvPr>
        </p:nvSpPr>
        <p:spPr>
          <a:xfrm>
            <a:off x="107950" y="5157788"/>
            <a:ext cx="8858250" cy="1439862"/>
          </a:xfrm>
        </p:spPr>
        <p:txBody>
          <a:bodyPr rtlCol="0">
            <a:normAutofit fontScale="90000"/>
          </a:bodyPr>
          <a:lstStyle/>
          <a:p>
            <a:pPr eaLnBrk="1" fontAlgn="auto" hangingPunct="1">
              <a:spcAft>
                <a:spcPts val="0"/>
              </a:spcAft>
              <a:defRPr/>
            </a:pP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5600" b="1" dirty="0" smtClean="0">
                <a:effectLst>
                  <a:outerShdw blurRad="38100" dist="38100" dir="2700000" algn="tl">
                    <a:srgbClr val="000000">
                      <a:alpha val="43137"/>
                    </a:srgbClr>
                  </a:outerShdw>
                </a:effectLst>
                <a:cs typeface="Times New Roman" pitchFamily="18" charset="0"/>
              </a:rPr>
              <a:t>Сортамент</a:t>
            </a:r>
            <a:r>
              <a:rPr lang="ru-RU" sz="3600" b="1" dirty="0" smtClean="0">
                <a:cs typeface="Times New Roman" pitchFamily="18" charset="0"/>
              </a:rPr>
              <a:t/>
            </a:r>
            <a:br>
              <a:rPr lang="ru-RU" sz="3600" b="1" dirty="0" smtClean="0">
                <a:cs typeface="Times New Roman" pitchFamily="18" charset="0"/>
              </a:rPr>
            </a:br>
            <a:r>
              <a:rPr lang="ru-RU" sz="3600" b="1" dirty="0" smtClean="0">
                <a:effectLst>
                  <a:outerShdw blurRad="38100" dist="38100" dir="2700000" algn="tl">
                    <a:srgbClr val="000000">
                      <a:alpha val="43137"/>
                    </a:srgbClr>
                  </a:outerShdw>
                </a:effectLst>
                <a:cs typeface="Times New Roman" pitchFamily="18" charset="0"/>
              </a:rPr>
              <a:t/>
            </a:r>
            <a:br>
              <a:rPr lang="ru-RU" sz="3600" b="1" dirty="0" smtClean="0">
                <a:effectLst>
                  <a:outerShdw blurRad="38100" dist="38100" dir="2700000" algn="tl">
                    <a:srgbClr val="000000">
                      <a:alpha val="43137"/>
                    </a:srgbClr>
                  </a:outerShdw>
                </a:effectLst>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endParaRPr lang="ru-RU" sz="5000" b="1" dirty="0">
              <a:effectLst>
                <a:outerShdw blurRad="38100" dist="38100" dir="2700000" algn="tl">
                  <a:srgbClr val="000000">
                    <a:alpha val="43137"/>
                  </a:srgbClr>
                </a:outerShdw>
              </a:effectLst>
              <a:cs typeface="Times New Roman" pitchFamily="18" charset="0"/>
            </a:endParaRP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4F4ECB7-B53E-41ED-BF0F-41A1E6244073}" type="slidenum">
              <a:rPr lang="ru-RU" sz="1200">
                <a:solidFill>
                  <a:schemeClr val="tx1">
                    <a:tint val="75000"/>
                  </a:schemeClr>
                </a:solidFill>
                <a:latin typeface="+mn-lt"/>
                <a:cs typeface="+mn-cs"/>
              </a:rPr>
              <a:pPr algn="r" fontAlgn="auto">
                <a:spcBef>
                  <a:spcPts val="0"/>
                </a:spcBef>
                <a:spcAft>
                  <a:spcPts val="0"/>
                </a:spcAft>
                <a:defRPr/>
              </a:pPr>
              <a:t>107</a:t>
            </a:fld>
            <a:endParaRPr lang="ru-RU" sz="1200">
              <a:solidFill>
                <a:schemeClr val="tx1">
                  <a:tint val="75000"/>
                </a:schemeClr>
              </a:solidFill>
              <a:latin typeface="+mn-lt"/>
              <a:cs typeface="+mn-cs"/>
            </a:endParaRPr>
          </a:p>
        </p:txBody>
      </p:sp>
      <p:sp>
        <p:nvSpPr>
          <p:cNvPr id="4" name="Заголовок 1"/>
          <p:cNvSpPr>
            <a:spLocks/>
          </p:cNvSpPr>
          <p:nvPr/>
        </p:nvSpPr>
        <p:spPr bwMode="auto">
          <a:xfrm>
            <a:off x="611188" y="476250"/>
            <a:ext cx="1730375" cy="433388"/>
          </a:xfrm>
          <a:prstGeom prst="rect">
            <a:avLst/>
          </a:prstGeom>
          <a:noFill/>
          <a:ln w="9525">
            <a:noFill/>
            <a:miter lim="800000"/>
            <a:headEnd/>
            <a:tailEnd/>
          </a:ln>
        </p:spPr>
        <p:txBody>
          <a:bodyPr anchor="ctr"/>
          <a:lstStyle/>
          <a:p>
            <a:pPr algn="ctr">
              <a:defRPr/>
            </a:pP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6</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Содержимое 2"/>
          <p:cNvSpPr>
            <a:spLocks noGrp="1"/>
          </p:cNvSpPr>
          <p:nvPr>
            <p:ph idx="4294967295"/>
          </p:nvPr>
        </p:nvSpPr>
        <p:spPr>
          <a:xfrm>
            <a:off x="457200" y="476250"/>
            <a:ext cx="8229600" cy="5649913"/>
          </a:xfrm>
        </p:spPr>
        <p:txBody>
          <a:bodyPr/>
          <a:lstStyle/>
          <a:p>
            <a:pPr marL="0" indent="449263" algn="just" eaLnBrk="1" hangingPunct="1">
              <a:buFont typeface="Arial" charset="0"/>
              <a:buNone/>
            </a:pPr>
            <a:r>
              <a:rPr lang="ru-RU" sz="2400" smtClean="0">
                <a:cs typeface="Times New Roman" pitchFamily="18" charset="0"/>
              </a:rPr>
              <a:t>В строительных конструкциях применяют в основном прокатную сталь, поставляемую с металлургических заводов в виде профилей различной формы поперечного сечения. Для стальных конструкций используют </a:t>
            </a:r>
            <a:r>
              <a:rPr lang="ru-RU" sz="2400" i="1" smtClean="0">
                <a:cs typeface="Times New Roman" pitchFamily="18" charset="0"/>
              </a:rPr>
              <a:t>листовую и профильную сталь</a:t>
            </a:r>
            <a:r>
              <a:rPr lang="ru-RU" sz="2400" smtClean="0">
                <a:cs typeface="Times New Roman" pitchFamily="18" charset="0"/>
              </a:rPr>
              <a:t>. Профильную подразделяют на сортовую (круг, квадрат, полоса, уголки) и фасонную (двутавры, швеллеры и другие профили). Кроме того, широко применяют вторичные профили: </a:t>
            </a:r>
            <a:r>
              <a:rPr lang="ru-RU" sz="2400" i="1" smtClean="0">
                <a:cs typeface="Times New Roman" pitchFamily="18" charset="0"/>
              </a:rPr>
              <a:t>сварные</a:t>
            </a:r>
            <a:r>
              <a:rPr lang="ru-RU" sz="2400" smtClean="0">
                <a:cs typeface="Times New Roman" pitchFamily="18" charset="0"/>
              </a:rPr>
              <a:t>, получаемый сваркой полос и листов, и </a:t>
            </a:r>
            <a:r>
              <a:rPr lang="ru-RU" sz="2400" i="1" smtClean="0">
                <a:cs typeface="Times New Roman" pitchFamily="18" charset="0"/>
              </a:rPr>
              <a:t>гнутые</a:t>
            </a:r>
            <a:r>
              <a:rPr lang="ru-RU" sz="2400" smtClean="0">
                <a:cs typeface="Times New Roman" pitchFamily="18" charset="0"/>
              </a:rPr>
              <a:t>, образованные холодной гибкой полос и листов.</a:t>
            </a:r>
          </a:p>
          <a:p>
            <a:pPr marL="0" indent="449263" algn="just" eaLnBrk="1" hangingPunct="1">
              <a:buFont typeface="Arial" charset="0"/>
              <a:buNone/>
            </a:pPr>
            <a:r>
              <a:rPr lang="ru-RU" sz="2400" smtClean="0">
                <a:cs typeface="Times New Roman" pitchFamily="18" charset="0"/>
              </a:rPr>
              <a:t>Каталог поставляемых профилей с указанием их форм, размеров, геометрических характеристик и массы называют </a:t>
            </a:r>
            <a:r>
              <a:rPr lang="ru-RU" sz="2400" b="1" smtClean="0">
                <a:cs typeface="Times New Roman" pitchFamily="18" charset="0"/>
              </a:rPr>
              <a:t>сортаментом</a:t>
            </a:r>
            <a:r>
              <a:rPr lang="ru-RU" sz="2400" smtClean="0">
                <a:cs typeface="Times New Roman" pitchFamily="18" charset="0"/>
              </a:rPr>
              <a:t> и оформляют в виде государственных стандартов (ГОСТов) или технических условий (ТУ).</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950B430-82DF-4A22-8FC5-80D2A70FB288}" type="slidenum">
              <a:rPr lang="ru-RU" sz="1200">
                <a:solidFill>
                  <a:schemeClr val="tx1">
                    <a:tint val="75000"/>
                  </a:schemeClr>
                </a:solidFill>
                <a:latin typeface="+mn-lt"/>
                <a:cs typeface="+mn-cs"/>
              </a:rPr>
              <a:pPr algn="r" fontAlgn="auto">
                <a:spcBef>
                  <a:spcPts val="0"/>
                </a:spcBef>
                <a:spcAft>
                  <a:spcPts val="0"/>
                </a:spcAft>
                <a:defRPr/>
              </a:pPr>
              <a:t>108</a:t>
            </a:fld>
            <a:endParaRPr lang="ru-RU" sz="1200">
              <a:solidFill>
                <a:schemeClr val="tx1">
                  <a:tint val="75000"/>
                </a:schemeClr>
              </a:solidFill>
              <a:latin typeface="+mn-lt"/>
              <a:cs typeface="+mn-cs"/>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74663" y="266700"/>
            <a:ext cx="8229600" cy="1143000"/>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Основные виды профилей:</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
        <p:nvSpPr>
          <p:cNvPr id="135170" name="Содержимое 2"/>
          <p:cNvSpPr>
            <a:spLocks noGrp="1"/>
          </p:cNvSpPr>
          <p:nvPr>
            <p:ph idx="4294967295"/>
          </p:nvPr>
        </p:nvSpPr>
        <p:spPr>
          <a:xfrm>
            <a:off x="457200" y="1628775"/>
            <a:ext cx="8686800" cy="4497388"/>
          </a:xfrm>
        </p:spPr>
        <p:txBody>
          <a:bodyPr/>
          <a:lstStyle/>
          <a:p>
            <a:pPr eaLnBrk="1" hangingPunct="1"/>
            <a:r>
              <a:rPr lang="ru-RU" sz="2400" smtClean="0">
                <a:cs typeface="Times New Roman" pitchFamily="18" charset="0"/>
              </a:rPr>
              <a:t>Лист</a:t>
            </a:r>
          </a:p>
          <a:p>
            <a:pPr eaLnBrk="1" hangingPunct="1"/>
            <a:r>
              <a:rPr lang="ru-RU" sz="2400" smtClean="0">
                <a:cs typeface="Times New Roman" pitchFamily="18" charset="0"/>
              </a:rPr>
              <a:t>Уголок</a:t>
            </a:r>
          </a:p>
          <a:p>
            <a:pPr eaLnBrk="1" hangingPunct="1"/>
            <a:r>
              <a:rPr lang="ru-RU" sz="2400" smtClean="0">
                <a:cs typeface="Times New Roman" pitchFamily="18" charset="0"/>
              </a:rPr>
              <a:t>Швеллер</a:t>
            </a:r>
          </a:p>
          <a:p>
            <a:pPr eaLnBrk="1" hangingPunct="1"/>
            <a:r>
              <a:rPr lang="ru-RU" sz="2400" smtClean="0">
                <a:cs typeface="Times New Roman" pitchFamily="18" charset="0"/>
              </a:rPr>
              <a:t>Двутавр</a:t>
            </a:r>
          </a:p>
          <a:p>
            <a:pPr eaLnBrk="1" hangingPunct="1"/>
            <a:r>
              <a:rPr lang="ru-RU" sz="2400" smtClean="0">
                <a:cs typeface="Times New Roman" pitchFamily="18" charset="0"/>
              </a:rPr>
              <a:t>Тавр</a:t>
            </a:r>
          </a:p>
          <a:p>
            <a:pPr eaLnBrk="1" hangingPunct="1"/>
            <a:r>
              <a:rPr lang="ru-RU" sz="2400" smtClean="0">
                <a:cs typeface="Times New Roman" pitchFamily="18" charset="0"/>
              </a:rPr>
              <a:t>Сварной двутавр</a:t>
            </a:r>
          </a:p>
          <a:p>
            <a:pPr eaLnBrk="1" hangingPunct="1"/>
            <a:r>
              <a:rPr lang="ru-RU" sz="2400" smtClean="0">
                <a:cs typeface="Times New Roman" pitchFamily="18" charset="0"/>
              </a:rPr>
              <a:t>Труба</a:t>
            </a:r>
          </a:p>
          <a:p>
            <a:pPr eaLnBrk="1" hangingPunct="1"/>
            <a:r>
              <a:rPr lang="ru-RU" sz="2400" smtClean="0">
                <a:cs typeface="Times New Roman" pitchFamily="18" charset="0"/>
              </a:rPr>
              <a:t>Гнутозамкнутый профиль</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6EDFFE4-E67F-4AEA-9551-BB53822595B2}" type="slidenum">
              <a:rPr lang="ru-RU" sz="1200">
                <a:solidFill>
                  <a:schemeClr val="tx1">
                    <a:tint val="75000"/>
                  </a:schemeClr>
                </a:solidFill>
                <a:latin typeface="+mn-lt"/>
                <a:cs typeface="+mn-cs"/>
              </a:rPr>
              <a:pPr algn="r" fontAlgn="auto">
                <a:spcBef>
                  <a:spcPts val="0"/>
                </a:spcBef>
                <a:spcAft>
                  <a:spcPts val="0"/>
                </a:spcAft>
                <a:defRPr/>
              </a:pPr>
              <a:t>109</a:t>
            </a:fld>
            <a:endParaRPr lang="ru-RU" sz="1200">
              <a:solidFill>
                <a:schemeClr val="tx1">
                  <a:tint val="75000"/>
                </a:schemeClr>
              </a:solidFill>
              <a:latin typeface="+mn-lt"/>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395288" y="214313"/>
            <a:ext cx="6048375" cy="3143250"/>
          </a:xfrm>
        </p:spPr>
        <p:txBody>
          <a:bodyPr rtlCol="0" anchor="t">
            <a:normAutofit fontScale="90000"/>
          </a:bodyPr>
          <a:lstStyle/>
          <a:p>
            <a:pPr algn="just" eaLnBrk="1" fontAlgn="auto" hangingPunct="1">
              <a:spcAft>
                <a:spcPts val="0"/>
              </a:spcAft>
              <a:defRPr/>
            </a:pPr>
            <a:r>
              <a:rPr lang="ru-RU" sz="2400" b="0" dirty="0" smtClean="0"/>
              <a:t>	</a:t>
            </a:r>
            <a:r>
              <a:rPr lang="ru-RU" sz="2700" b="0" dirty="0" smtClean="0"/>
              <a:t>В 40-х </a:t>
            </a:r>
            <a:r>
              <a:rPr lang="ru-RU" sz="2700" b="0" dirty="0"/>
              <a:t>годах ХIХ века в Петербурге построен </a:t>
            </a:r>
            <a:r>
              <a:rPr lang="ru-RU" sz="2700" b="0" dirty="0" smtClean="0"/>
              <a:t>чугунный </a:t>
            </a:r>
            <a:r>
              <a:rPr lang="ru-RU" sz="2700" b="0" dirty="0"/>
              <a:t>купол </a:t>
            </a:r>
            <a:r>
              <a:rPr lang="ru-RU" sz="2700" b="0" dirty="0" smtClean="0"/>
              <a:t>Исаакиевского собора. Он собран </a:t>
            </a:r>
            <a:r>
              <a:rPr lang="ru-RU" sz="2700" b="0" dirty="0"/>
              <a:t>из отдельных косяков (сегментов) в </a:t>
            </a:r>
            <a:r>
              <a:rPr lang="ru-RU" sz="2700" b="0" dirty="0" smtClean="0"/>
              <a:t>виде сплошной </a:t>
            </a:r>
            <a:r>
              <a:rPr lang="ru-RU" sz="2700" b="0" dirty="0"/>
              <a:t>оболочки. Купол состоит из верхней конической </a:t>
            </a:r>
            <a:r>
              <a:rPr lang="ru-RU" sz="2700" b="0" dirty="0" smtClean="0"/>
              <a:t>части, поддерживающей </a:t>
            </a:r>
            <a:r>
              <a:rPr lang="ru-RU" sz="2700" b="0" dirty="0"/>
              <a:t>каменный барабан, венчающий собор, и нижней </a:t>
            </a:r>
            <a:r>
              <a:rPr lang="ru-RU" sz="2700" b="0" dirty="0" smtClean="0"/>
              <a:t>более </a:t>
            </a:r>
            <a:r>
              <a:rPr lang="ru-RU" sz="2700" b="0" dirty="0"/>
              <a:t>пологой части, образующей внутренний свод.</a:t>
            </a:r>
            <a:endParaRPr lang="ru-RU" sz="2700" i="1" dirty="0"/>
          </a:p>
        </p:txBody>
      </p:sp>
      <p:pic>
        <p:nvPicPr>
          <p:cNvPr id="4" name="Picture 2" descr="C:\Users\Олеся\Desktop\ОЛЕСЯ 4 КУРС\МЕТАЛЛЫ\Лекции\image002.jpg"/>
          <p:cNvPicPr>
            <a:picLocks noChangeAspect="1" noChangeArrowheads="1"/>
          </p:cNvPicPr>
          <p:nvPr/>
        </p:nvPicPr>
        <p:blipFill>
          <a:blip r:embed="rId2" cstate="print"/>
          <a:srcRect/>
          <a:stretch>
            <a:fillRect/>
          </a:stretch>
        </p:blipFill>
        <p:spPr bwMode="auto">
          <a:xfrm>
            <a:off x="6588228" y="-27384"/>
            <a:ext cx="2161820" cy="5980245"/>
          </a:xfrm>
          <a:prstGeom prst="rect">
            <a:avLst/>
          </a:prstGeom>
          <a:ln>
            <a:noFill/>
          </a:ln>
          <a:effectLst>
            <a:softEdge rad="112500"/>
          </a:effectLst>
        </p:spPr>
      </p:pic>
      <p:pic>
        <p:nvPicPr>
          <p:cNvPr id="21507" name="Picture 2" descr="C:\Users\Олеся\Desktop\ОЛЕСЯ 4 КУРС\МЕТАЛЛЫ\Лекции\glava1image004.jpg"/>
          <p:cNvPicPr>
            <a:picLocks noChangeAspect="1" noChangeArrowheads="1"/>
          </p:cNvPicPr>
          <p:nvPr/>
        </p:nvPicPr>
        <p:blipFill>
          <a:blip r:embed="rId3">
            <a:lum contrast="20000"/>
          </a:blip>
          <a:srcRect/>
          <a:stretch>
            <a:fillRect/>
          </a:stretch>
        </p:blipFill>
        <p:spPr bwMode="auto">
          <a:xfrm>
            <a:off x="395288" y="3709988"/>
            <a:ext cx="5743575" cy="2239962"/>
          </a:xfrm>
          <a:prstGeom prst="rect">
            <a:avLst/>
          </a:prstGeom>
          <a:noFill/>
          <a:ln w="9525">
            <a:solidFill>
              <a:schemeClr val="bg1"/>
            </a:solidFill>
            <a:miter lim="800000"/>
            <a:headEnd/>
            <a:tailEnd/>
          </a:ln>
        </p:spPr>
      </p:pic>
      <p:sp>
        <p:nvSpPr>
          <p:cNvPr id="21508" name="Заголовок 8"/>
          <p:cNvSpPr txBox="1">
            <a:spLocks/>
          </p:cNvSpPr>
          <p:nvPr/>
        </p:nvSpPr>
        <p:spPr bwMode="auto">
          <a:xfrm>
            <a:off x="900113" y="5876925"/>
            <a:ext cx="4679950" cy="865188"/>
          </a:xfrm>
          <a:prstGeom prst="rect">
            <a:avLst/>
          </a:prstGeom>
          <a:noFill/>
          <a:ln w="9525">
            <a:noFill/>
            <a:miter lim="800000"/>
            <a:headEnd/>
            <a:tailEnd/>
          </a:ln>
        </p:spPr>
        <p:txBody>
          <a:bodyPr anchor="ctr"/>
          <a:lstStyle/>
          <a:p>
            <a:pPr algn="ctr"/>
            <a:r>
              <a:rPr lang="ru-RU" sz="2000" b="1" i="1">
                <a:latin typeface="Calibri" pitchFamily="34" charset="0"/>
              </a:rPr>
              <a:t>Раскосная ферма перекрытия</a:t>
            </a:r>
          </a:p>
          <a:p>
            <a:pPr algn="ctr"/>
            <a:r>
              <a:rPr lang="ru-RU" sz="2000" b="1" i="1">
                <a:latin typeface="Calibri" pitchFamily="34" charset="0"/>
              </a:rPr>
              <a:t>Зимнего дворца</a:t>
            </a:r>
          </a:p>
        </p:txBody>
      </p:sp>
      <p:sp>
        <p:nvSpPr>
          <p:cNvPr id="21509" name="Заголовок 8"/>
          <p:cNvSpPr txBox="1">
            <a:spLocks/>
          </p:cNvSpPr>
          <p:nvPr/>
        </p:nvSpPr>
        <p:spPr bwMode="auto">
          <a:xfrm>
            <a:off x="6300788" y="5949950"/>
            <a:ext cx="2879725" cy="719138"/>
          </a:xfrm>
          <a:prstGeom prst="rect">
            <a:avLst/>
          </a:prstGeom>
          <a:noFill/>
          <a:ln w="9525">
            <a:noFill/>
            <a:miter lim="800000"/>
            <a:headEnd/>
            <a:tailEnd/>
          </a:ln>
        </p:spPr>
        <p:txBody>
          <a:bodyPr anchor="ctr"/>
          <a:lstStyle/>
          <a:p>
            <a:pPr algn="ctr"/>
            <a:r>
              <a:rPr lang="ru-RU" sz="2000" b="1" i="1">
                <a:latin typeface="Calibri" pitchFamily="34" charset="0"/>
              </a:rPr>
              <a:t>Купол Исаакиевского</a:t>
            </a:r>
          </a:p>
          <a:p>
            <a:pPr algn="ctr"/>
            <a:r>
              <a:rPr lang="ru-RU" sz="2000" b="1" i="1">
                <a:latin typeface="Calibri" pitchFamily="34" charset="0"/>
              </a:rPr>
              <a:t>собора</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5072063"/>
            <a:ext cx="9144000" cy="1785937"/>
          </a:xfrm>
        </p:spPr>
        <p:txBody>
          <a:bodyPr rtlCol="0">
            <a:normAutofit fontScale="90000"/>
          </a:bodyPr>
          <a:lstStyle/>
          <a:p>
            <a:pPr algn="l" eaLnBrk="1" fontAlgn="auto" hangingPunct="1">
              <a:spcAft>
                <a:spcPts val="0"/>
              </a:spcAft>
              <a:defRPr/>
            </a:pPr>
            <a:r>
              <a:rPr lang="en-US" sz="2700" dirty="0" smtClean="0">
                <a:latin typeface="+mn-lt"/>
                <a:cs typeface="Times New Roman" pitchFamily="18" charset="0"/>
              </a:rPr>
              <a:t>I – </a:t>
            </a:r>
            <a:r>
              <a:rPr lang="ru-RU" sz="2700" dirty="0" smtClean="0">
                <a:latin typeface="+mn-lt"/>
                <a:cs typeface="Times New Roman" pitchFamily="18" charset="0"/>
              </a:rPr>
              <a:t>момент инерции</a:t>
            </a:r>
            <a:r>
              <a:rPr lang="en-US" sz="2700" dirty="0" smtClean="0">
                <a:latin typeface="+mn-lt"/>
                <a:cs typeface="Times New Roman" pitchFamily="18" charset="0"/>
              </a:rPr>
              <a:t/>
            </a:r>
            <a:br>
              <a:rPr lang="en-US" sz="2700" dirty="0" smtClean="0">
                <a:latin typeface="+mn-lt"/>
                <a:cs typeface="Times New Roman" pitchFamily="18" charset="0"/>
              </a:rPr>
            </a:br>
            <a:r>
              <a:rPr lang="en-US" sz="2700" dirty="0" err="1" smtClean="0">
                <a:latin typeface="+mn-lt"/>
                <a:cs typeface="Times New Roman" pitchFamily="18" charset="0"/>
              </a:rPr>
              <a:t>i</a:t>
            </a:r>
            <a:r>
              <a:rPr lang="en-US" sz="2700" dirty="0" smtClean="0">
                <a:latin typeface="+mn-lt"/>
                <a:cs typeface="Times New Roman" pitchFamily="18" charset="0"/>
              </a:rPr>
              <a:t> – </a:t>
            </a:r>
            <a:r>
              <a:rPr lang="ru-RU" sz="2700" dirty="0" smtClean="0">
                <a:latin typeface="+mn-lt"/>
                <a:cs typeface="Times New Roman" pitchFamily="18" charset="0"/>
              </a:rPr>
              <a:t>радиус инерции</a:t>
            </a:r>
            <a:r>
              <a:rPr lang="en-US" sz="2700" dirty="0" smtClean="0">
                <a:latin typeface="+mn-lt"/>
                <a:cs typeface="Times New Roman" pitchFamily="18" charset="0"/>
              </a:rPr>
              <a:t/>
            </a:r>
            <a:br>
              <a:rPr lang="en-US" sz="2700" dirty="0" smtClean="0">
                <a:latin typeface="+mn-lt"/>
                <a:cs typeface="Times New Roman" pitchFamily="18" charset="0"/>
              </a:rPr>
            </a:br>
            <a:r>
              <a:rPr lang="en-US" sz="2700" dirty="0" smtClean="0">
                <a:latin typeface="+mn-lt"/>
                <a:cs typeface="Times New Roman" pitchFamily="18" charset="0"/>
              </a:rPr>
              <a:t>S –</a:t>
            </a:r>
            <a:r>
              <a:rPr lang="ru-RU" sz="2700" dirty="0" smtClean="0">
                <a:latin typeface="+mn-lt"/>
                <a:cs typeface="Times New Roman" pitchFamily="18" charset="0"/>
              </a:rPr>
              <a:t> статический момент</a:t>
            </a:r>
            <a:br>
              <a:rPr lang="ru-RU" sz="2700" dirty="0" smtClean="0">
                <a:latin typeface="+mn-lt"/>
                <a:cs typeface="Times New Roman" pitchFamily="18" charset="0"/>
              </a:rPr>
            </a:br>
            <a:r>
              <a:rPr lang="en-US" sz="2700" dirty="0" smtClean="0">
                <a:latin typeface="+mn-lt"/>
                <a:cs typeface="Times New Roman" pitchFamily="18" charset="0"/>
              </a:rPr>
              <a:t>W –</a:t>
            </a:r>
            <a:r>
              <a:rPr lang="ru-RU" sz="2700" dirty="0" smtClean="0">
                <a:latin typeface="+mn-lt"/>
                <a:cs typeface="Times New Roman" pitchFamily="18" charset="0"/>
              </a:rPr>
              <a:t> момент сопротивления</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pic>
        <p:nvPicPr>
          <p:cNvPr id="136194" name="Picture 3" descr="C:\Users\Ванек\Desktop\sortament_dvutavra.png"/>
          <p:cNvPicPr>
            <a:picLocks noChangeAspect="1" noChangeArrowheads="1"/>
          </p:cNvPicPr>
          <p:nvPr/>
        </p:nvPicPr>
        <p:blipFill>
          <a:blip r:embed="rId2"/>
          <a:srcRect/>
          <a:stretch>
            <a:fillRect/>
          </a:stretch>
        </p:blipFill>
        <p:spPr bwMode="auto">
          <a:xfrm>
            <a:off x="0" y="0"/>
            <a:ext cx="9126538" cy="5072063"/>
          </a:xfrm>
          <a:prstGeom prst="rect">
            <a:avLst/>
          </a:prstGeom>
          <a:noFill/>
          <a:ln w="9525">
            <a:noFill/>
            <a:miter lim="800000"/>
            <a:headEnd/>
            <a:tailEnd/>
          </a:ln>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8CBBB65-0A8C-4287-B128-2011EBEBEE1C}" type="slidenum">
              <a:rPr lang="ru-RU" sz="1200">
                <a:solidFill>
                  <a:schemeClr val="tx1">
                    <a:tint val="75000"/>
                  </a:schemeClr>
                </a:solidFill>
                <a:latin typeface="+mn-lt"/>
                <a:cs typeface="+mn-cs"/>
              </a:rPr>
              <a:pPr algn="r" fontAlgn="auto">
                <a:spcBef>
                  <a:spcPts val="0"/>
                </a:spcBef>
                <a:spcAft>
                  <a:spcPts val="0"/>
                </a:spcAft>
                <a:defRPr/>
              </a:pPr>
              <a:t>110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2400" dirty="0" smtClean="0">
                <a:latin typeface="+mn-lt"/>
                <a:cs typeface="Times New Roman" pitchFamily="18" charset="0"/>
              </a:rPr>
              <a:t>Для примера посмотрим на сортамент прокатных </a:t>
            </a:r>
            <a:r>
              <a:rPr lang="ru-RU" sz="2400" dirty="0" err="1" smtClean="0">
                <a:latin typeface="+mn-lt"/>
                <a:cs typeface="Times New Roman" pitchFamily="18" charset="0"/>
              </a:rPr>
              <a:t>двутавров</a:t>
            </a:r>
            <a:r>
              <a:rPr lang="ru-RU" sz="2400" dirty="0" smtClean="0">
                <a:latin typeface="+mn-lt"/>
                <a:cs typeface="Times New Roman" pitchFamily="18" charset="0"/>
              </a:rPr>
              <a:t>. Эскиз профиля изображен ниже. На нем изображены обозначения размеров и нанесены оси. </a:t>
            </a:r>
            <a:endParaRPr lang="ru-RU" sz="2400" dirty="0">
              <a:latin typeface="+mn-lt"/>
              <a:cs typeface="Times New Roman" pitchFamily="18" charset="0"/>
            </a:endParaRPr>
          </a:p>
        </p:txBody>
      </p:sp>
      <p:sp>
        <p:nvSpPr>
          <p:cNvPr id="137218" name="Содержимое 5"/>
          <p:cNvSpPr>
            <a:spLocks noGrp="1"/>
          </p:cNvSpPr>
          <p:nvPr>
            <p:ph sz="half" idx="4294967295"/>
          </p:nvPr>
        </p:nvSpPr>
        <p:spPr>
          <a:xfrm>
            <a:off x="5078413" y="2060575"/>
            <a:ext cx="3608387" cy="4065588"/>
          </a:xfrm>
        </p:spPr>
        <p:txBody>
          <a:bodyPr/>
          <a:lstStyle/>
          <a:p>
            <a:pPr eaLnBrk="1" hangingPunct="1">
              <a:buFont typeface="Arial" charset="0"/>
              <a:buNone/>
            </a:pPr>
            <a:r>
              <a:rPr lang="en-US" sz="2600" smtClean="0"/>
              <a:t>h- </a:t>
            </a:r>
            <a:r>
              <a:rPr lang="ru-RU" sz="2600" smtClean="0"/>
              <a:t>высота двутавра</a:t>
            </a:r>
          </a:p>
          <a:p>
            <a:pPr eaLnBrk="1" hangingPunct="1">
              <a:buFont typeface="Arial" charset="0"/>
              <a:buNone/>
            </a:pPr>
            <a:r>
              <a:rPr lang="en-US" sz="2600" smtClean="0"/>
              <a:t>b- </a:t>
            </a:r>
            <a:r>
              <a:rPr lang="ru-RU" sz="2600" smtClean="0"/>
              <a:t>ширина двутавра</a:t>
            </a:r>
          </a:p>
          <a:p>
            <a:pPr eaLnBrk="1" hangingPunct="1">
              <a:buFont typeface="Arial" charset="0"/>
              <a:buNone/>
            </a:pPr>
            <a:r>
              <a:rPr lang="en-US" sz="2600" smtClean="0"/>
              <a:t>s- </a:t>
            </a:r>
            <a:r>
              <a:rPr lang="ru-RU" sz="2600" smtClean="0"/>
              <a:t>толщина станки</a:t>
            </a:r>
            <a:endParaRPr lang="en-US" sz="2600" smtClean="0"/>
          </a:p>
          <a:p>
            <a:pPr eaLnBrk="1" hangingPunct="1">
              <a:buFont typeface="Arial" charset="0"/>
              <a:buNone/>
            </a:pPr>
            <a:r>
              <a:rPr lang="en-US" sz="2600" smtClean="0"/>
              <a:t>t- </a:t>
            </a:r>
            <a:r>
              <a:rPr lang="ru-RU" sz="2600" smtClean="0"/>
              <a:t>толщина полки</a:t>
            </a:r>
          </a:p>
          <a:p>
            <a:pPr eaLnBrk="1" hangingPunct="1">
              <a:buFont typeface="Arial" charset="0"/>
              <a:buNone/>
            </a:pPr>
            <a:r>
              <a:rPr lang="en-US" sz="2600" smtClean="0"/>
              <a:t>r- </a:t>
            </a:r>
            <a:r>
              <a:rPr lang="ru-RU" sz="2600" smtClean="0"/>
              <a:t>радиус закругления</a:t>
            </a:r>
          </a:p>
          <a:p>
            <a:pPr eaLnBrk="1" hangingPunct="1">
              <a:buFont typeface="Arial" charset="0"/>
              <a:buNone/>
            </a:pPr>
            <a:endParaRPr lang="en-US" sz="2800" smtClean="0"/>
          </a:p>
          <a:p>
            <a:pPr eaLnBrk="1" hangingPunct="1">
              <a:buFont typeface="Arial" charset="0"/>
              <a:buNone/>
            </a:pPr>
            <a:endParaRPr lang="ru-RU" sz="2800" smtClean="0"/>
          </a:p>
          <a:p>
            <a:pPr eaLnBrk="1" hangingPunct="1">
              <a:buFont typeface="Arial" charset="0"/>
              <a:buNone/>
            </a:pPr>
            <a:r>
              <a:rPr lang="ru-RU" sz="2800" smtClean="0"/>
              <a:t> </a:t>
            </a:r>
          </a:p>
        </p:txBody>
      </p:sp>
      <p:pic>
        <p:nvPicPr>
          <p:cNvPr id="137219" name="Picture 2" descr="C:\Users\Ванек\Desktop\588086.gif"/>
          <p:cNvPicPr>
            <a:picLocks noChangeAspect="1" noChangeArrowheads="1"/>
          </p:cNvPicPr>
          <p:nvPr/>
        </p:nvPicPr>
        <p:blipFill>
          <a:blip r:embed="rId2"/>
          <a:srcRect/>
          <a:stretch>
            <a:fillRect/>
          </a:stretch>
        </p:blipFill>
        <p:spPr bwMode="auto">
          <a:xfrm>
            <a:off x="684213" y="1125538"/>
            <a:ext cx="3397250" cy="5256212"/>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3FC295C-EFF4-484D-B30F-45191941617C}" type="slidenum">
              <a:rPr lang="ru-RU" sz="1200">
                <a:solidFill>
                  <a:schemeClr val="tx1">
                    <a:tint val="75000"/>
                  </a:schemeClr>
                </a:solidFill>
                <a:latin typeface="+mn-lt"/>
                <a:cs typeface="+mn-cs"/>
              </a:rPr>
              <a:pPr algn="r" fontAlgn="auto">
                <a:spcBef>
                  <a:spcPts val="0"/>
                </a:spcBef>
                <a:spcAft>
                  <a:spcPts val="0"/>
                </a:spcAft>
                <a:defRPr/>
              </a:pPr>
              <a:t>111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738188" y="490538"/>
            <a:ext cx="7667625" cy="5876925"/>
          </a:xfrm>
        </p:spPr>
        <p:txBody>
          <a:bodyPr rtlCol="0">
            <a:normAutofit fontScale="92500"/>
          </a:bodyPr>
          <a:lstStyle/>
          <a:p>
            <a:pPr marL="0" indent="450000" algn="just" eaLnBrk="1" fontAlgn="auto" hangingPunct="1">
              <a:spcAft>
                <a:spcPts val="0"/>
              </a:spcAft>
              <a:buFont typeface="Arial" pitchFamily="34" charset="0"/>
              <a:buNone/>
              <a:defRPr/>
            </a:pPr>
            <a:r>
              <a:rPr lang="ru-RU" sz="2400" dirty="0" smtClean="0">
                <a:cs typeface="Times New Roman" pitchFamily="18" charset="0"/>
              </a:rPr>
              <a:t>Форма профилей сортамента должна отвечать ряду требований:</a:t>
            </a:r>
          </a:p>
          <a:p>
            <a:pPr marL="0" indent="450000" algn="just" eaLnBrk="1" fontAlgn="auto" hangingPunct="1">
              <a:spcAft>
                <a:spcPts val="0"/>
              </a:spcAft>
              <a:buFont typeface="Arial" pitchFamily="34" charset="0"/>
              <a:buChar char="•"/>
              <a:defRPr/>
            </a:pPr>
            <a:r>
              <a:rPr lang="ru-RU" sz="2400" dirty="0" smtClean="0">
                <a:cs typeface="Times New Roman" pitchFamily="18" charset="0"/>
              </a:rPr>
              <a:t>простота и технологичность изготовления</a:t>
            </a:r>
          </a:p>
          <a:p>
            <a:pPr marL="0" indent="450000" algn="just" eaLnBrk="1" fontAlgn="auto" hangingPunct="1">
              <a:spcAft>
                <a:spcPts val="0"/>
              </a:spcAft>
              <a:buFont typeface="Arial" pitchFamily="34" charset="0"/>
              <a:buChar char="•"/>
              <a:defRPr/>
            </a:pPr>
            <a:r>
              <a:rPr lang="ru-RU" sz="2400" dirty="0" smtClean="0">
                <a:cs typeface="Times New Roman" pitchFamily="18" charset="0"/>
              </a:rPr>
              <a:t>универсальность и удобство при компоновке сечений</a:t>
            </a:r>
          </a:p>
          <a:p>
            <a:pPr marL="0" indent="450000" algn="just" eaLnBrk="1" fontAlgn="auto" hangingPunct="1">
              <a:spcAft>
                <a:spcPts val="0"/>
              </a:spcAft>
              <a:buFont typeface="Arial" pitchFamily="34" charset="0"/>
              <a:buChar char="•"/>
              <a:defRPr/>
            </a:pPr>
            <a:r>
              <a:rPr lang="ru-RU" sz="2400" dirty="0" smtClean="0">
                <a:cs typeface="Times New Roman" pitchFamily="18" charset="0"/>
              </a:rPr>
              <a:t>рациональное распределение металла по сечению</a:t>
            </a:r>
          </a:p>
          <a:p>
            <a:pPr marL="0" indent="450000" algn="just" eaLnBrk="1" fontAlgn="auto" hangingPunct="1">
              <a:spcAft>
                <a:spcPts val="0"/>
              </a:spcAft>
              <a:buFont typeface="Arial" pitchFamily="34" charset="0"/>
              <a:buNone/>
              <a:defRPr/>
            </a:pPr>
            <a:r>
              <a:rPr lang="ru-RU" sz="2400" dirty="0" smtClean="0">
                <a:cs typeface="Times New Roman" pitchFamily="18" charset="0"/>
              </a:rPr>
              <a:t>Металлоемкость конструкций в большой степени зависит от </a:t>
            </a:r>
            <a:r>
              <a:rPr lang="ru-RU" sz="2400" b="1" dirty="0" smtClean="0">
                <a:cs typeface="Times New Roman" pitchFamily="18" charset="0"/>
              </a:rPr>
              <a:t>градации</a:t>
            </a:r>
            <a:r>
              <a:rPr lang="ru-RU" sz="2400" dirty="0" smtClean="0">
                <a:cs typeface="Times New Roman" pitchFamily="18" charset="0"/>
              </a:rPr>
              <a:t> сортамента. Чем чаще </a:t>
            </a:r>
            <a:r>
              <a:rPr lang="ru-RU" sz="2400" b="1" dirty="0" smtClean="0">
                <a:cs typeface="Times New Roman" pitchFamily="18" charset="0"/>
              </a:rPr>
              <a:t>градации</a:t>
            </a:r>
            <a:r>
              <a:rPr lang="ru-RU" sz="2400" dirty="0" smtClean="0">
                <a:cs typeface="Times New Roman" pitchFamily="18" charset="0"/>
              </a:rPr>
              <a:t> размеров одного вида профилей, тем ближе сечение элемента к требуемому по расчету, т.е. экономичнее. С другой стороны, при чрезмерном разнообразии типоразмеров профилей затрудняется комплектация заказа (поставка металла мелкими партиями дороже), увеличивается площадь складских помещений на заводах металлоконструкций. Осложняется и работа металлургических предприятий, поскольку частная переналадка прокатных станов требует времени и затрат.</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FE36C14-A9BF-4DF4-B604-E6D3CE6563E7}" type="slidenum">
              <a:rPr lang="ru-RU" sz="1200">
                <a:solidFill>
                  <a:schemeClr val="tx1">
                    <a:tint val="75000"/>
                  </a:schemeClr>
                </a:solidFill>
                <a:latin typeface="+mn-lt"/>
                <a:cs typeface="+mn-cs"/>
              </a:rPr>
              <a:pPr algn="r" fontAlgn="auto">
                <a:spcBef>
                  <a:spcPts val="0"/>
                </a:spcBef>
                <a:spcAft>
                  <a:spcPts val="0"/>
                </a:spcAft>
                <a:defRPr/>
              </a:pPr>
              <a:t>112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1556792"/>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Правила использования профилей в строительных конструкциях:</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
        <p:nvSpPr>
          <p:cNvPr id="140290" name="Содержимое 2"/>
          <p:cNvSpPr>
            <a:spLocks noGrp="1"/>
          </p:cNvSpPr>
          <p:nvPr>
            <p:ph idx="4294967295"/>
          </p:nvPr>
        </p:nvSpPr>
        <p:spPr>
          <a:xfrm>
            <a:off x="468313" y="1773238"/>
            <a:ext cx="8280400" cy="4381500"/>
          </a:xfrm>
        </p:spPr>
        <p:txBody>
          <a:bodyPr/>
          <a:lstStyle/>
          <a:p>
            <a:pPr marL="514350" indent="-514350" algn="just" eaLnBrk="1" hangingPunct="1">
              <a:buFont typeface="Calibri" pitchFamily="34" charset="0"/>
              <a:buAutoNum type="arabicPeriod"/>
            </a:pPr>
            <a:r>
              <a:rPr lang="ru-RU" sz="2200" smtClean="0">
                <a:cs typeface="Times New Roman" pitchFamily="18" charset="0"/>
              </a:rPr>
              <a:t>При проектировании строительных стальных конструкций следует компоновать каждый элемент и весь объект в целом из минимально необходимого числа различных профилей.</a:t>
            </a:r>
          </a:p>
          <a:p>
            <a:pPr marL="514350" indent="-514350" algn="just" eaLnBrk="1" hangingPunct="1">
              <a:buFont typeface="Calibri" pitchFamily="34" charset="0"/>
              <a:buAutoNum type="arabicPeriod"/>
            </a:pPr>
            <a:r>
              <a:rPr lang="ru-RU" sz="2200" smtClean="0">
                <a:cs typeface="Times New Roman" pitchFamily="18" charset="0"/>
              </a:rPr>
              <a:t>Применяемые в одном отправочном элементе уголки, тавры, полосы одного номинального размера, но разной толщины должны иметь разность толщин одноименных профилей не менее 2 мм.</a:t>
            </a:r>
          </a:p>
          <a:p>
            <a:pPr marL="514350" indent="-514350" algn="just" eaLnBrk="1" hangingPunct="1">
              <a:buFont typeface="Calibri" pitchFamily="34" charset="0"/>
              <a:buAutoNum type="arabicPeriod"/>
            </a:pPr>
            <a:r>
              <a:rPr lang="ru-RU" sz="2200" smtClean="0">
                <a:cs typeface="Times New Roman" pitchFamily="18" charset="0"/>
              </a:rPr>
              <a:t>Не допускается применять в одном отправочном элементе одинаковые профилеразмеры  из разных марок сталей.</a:t>
            </a:r>
          </a:p>
          <a:p>
            <a:pPr marL="514350" indent="-514350" algn="just" eaLnBrk="1" hangingPunct="1">
              <a:buFont typeface="Calibri" pitchFamily="34" charset="0"/>
              <a:buAutoNum type="arabicPeriod"/>
            </a:pPr>
            <a:r>
              <a:rPr lang="ru-RU" sz="2200" smtClean="0">
                <a:cs typeface="Times New Roman" pitchFamily="18" charset="0"/>
              </a:rPr>
              <a:t>Применение в одном объекте профилированных листов одной номинальной высоты разной толщины не допускается. </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30379CA-5C6A-4A74-958B-5C044821C8B7}" type="slidenum">
              <a:rPr lang="ru-RU" sz="1200">
                <a:solidFill>
                  <a:schemeClr val="tx1">
                    <a:tint val="75000"/>
                  </a:schemeClr>
                </a:solidFill>
                <a:latin typeface="+mn-lt"/>
                <a:cs typeface="+mn-cs"/>
              </a:rPr>
              <a:pPr algn="r" fontAlgn="auto">
                <a:spcBef>
                  <a:spcPts val="0"/>
                </a:spcBef>
                <a:spcAft>
                  <a:spcPts val="0"/>
                </a:spcAft>
                <a:defRPr/>
              </a:pPr>
              <a:t>113</a:t>
            </a:fld>
            <a:endParaRPr lang="ru-RU" sz="1200">
              <a:solidFill>
                <a:schemeClr val="tx1">
                  <a:tint val="75000"/>
                </a:schemeClr>
              </a:solidFill>
              <a:latin typeface="+mn-lt"/>
              <a:cs typeface="+mn-c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908720"/>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Листовая сталь:</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
        <p:nvSpPr>
          <p:cNvPr id="141314" name="Содержимое 2"/>
          <p:cNvSpPr>
            <a:spLocks noGrp="1"/>
          </p:cNvSpPr>
          <p:nvPr>
            <p:ph idx="4294967295"/>
          </p:nvPr>
        </p:nvSpPr>
        <p:spPr>
          <a:xfrm>
            <a:off x="1116013" y="1125538"/>
            <a:ext cx="6948487" cy="4776787"/>
          </a:xfrm>
        </p:spPr>
        <p:txBody>
          <a:bodyPr/>
          <a:lstStyle/>
          <a:p>
            <a:pPr marL="514350" indent="-514350" algn="just" eaLnBrk="1" hangingPunct="1">
              <a:buFont typeface="Calibri" pitchFamily="34" charset="0"/>
              <a:buAutoNum type="arabicPeriod"/>
            </a:pPr>
            <a:r>
              <a:rPr lang="ru-RU" sz="2200" smtClean="0">
                <a:cs typeface="Times New Roman" pitchFamily="18" charset="0"/>
              </a:rPr>
              <a:t>Листовая сталь широко применяется в строительстве. Она поставляется в пакетах  и рулонах и классифицируется следующим образом:</a:t>
            </a:r>
          </a:p>
          <a:p>
            <a:pPr marL="514350" indent="-514350" algn="just" eaLnBrk="1" hangingPunct="1">
              <a:buFont typeface="Calibri" pitchFamily="34" charset="0"/>
              <a:buAutoNum type="arabicPeriod"/>
            </a:pPr>
            <a:r>
              <a:rPr lang="ru-RU" sz="2200" smtClean="0">
                <a:cs typeface="Times New Roman" pitchFamily="18" charset="0"/>
              </a:rPr>
              <a:t>Толстолистовая (ГОСТ 19903-74) – горячекатанные  листы толщиной 4-160 мм, шириной 600-3800 мм, длинной 6-12 м.</a:t>
            </a:r>
          </a:p>
          <a:p>
            <a:pPr marL="514350" indent="-514350" algn="just" eaLnBrk="1" hangingPunct="1">
              <a:buFont typeface="Calibri" pitchFamily="34" charset="0"/>
              <a:buAutoNum type="arabicPeriod"/>
            </a:pPr>
            <a:r>
              <a:rPr lang="ru-RU" sz="2200" smtClean="0">
                <a:cs typeface="Times New Roman" pitchFamily="18" charset="0"/>
              </a:rPr>
              <a:t>Тонколистовая (ГОСТ 19904-90) – листы толщиной до 4 мм прокатываются холодным и горячем способами.</a:t>
            </a:r>
          </a:p>
          <a:p>
            <a:pPr marL="514350" indent="-514350" algn="just" eaLnBrk="1" hangingPunct="1">
              <a:buFont typeface="Calibri" pitchFamily="34" charset="0"/>
              <a:buAutoNum type="arabicPeriod"/>
            </a:pPr>
            <a:r>
              <a:rPr lang="ru-RU" sz="2200" smtClean="0">
                <a:cs typeface="Times New Roman" pitchFamily="18" charset="0"/>
              </a:rPr>
              <a:t>Широкополосная универсальная (ГОСТ 82-70) – толщина от 6 до 60 мм, ширина от 200 до 1050 мм и длинной от 5 до 12 м.</a:t>
            </a:r>
          </a:p>
          <a:p>
            <a:pPr marL="514350" indent="-514350" algn="just" eaLnBrk="1" hangingPunct="1">
              <a:buFont typeface="Calibri" pitchFamily="34" charset="0"/>
              <a:buAutoNum type="arabicPeriod"/>
            </a:pPr>
            <a:r>
              <a:rPr lang="ru-RU" sz="2200" smtClean="0">
                <a:cs typeface="Times New Roman" pitchFamily="18" charset="0"/>
              </a:rPr>
              <a:t>Рифленая (ГОСТ 8568-77) – применяется для ходовых площадок.</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AA5331F-B842-4ECB-8C13-D110A0FC1C09}" type="slidenum">
              <a:rPr lang="ru-RU" sz="1200">
                <a:solidFill>
                  <a:schemeClr val="tx1">
                    <a:tint val="75000"/>
                  </a:schemeClr>
                </a:solidFill>
                <a:latin typeface="+mn-lt"/>
                <a:cs typeface="+mn-cs"/>
              </a:rPr>
              <a:pPr algn="r" fontAlgn="auto">
                <a:spcBef>
                  <a:spcPts val="0"/>
                </a:spcBef>
                <a:spcAft>
                  <a:spcPts val="0"/>
                </a:spcAft>
                <a:defRPr/>
              </a:pPr>
              <a:t>114</a:t>
            </a:fld>
            <a:endParaRPr lang="ru-RU" sz="1200">
              <a:solidFill>
                <a:schemeClr val="tx1">
                  <a:tint val="75000"/>
                </a:schemeClr>
              </a:solidFill>
              <a:latin typeface="+mn-lt"/>
              <a:cs typeface="+mn-c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2" y="274638"/>
            <a:ext cx="4476424" cy="1143000"/>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Уголок</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
        <p:nvSpPr>
          <p:cNvPr id="3" name="Содержимое 2"/>
          <p:cNvSpPr>
            <a:spLocks noGrp="1"/>
          </p:cNvSpPr>
          <p:nvPr>
            <p:ph idx="4294967295"/>
          </p:nvPr>
        </p:nvSpPr>
        <p:spPr>
          <a:xfrm>
            <a:off x="457200" y="1166813"/>
            <a:ext cx="8229600" cy="4525962"/>
          </a:xfrm>
        </p:spPr>
        <p:txBody>
          <a:bodyPr rtlCol="0">
            <a:normAutofit fontScale="92500" lnSpcReduction="10000"/>
          </a:bodyPr>
          <a:lstStyle/>
          <a:p>
            <a:pPr marL="514350" indent="-514350" algn="just" eaLnBrk="1" fontAlgn="auto" hangingPunct="1">
              <a:spcAft>
                <a:spcPts val="0"/>
              </a:spcAft>
              <a:buFont typeface="Arial" pitchFamily="34" charset="0"/>
              <a:buNone/>
              <a:defRPr/>
            </a:pPr>
            <a:r>
              <a:rPr lang="ru-RU" sz="2400" b="1" dirty="0" smtClean="0">
                <a:cs typeface="Times New Roman" pitchFamily="18" charset="0"/>
              </a:rPr>
              <a:t>Уголковые профили </a:t>
            </a:r>
            <a:endParaRPr lang="en-US" sz="2400" b="1"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прокатывают в виде </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равнополочных </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(ГОСТ 8509—86) </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и </a:t>
            </a:r>
            <a:r>
              <a:rPr lang="ru-RU" sz="2400" dirty="0" err="1" smtClean="0">
                <a:cs typeface="Times New Roman" pitchFamily="18" charset="0"/>
              </a:rPr>
              <a:t>неравнополочных</a:t>
            </a:r>
            <a:r>
              <a:rPr lang="ru-RU" sz="2400" dirty="0" smtClean="0">
                <a:cs typeface="Times New Roman" pitchFamily="18" charset="0"/>
              </a:rPr>
              <a:t> (ГОСТ 8510—86) уголков . Сортамент уголков</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весьма разнообразен: от очень малых профилей с площадью</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сечения 1 — 1,5 см2 до мощных профилей с площадью сечения</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140 см2 . Полки уголков имеют параллельные грани, что</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облегчает конструирование. Широкое применение уголки имеют</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в легких сквозных конструкциях. Рабочие стержни из уголков</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обычно компонуются в симметричные сечения из двух или</a:t>
            </a:r>
            <a:endParaRPr lang="en-US" sz="2400" dirty="0" smtClean="0">
              <a:cs typeface="Times New Roman" pitchFamily="18" charset="0"/>
            </a:endParaRPr>
          </a:p>
          <a:p>
            <a:pPr marL="514350" indent="-514350" algn="just" eaLnBrk="1" fontAlgn="auto" hangingPunct="1">
              <a:spcAft>
                <a:spcPts val="0"/>
              </a:spcAft>
              <a:buFont typeface="Arial" pitchFamily="34" charset="0"/>
              <a:buNone/>
              <a:defRPr/>
            </a:pPr>
            <a:r>
              <a:rPr lang="ru-RU" sz="2400" dirty="0" smtClean="0">
                <a:cs typeface="Times New Roman" pitchFamily="18" charset="0"/>
              </a:rPr>
              <a:t> четырех уголков</a:t>
            </a:r>
          </a:p>
          <a:p>
            <a:pPr marL="514350" indent="-514350" algn="just" eaLnBrk="1" fontAlgn="auto" hangingPunct="1">
              <a:spcAft>
                <a:spcPts val="0"/>
              </a:spcAft>
              <a:buFont typeface="+mj-lt"/>
              <a:buAutoNum type="arabicPeriod"/>
              <a:defRPr/>
            </a:pPr>
            <a:endParaRPr lang="ru-RU" sz="2200" dirty="0">
              <a:cs typeface="Times New Roman" pitchFamily="18" charset="0"/>
            </a:endParaRPr>
          </a:p>
        </p:txBody>
      </p:sp>
      <p:pic>
        <p:nvPicPr>
          <p:cNvPr id="142339" name="Picture 1"/>
          <p:cNvPicPr>
            <a:picLocks noChangeAspect="1" noChangeArrowheads="1"/>
          </p:cNvPicPr>
          <p:nvPr/>
        </p:nvPicPr>
        <p:blipFill>
          <a:blip r:embed="rId2"/>
          <a:srcRect/>
          <a:stretch>
            <a:fillRect/>
          </a:stretch>
        </p:blipFill>
        <p:spPr bwMode="auto">
          <a:xfrm>
            <a:off x="3995738" y="333375"/>
            <a:ext cx="4089400" cy="2303463"/>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2E29B96-50CD-4C8C-9C0E-8D0C4476D3C1}" type="slidenum">
              <a:rPr lang="ru-RU" sz="1200">
                <a:solidFill>
                  <a:schemeClr val="tx1">
                    <a:tint val="75000"/>
                  </a:schemeClr>
                </a:solidFill>
                <a:latin typeface="+mn-lt"/>
                <a:cs typeface="+mn-cs"/>
              </a:rPr>
              <a:pPr algn="r" fontAlgn="auto">
                <a:spcBef>
                  <a:spcPts val="0"/>
                </a:spcBef>
                <a:spcAft>
                  <a:spcPts val="0"/>
                </a:spcAft>
                <a:defRPr/>
              </a:pPr>
              <a:t>115</a:t>
            </a:fld>
            <a:endParaRPr lang="ru-RU" sz="1200">
              <a:solidFill>
                <a:schemeClr val="tx1">
                  <a:tint val="75000"/>
                </a:schemeClr>
              </a:solidFill>
              <a:latin typeface="+mn-lt"/>
              <a:cs typeface="+mn-c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0"/>
            <a:ext cx="8229600" cy="836712"/>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Швеллеры</a:t>
            </a:r>
          </a:p>
        </p:txBody>
      </p:sp>
      <p:sp>
        <p:nvSpPr>
          <p:cNvPr id="143362" name="Содержимое 2"/>
          <p:cNvSpPr>
            <a:spLocks noGrp="1"/>
          </p:cNvSpPr>
          <p:nvPr>
            <p:ph sz="half" idx="4294967295"/>
          </p:nvPr>
        </p:nvSpPr>
        <p:spPr>
          <a:xfrm>
            <a:off x="323850" y="908050"/>
            <a:ext cx="7129463" cy="5218113"/>
          </a:xfrm>
        </p:spPr>
        <p:txBody>
          <a:bodyPr/>
          <a:lstStyle/>
          <a:p>
            <a:pPr algn="just" eaLnBrk="1" hangingPunct="1">
              <a:buFont typeface="Arial" charset="0"/>
              <a:buNone/>
            </a:pPr>
            <a:r>
              <a:rPr lang="ru-RU" sz="2200" smtClean="0"/>
              <a:t>Геометрические характеристики сечения швеллеров определяются его номером, который соответствует высоте стенки швеллера (в см). Сортамент (ГОСТ 8240—89) включает в себя шнеллеры от № 5 до № 40 с уклоном внутренних граней полок. В ГОСТ входят и швеллеры с параллельными гранями полок, сечении которых имеют лучшие расчетные характеристики относительно осей х и у более конструктивны, так как упрощают болтовые крепления к полкам. Швеллеры применяются в мощных стержневых конструкциях (мостах, большепролетных фермах и т.п.), а также в колоннах, связях и кровельных прогонах. Стержни из швеллеров, работающие на осевую силу, компонуются в жесткие относительно осей </a:t>
            </a:r>
            <a:r>
              <a:rPr lang="ru-RU" sz="2200" i="1" smtClean="0"/>
              <a:t>х и у симметричные сечения </a:t>
            </a:r>
            <a:endParaRPr lang="ru-RU" sz="2200" smtClean="0"/>
          </a:p>
        </p:txBody>
      </p:sp>
      <p:pic>
        <p:nvPicPr>
          <p:cNvPr id="143363" name="Picture 2"/>
          <p:cNvPicPr>
            <a:picLocks noGrp="1" noChangeAspect="1" noChangeArrowheads="1"/>
          </p:cNvPicPr>
          <p:nvPr>
            <p:ph sz="half" idx="4294967295"/>
          </p:nvPr>
        </p:nvPicPr>
        <p:blipFill>
          <a:blip r:embed="rId2"/>
          <a:srcRect/>
          <a:stretch>
            <a:fillRect/>
          </a:stretch>
        </p:blipFill>
        <p:spPr>
          <a:xfrm>
            <a:off x="7524750" y="1052513"/>
            <a:ext cx="1319213" cy="5184775"/>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D9A237C-6CC6-4F3A-9AD2-965B0D366946}" type="slidenum">
              <a:rPr lang="ru-RU" sz="1200">
                <a:solidFill>
                  <a:schemeClr val="tx1">
                    <a:tint val="75000"/>
                  </a:schemeClr>
                </a:solidFill>
                <a:latin typeface="+mn-lt"/>
                <a:cs typeface="+mn-cs"/>
              </a:rPr>
              <a:pPr algn="r" fontAlgn="auto">
                <a:spcBef>
                  <a:spcPts val="0"/>
                </a:spcBef>
                <a:spcAft>
                  <a:spcPts val="0"/>
                </a:spcAft>
                <a:defRPr/>
              </a:pPr>
              <a:t>116</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5050904" cy="922114"/>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Двутавры</a:t>
            </a:r>
          </a:p>
        </p:txBody>
      </p:sp>
      <p:sp>
        <p:nvSpPr>
          <p:cNvPr id="144386" name="Содержимое 2"/>
          <p:cNvSpPr>
            <a:spLocks noGrp="1"/>
          </p:cNvSpPr>
          <p:nvPr>
            <p:ph sz="half" idx="4294967295"/>
          </p:nvPr>
        </p:nvSpPr>
        <p:spPr>
          <a:xfrm>
            <a:off x="457200" y="1268413"/>
            <a:ext cx="8075613" cy="4857750"/>
          </a:xfrm>
        </p:spPr>
        <p:txBody>
          <a:bodyPr/>
          <a:lstStyle/>
          <a:p>
            <a:pPr eaLnBrk="1" hangingPunct="1">
              <a:buFont typeface="Arial" charset="0"/>
              <a:buNone/>
            </a:pPr>
            <a:r>
              <a:rPr lang="ru-RU" sz="2200" smtClean="0"/>
              <a:t>Двутавры — основной балочный</a:t>
            </a:r>
            <a:endParaRPr lang="en-US" sz="2200" smtClean="0"/>
          </a:p>
          <a:p>
            <a:pPr eaLnBrk="1" hangingPunct="1">
              <a:buFont typeface="Arial" charset="0"/>
              <a:buNone/>
            </a:pPr>
            <a:r>
              <a:rPr lang="ru-RU" sz="2200" smtClean="0"/>
              <a:t> профиль — имеют наибольшее </a:t>
            </a:r>
            <a:endParaRPr lang="en-US" sz="2200" smtClean="0"/>
          </a:p>
          <a:p>
            <a:pPr eaLnBrk="1" hangingPunct="1">
              <a:buFont typeface="Arial" charset="0"/>
              <a:buNone/>
            </a:pPr>
            <a:r>
              <a:rPr lang="ru-RU" sz="2200" smtClean="0"/>
              <a:t>разнообразие по типам, которые</a:t>
            </a:r>
            <a:endParaRPr lang="en-US" sz="2200" smtClean="0"/>
          </a:p>
          <a:p>
            <a:pPr eaLnBrk="1" hangingPunct="1">
              <a:buFont typeface="Arial" charset="0"/>
              <a:buNone/>
            </a:pPr>
            <a:r>
              <a:rPr lang="ru-RU" sz="2200" smtClean="0"/>
              <a:t> соответствуют определенным</a:t>
            </a:r>
            <a:endParaRPr lang="en-US" sz="2200" smtClean="0"/>
          </a:p>
          <a:p>
            <a:pPr eaLnBrk="1" hangingPunct="1">
              <a:buFont typeface="Arial" charset="0"/>
              <a:buNone/>
            </a:pPr>
            <a:r>
              <a:rPr lang="ru-RU" sz="2200" smtClean="0"/>
              <a:t> областям применения.</a:t>
            </a:r>
          </a:p>
          <a:p>
            <a:pPr eaLnBrk="1" hangingPunct="1">
              <a:buFont typeface="Arial" charset="0"/>
              <a:buNone/>
            </a:pPr>
            <a:r>
              <a:rPr lang="ru-RU" sz="2200" b="1" i="1" smtClean="0"/>
              <a:t>Балки двутавровые обыкновенные </a:t>
            </a:r>
            <a:r>
              <a:rPr lang="ru-RU" sz="2200" smtClean="0"/>
              <a:t>(ГОСТ 8239—89), как и </a:t>
            </a:r>
            <a:endParaRPr lang="en-US" sz="2200" smtClean="0"/>
          </a:p>
          <a:p>
            <a:pPr eaLnBrk="1" hangingPunct="1">
              <a:buFont typeface="Arial" charset="0"/>
              <a:buNone/>
            </a:pPr>
            <a:r>
              <a:rPr lang="ru-RU" sz="2200" smtClean="0"/>
              <a:t>швеллеры, имеют уклон внутренних граней полок и </a:t>
            </a:r>
            <a:endParaRPr lang="en-US" sz="2200" smtClean="0"/>
          </a:p>
          <a:p>
            <a:pPr eaLnBrk="1" hangingPunct="1">
              <a:buFont typeface="Arial" charset="0"/>
              <a:buNone/>
            </a:pPr>
            <a:r>
              <a:rPr lang="ru-RU" sz="2200" smtClean="0"/>
              <a:t>обозначаются номером, соответствующим их высоте в см . В </a:t>
            </a:r>
            <a:endParaRPr lang="en-US" sz="2200" smtClean="0"/>
          </a:p>
          <a:p>
            <a:pPr eaLnBrk="1" hangingPunct="1">
              <a:buFont typeface="Arial" charset="0"/>
              <a:buNone/>
            </a:pPr>
            <a:r>
              <a:rPr lang="ru-RU" sz="2200" smtClean="0"/>
              <a:t>сортамент входят профили от № 10 до № 60 . Стенки у крупных </a:t>
            </a:r>
            <a:endParaRPr lang="en-US" sz="2200" smtClean="0"/>
          </a:p>
          <a:p>
            <a:pPr eaLnBrk="1" hangingPunct="1">
              <a:buFont typeface="Arial" charset="0"/>
              <a:buNone/>
            </a:pPr>
            <a:r>
              <a:rPr lang="ru-RU" sz="2200" smtClean="0"/>
              <a:t>двутавров имеют минимальную толщину и по условиям </a:t>
            </a:r>
            <a:endParaRPr lang="en-US" sz="2200" smtClean="0"/>
          </a:p>
          <a:p>
            <a:pPr eaLnBrk="1" hangingPunct="1">
              <a:buFont typeface="Arial" charset="0"/>
              <a:buNone/>
            </a:pPr>
            <a:r>
              <a:rPr lang="ru-RU" sz="2200" smtClean="0"/>
              <a:t>устойчивости достигают 1/55 высоты двутавра. Чем тоньше</a:t>
            </a:r>
            <a:endParaRPr lang="en-US" sz="2200" smtClean="0"/>
          </a:p>
          <a:p>
            <a:pPr eaLnBrk="1" hangingPunct="1">
              <a:buFont typeface="Arial" charset="0"/>
              <a:buNone/>
            </a:pPr>
            <a:r>
              <a:rPr lang="ru-RU" sz="2200" smtClean="0"/>
              <a:t> стенка, тем выгоднее сечение балки при работе ее на изгиб. </a:t>
            </a:r>
          </a:p>
        </p:txBody>
      </p:sp>
      <p:pic>
        <p:nvPicPr>
          <p:cNvPr id="144387" name="Picture 1"/>
          <p:cNvPicPr>
            <a:picLocks noGrp="1" noChangeAspect="1" noChangeArrowheads="1"/>
          </p:cNvPicPr>
          <p:nvPr>
            <p:ph sz="half" idx="4294967295"/>
          </p:nvPr>
        </p:nvPicPr>
        <p:blipFill>
          <a:blip r:embed="rId2"/>
          <a:srcRect/>
          <a:stretch>
            <a:fillRect/>
          </a:stretch>
        </p:blipFill>
        <p:spPr>
          <a:xfrm>
            <a:off x="4551363" y="333375"/>
            <a:ext cx="4592637" cy="2946400"/>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318E067-8BE1-4411-B7F9-A4E20E7DA300}" type="slidenum">
              <a:rPr lang="ru-RU" sz="1200">
                <a:solidFill>
                  <a:schemeClr val="tx1">
                    <a:tint val="75000"/>
                  </a:schemeClr>
                </a:solidFill>
                <a:latin typeface="+mn-lt"/>
                <a:cs typeface="+mn-cs"/>
              </a:rPr>
              <a:pPr algn="r" fontAlgn="auto">
                <a:spcBef>
                  <a:spcPts val="0"/>
                </a:spcBef>
                <a:spcAft>
                  <a:spcPts val="0"/>
                </a:spcAft>
                <a:defRPr/>
              </a:pPr>
              <a:t>117</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Двутавры</a:t>
            </a:r>
            <a:endParaRPr lang="ru-RU" dirty="0"/>
          </a:p>
        </p:txBody>
      </p:sp>
      <p:sp>
        <p:nvSpPr>
          <p:cNvPr id="145410" name="Содержимое 2"/>
          <p:cNvSpPr>
            <a:spLocks noGrp="1"/>
          </p:cNvSpPr>
          <p:nvPr>
            <p:ph sz="half" idx="4294967295"/>
          </p:nvPr>
        </p:nvSpPr>
        <p:spPr>
          <a:xfrm>
            <a:off x="457200" y="1341438"/>
            <a:ext cx="8291513" cy="4784725"/>
          </a:xfrm>
        </p:spPr>
        <p:txBody>
          <a:bodyPr/>
          <a:lstStyle/>
          <a:p>
            <a:pPr eaLnBrk="1" hangingPunct="1">
              <a:buFont typeface="Arial" charset="0"/>
              <a:buNone/>
            </a:pPr>
            <a:r>
              <a:rPr lang="ru-RU" sz="2400" smtClean="0"/>
              <a:t> </a:t>
            </a:r>
            <a:r>
              <a:rPr lang="ru-RU" sz="2200" u="sng" smtClean="0"/>
              <a:t>Широкополочные двутавры</a:t>
            </a:r>
          </a:p>
          <a:p>
            <a:pPr eaLnBrk="1" hangingPunct="1">
              <a:buFont typeface="Arial" charset="0"/>
              <a:buNone/>
            </a:pPr>
            <a:r>
              <a:rPr lang="ru-RU" sz="2200" u="sng" smtClean="0"/>
              <a:t> прокатываются трех типов</a:t>
            </a:r>
            <a:r>
              <a:rPr lang="ru-RU" sz="2200" smtClean="0"/>
              <a:t>:</a:t>
            </a:r>
          </a:p>
          <a:p>
            <a:pPr eaLnBrk="1" hangingPunct="1">
              <a:buFont typeface="Arial" charset="0"/>
              <a:buNone/>
            </a:pPr>
            <a:r>
              <a:rPr lang="ru-RU" sz="2200" smtClean="0"/>
              <a:t> </a:t>
            </a:r>
            <a:r>
              <a:rPr lang="ru-RU" sz="2200" b="1" i="1" smtClean="0"/>
              <a:t>нормальные</a:t>
            </a:r>
            <a:endParaRPr lang="en-US" sz="2200" b="1" i="1" smtClean="0"/>
          </a:p>
          <a:p>
            <a:pPr eaLnBrk="1" hangingPunct="1">
              <a:buFont typeface="Arial" charset="0"/>
              <a:buNone/>
            </a:pPr>
            <a:r>
              <a:rPr lang="ru-RU" sz="2200" b="1" i="1" smtClean="0"/>
              <a:t> двутавры (Б),</a:t>
            </a:r>
          </a:p>
          <a:p>
            <a:pPr eaLnBrk="1" hangingPunct="1">
              <a:buFont typeface="Arial" charset="0"/>
              <a:buNone/>
            </a:pPr>
            <a:r>
              <a:rPr lang="ru-RU" sz="2200" b="1" i="1" smtClean="0"/>
              <a:t> широкополочные двутавры (Ш), </a:t>
            </a:r>
          </a:p>
          <a:p>
            <a:pPr eaLnBrk="1" hangingPunct="1">
              <a:buFont typeface="Arial" charset="0"/>
              <a:buNone/>
            </a:pPr>
            <a:r>
              <a:rPr lang="ru-RU" sz="2200" b="1" i="1" smtClean="0"/>
              <a:t>колонные двутавры </a:t>
            </a:r>
            <a:r>
              <a:rPr lang="ru-RU" sz="2200" b="1" smtClean="0"/>
              <a:t>(К).</a:t>
            </a:r>
          </a:p>
          <a:p>
            <a:pPr eaLnBrk="1" hangingPunct="1">
              <a:buFont typeface="Arial" charset="0"/>
              <a:buNone/>
            </a:pPr>
            <a:r>
              <a:rPr lang="ru-RU" sz="2200" b="1" smtClean="0"/>
              <a:t> </a:t>
            </a:r>
            <a:r>
              <a:rPr lang="ru-RU" sz="2200" smtClean="0"/>
              <a:t>Высота балочных профилей (Б) достигает 1000, (Ш) — 700 и</a:t>
            </a:r>
          </a:p>
          <a:p>
            <a:pPr eaLnBrk="1" hangingPunct="1">
              <a:buFont typeface="Arial" charset="0"/>
              <a:buNone/>
            </a:pPr>
            <a:r>
              <a:rPr lang="ru-RU" sz="2200" smtClean="0"/>
              <a:t> (К) — 400 мм при отношениях ширины полок к высоте от </a:t>
            </a:r>
            <a:r>
              <a:rPr lang="en-US" sz="2200" smtClean="0"/>
              <a:t>b/h </a:t>
            </a:r>
            <a:endParaRPr lang="ru-RU" sz="2200" smtClean="0"/>
          </a:p>
          <a:p>
            <a:pPr eaLnBrk="1" hangingPunct="1">
              <a:buFont typeface="Arial" charset="0"/>
              <a:buNone/>
            </a:pPr>
            <a:r>
              <a:rPr lang="ru-RU" sz="2200" smtClean="0"/>
              <a:t>1:1,65 (при малых высотах) до </a:t>
            </a:r>
            <a:r>
              <a:rPr lang="en-US" sz="2200" smtClean="0"/>
              <a:t>b/h </a:t>
            </a:r>
            <a:r>
              <a:rPr lang="ru-RU" sz="2200" smtClean="0"/>
              <a:t>= 1:1,25 (при больших </a:t>
            </a:r>
          </a:p>
          <a:p>
            <a:pPr eaLnBrk="1" hangingPunct="1">
              <a:buFont typeface="Arial" charset="0"/>
              <a:buNone/>
            </a:pPr>
            <a:r>
              <a:rPr lang="ru-RU" sz="2200" smtClean="0"/>
              <a:t>высотах). Колонные профили (К) имеют отношение </a:t>
            </a:r>
          </a:p>
          <a:p>
            <a:pPr eaLnBrk="1" hangingPunct="1">
              <a:buFont typeface="Arial" charset="0"/>
              <a:buNone/>
            </a:pPr>
            <a:r>
              <a:rPr lang="ru-RU" sz="2200" smtClean="0"/>
              <a:t>ширины полок к высоте, близкое к 1:1, что придаст им </a:t>
            </a:r>
          </a:p>
          <a:p>
            <a:pPr eaLnBrk="1" hangingPunct="1">
              <a:buFont typeface="Arial" charset="0"/>
              <a:buNone/>
            </a:pPr>
            <a:r>
              <a:rPr lang="ru-RU" sz="2200" smtClean="0"/>
              <a:t>устойчивость относительно оси у .</a:t>
            </a:r>
          </a:p>
          <a:p>
            <a:pPr eaLnBrk="1" hangingPunct="1"/>
            <a:endParaRPr lang="ru-RU" sz="2400" smtClean="0"/>
          </a:p>
        </p:txBody>
      </p:sp>
      <p:pic>
        <p:nvPicPr>
          <p:cNvPr id="145411" name="Picture 1"/>
          <p:cNvPicPr>
            <a:picLocks noChangeAspect="1" noChangeArrowheads="1"/>
          </p:cNvPicPr>
          <p:nvPr/>
        </p:nvPicPr>
        <p:blipFill>
          <a:blip r:embed="rId2"/>
          <a:srcRect/>
          <a:stretch>
            <a:fillRect/>
          </a:stretch>
        </p:blipFill>
        <p:spPr bwMode="auto">
          <a:xfrm>
            <a:off x="6373813" y="333375"/>
            <a:ext cx="2159000" cy="3563938"/>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6C620EA-8711-4AF7-BDB5-C85F3B27BD21}" type="slidenum">
              <a:rPr lang="ru-RU" sz="1200">
                <a:solidFill>
                  <a:schemeClr val="tx1">
                    <a:tint val="75000"/>
                  </a:schemeClr>
                </a:solidFill>
                <a:latin typeface="+mn-lt"/>
                <a:cs typeface="+mn-cs"/>
              </a:rPr>
              <a:pPr algn="r" fontAlgn="auto">
                <a:spcBef>
                  <a:spcPts val="0"/>
                </a:spcBef>
                <a:spcAft>
                  <a:spcPts val="0"/>
                </a:spcAft>
                <a:defRPr/>
              </a:pPr>
              <a:t>118</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620688"/>
            <a:ext cx="8229600" cy="796950"/>
          </a:xfrm>
        </p:spPr>
        <p:txBody>
          <a:bodyPr rtlCol="0">
            <a:normAutofit fontScale="90000"/>
          </a:bodyPr>
          <a:lstStyle/>
          <a:p>
            <a:pPr eaLnBrk="1" fontAlgn="auto" hangingPunct="1">
              <a:spcAft>
                <a:spcPts val="0"/>
              </a:spcAft>
              <a:defRPr/>
            </a:pP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Тонкостенные</a:t>
            </a:r>
            <a:r>
              <a:rPr lang="ru-RU" b="1" dirty="0" smtClean="0"/>
              <a:t> </a:t>
            </a: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профили</a:t>
            </a:r>
            <a:r>
              <a:rPr lang="ru-RU" b="1" dirty="0" smtClean="0"/>
              <a:t/>
            </a:r>
            <a:br>
              <a:rPr lang="ru-RU" b="1" dirty="0" smtClean="0"/>
            </a:br>
            <a:endParaRPr lang="ru-RU" dirty="0"/>
          </a:p>
        </p:txBody>
      </p:sp>
      <p:sp>
        <p:nvSpPr>
          <p:cNvPr id="146434" name="Содержимое 2"/>
          <p:cNvSpPr>
            <a:spLocks noGrp="1"/>
          </p:cNvSpPr>
          <p:nvPr>
            <p:ph sz="half" idx="4294967295"/>
          </p:nvPr>
        </p:nvSpPr>
        <p:spPr>
          <a:xfrm>
            <a:off x="457200" y="1600200"/>
            <a:ext cx="8218488" cy="4525963"/>
          </a:xfrm>
        </p:spPr>
        <p:txBody>
          <a:bodyPr/>
          <a:lstStyle/>
          <a:p>
            <a:pPr eaLnBrk="1" hangingPunct="1">
              <a:buFont typeface="Arial" charset="0"/>
              <a:buNone/>
            </a:pPr>
            <a:r>
              <a:rPr lang="ru-RU" sz="2600" smtClean="0"/>
              <a:t>Тонкостенные двутавры (ТУ 14-2-205-76)</a:t>
            </a:r>
          </a:p>
          <a:p>
            <a:pPr eaLnBrk="1" hangingPunct="1">
              <a:buFont typeface="Arial" charset="0"/>
              <a:buNone/>
            </a:pPr>
            <a:r>
              <a:rPr lang="ru-RU" sz="2600" smtClean="0"/>
              <a:t> и швеллеры (ТУ 14-2-204-76) </a:t>
            </a:r>
          </a:p>
          <a:p>
            <a:pPr eaLnBrk="1" hangingPunct="1">
              <a:buFont typeface="Arial" charset="0"/>
              <a:buNone/>
            </a:pPr>
            <a:r>
              <a:rPr lang="ru-RU" sz="2600" smtClean="0"/>
              <a:t> прокатываются на непрерывном стане</a:t>
            </a:r>
          </a:p>
          <a:p>
            <a:pPr eaLnBrk="1" hangingPunct="1">
              <a:buFont typeface="Arial" charset="0"/>
              <a:buNone/>
            </a:pPr>
            <a:r>
              <a:rPr lang="ru-RU" sz="2600" smtClean="0"/>
              <a:t> с особо тонкими стенками и полками,</a:t>
            </a:r>
          </a:p>
          <a:p>
            <a:pPr eaLnBrk="1" hangingPunct="1">
              <a:buFont typeface="Arial" charset="0"/>
              <a:buNone/>
            </a:pPr>
            <a:r>
              <a:rPr lang="ru-RU" sz="2600" smtClean="0"/>
              <a:t> что делает их экономичнее обычных прокатных</a:t>
            </a:r>
          </a:p>
          <a:p>
            <a:pPr eaLnBrk="1" hangingPunct="1">
              <a:buFont typeface="Arial" charset="0"/>
              <a:buNone/>
            </a:pPr>
            <a:r>
              <a:rPr lang="ru-RU" sz="2600" smtClean="0"/>
              <a:t> профилей на 14—20 %. Тонкостенные профили имеют </a:t>
            </a:r>
          </a:p>
          <a:p>
            <a:pPr eaLnBrk="1" hangingPunct="1">
              <a:buFont typeface="Arial" charset="0"/>
              <a:buNone/>
            </a:pPr>
            <a:r>
              <a:rPr lang="ru-RU" sz="2600" smtClean="0"/>
              <a:t>высоту от 120 до 300 мм и полки с параллельными</a:t>
            </a:r>
          </a:p>
          <a:p>
            <a:pPr eaLnBrk="1" hangingPunct="1">
              <a:buFont typeface="Arial" charset="0"/>
              <a:buNone/>
            </a:pPr>
            <a:r>
              <a:rPr lang="ru-RU" sz="2600" smtClean="0"/>
              <a:t> гранями. Применяются тонкостенные профили в балках </a:t>
            </a:r>
          </a:p>
          <a:p>
            <a:pPr eaLnBrk="1" hangingPunct="1">
              <a:buFont typeface="Arial" charset="0"/>
              <a:buNone/>
            </a:pPr>
            <a:r>
              <a:rPr lang="ru-RU" sz="2600" smtClean="0"/>
              <a:t>площадок, фахверках, легких перекрытиях и покрытиях.</a:t>
            </a:r>
          </a:p>
          <a:p>
            <a:pPr eaLnBrk="1" hangingPunct="1">
              <a:buFont typeface="Arial" charset="0"/>
              <a:buNone/>
            </a:pPr>
            <a:endParaRPr lang="ru-RU" sz="2800" smtClean="0"/>
          </a:p>
          <a:p>
            <a:pPr eaLnBrk="1" hangingPunct="1"/>
            <a:endParaRPr lang="ru-RU" sz="2800" smtClean="0"/>
          </a:p>
        </p:txBody>
      </p:sp>
      <p:pic>
        <p:nvPicPr>
          <p:cNvPr id="146435" name="Picture 2"/>
          <p:cNvPicPr>
            <a:picLocks noGrp="1" noChangeAspect="1" noChangeArrowheads="1"/>
          </p:cNvPicPr>
          <p:nvPr>
            <p:ph sz="half" idx="4294967295"/>
          </p:nvPr>
        </p:nvPicPr>
        <p:blipFill>
          <a:blip r:embed="rId2"/>
          <a:srcRect/>
          <a:stretch>
            <a:fillRect/>
          </a:stretch>
        </p:blipFill>
        <p:spPr>
          <a:xfrm>
            <a:off x="6300788" y="981075"/>
            <a:ext cx="2511425" cy="2376488"/>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A45BBC3-3899-4274-9ABD-1F32FA2C3D5C}" type="slidenum">
              <a:rPr lang="ru-RU" sz="1200">
                <a:solidFill>
                  <a:schemeClr val="tx1">
                    <a:tint val="75000"/>
                  </a:schemeClr>
                </a:solidFill>
                <a:latin typeface="+mn-lt"/>
                <a:cs typeface="+mn-cs"/>
              </a:rPr>
              <a:pPr algn="r" fontAlgn="auto">
                <a:spcBef>
                  <a:spcPts val="0"/>
                </a:spcBef>
                <a:spcAft>
                  <a:spcPts val="0"/>
                </a:spcAft>
                <a:defRPr/>
              </a:pPr>
              <a:t>119</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663" y="173955"/>
            <a:ext cx="822960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Четвертый период</a:t>
            </a:r>
            <a:br>
              <a:rPr lang="ru-RU" b="1" dirty="0" smtClean="0">
                <a:ln w="17780" cmpd="sng">
                  <a:solidFill>
                    <a:srgbClr val="FFFFFF"/>
                  </a:solidFill>
                  <a:prstDash val="solid"/>
                  <a:miter lim="800000"/>
                </a:ln>
                <a:effectLst>
                  <a:outerShdw blurRad="50800" algn="tl" rotWithShape="0">
                    <a:srgbClr val="000000"/>
                  </a:outerShdw>
                </a:effectLst>
              </a:rPr>
            </a:br>
            <a:r>
              <a:rPr lang="ru-RU" sz="3600" dirty="0" smtClean="0"/>
              <a:t>(с 30-х годов ХIХ века </a:t>
            </a:r>
            <a:r>
              <a:rPr lang="ru-RU" sz="3600" dirty="0"/>
              <a:t>до </a:t>
            </a:r>
            <a:r>
              <a:rPr lang="ru-RU" sz="3600" dirty="0" smtClean="0"/>
              <a:t>20-х годов ХХ </a:t>
            </a:r>
            <a:r>
              <a:rPr lang="ru-RU" sz="3600" dirty="0"/>
              <a:t>века</a:t>
            </a:r>
            <a:r>
              <a:rPr lang="ru-RU" sz="3600" dirty="0" smtClean="0"/>
              <a:t>)</a:t>
            </a:r>
            <a:endParaRPr lang="ru-RU" sz="3600" dirty="0"/>
          </a:p>
        </p:txBody>
      </p:sp>
      <p:graphicFrame>
        <p:nvGraphicFramePr>
          <p:cNvPr id="22568" name="Group 40"/>
          <p:cNvGraphicFramePr>
            <a:graphicFrameLocks noGrp="1"/>
          </p:cNvGraphicFramePr>
          <p:nvPr/>
        </p:nvGraphicFramePr>
        <p:xfrm>
          <a:off x="323850" y="1412875"/>
          <a:ext cx="8640763" cy="5238750"/>
        </p:xfrm>
        <a:graphic>
          <a:graphicData uri="http://schemas.openxmlformats.org/drawingml/2006/table">
            <a:tbl>
              <a:tblPr/>
              <a:tblGrid>
                <a:gridCol w="647700"/>
                <a:gridCol w="2881313"/>
                <a:gridCol w="5111750"/>
              </a:tblGrid>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Четвертый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Большепролетные и многопролетные здания, ж/д мостостроение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65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Сталь</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52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Способ производства металла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Пудлингование, выплавка железа из чугуна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175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Заклепочное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16398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Арки, шпренгельные и раскосные фермы, большепролетные складчатые, пространственные решетчатые и консольные конструкции покрытий,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525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Листовой и фасонный прокат</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8229600" cy="70609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Трубы</a:t>
            </a:r>
          </a:p>
        </p:txBody>
      </p:sp>
      <p:pic>
        <p:nvPicPr>
          <p:cNvPr id="147458" name="Picture 2"/>
          <p:cNvPicPr>
            <a:picLocks noChangeAspect="1" noChangeArrowheads="1"/>
          </p:cNvPicPr>
          <p:nvPr/>
        </p:nvPicPr>
        <p:blipFill>
          <a:blip r:embed="rId2"/>
          <a:srcRect/>
          <a:stretch>
            <a:fillRect/>
          </a:stretch>
        </p:blipFill>
        <p:spPr bwMode="auto">
          <a:xfrm>
            <a:off x="6875463" y="0"/>
            <a:ext cx="1597025" cy="1773238"/>
          </a:xfrm>
          <a:prstGeom prst="rect">
            <a:avLst/>
          </a:prstGeom>
          <a:noFill/>
          <a:ln w="9525">
            <a:noFill/>
            <a:miter lim="800000"/>
            <a:headEnd/>
            <a:tailEnd/>
          </a:ln>
        </p:spPr>
      </p:pic>
      <p:sp>
        <p:nvSpPr>
          <p:cNvPr id="147459" name="Содержимое 2"/>
          <p:cNvSpPr>
            <a:spLocks noGrp="1"/>
          </p:cNvSpPr>
          <p:nvPr>
            <p:ph idx="4294967295"/>
          </p:nvPr>
        </p:nvSpPr>
        <p:spPr>
          <a:xfrm>
            <a:off x="457200" y="1125538"/>
            <a:ext cx="8229600" cy="5000625"/>
          </a:xfrm>
        </p:spPr>
        <p:txBody>
          <a:bodyPr/>
          <a:lstStyle/>
          <a:p>
            <a:pPr eaLnBrk="1" hangingPunct="1">
              <a:buFont typeface="Arial" charset="0"/>
              <a:buNone/>
            </a:pPr>
            <a:r>
              <a:rPr lang="ru-RU" sz="2200" smtClean="0"/>
              <a:t>Стальные трубы, применяемые в строительстве, </a:t>
            </a:r>
          </a:p>
          <a:p>
            <a:pPr eaLnBrk="1" hangingPunct="1">
              <a:buFont typeface="Arial" charset="0"/>
              <a:buNone/>
            </a:pPr>
            <a:r>
              <a:rPr lang="ru-RU" sz="2200" smtClean="0"/>
              <a:t>      бывают круглыми — горячекатаными                                                                             (ГОСТ 8732 — 78 с изм.) и электросварными (ГОСТ 10704-76). Трубчатые профили особенно экономичны при применении в сжатых элементах благодаря наибольшему значению радиуса инерции при заданной площади сечения.</a:t>
            </a:r>
          </a:p>
          <a:p>
            <a:pPr eaLnBrk="1" hangingPunct="1">
              <a:buFont typeface="Arial" charset="0"/>
              <a:buNone/>
            </a:pPr>
            <a:r>
              <a:rPr lang="ru-RU" sz="2200" b="1" i="1" smtClean="0"/>
              <a:t>Горячекатаные</a:t>
            </a:r>
            <a:r>
              <a:rPr lang="ru-RU" sz="2200" b="1" smtClean="0"/>
              <a:t> </a:t>
            </a:r>
            <a:r>
              <a:rPr lang="ru-RU" sz="2200" smtClean="0"/>
              <a:t>бесшовные трубы имеют диаметр от 25 до 550 мм с толщиной стенок от 2,5 до 75 мм. Эти трубы применяются главным образом в конструкциях радио- и телевизионных опор.</a:t>
            </a:r>
          </a:p>
          <a:p>
            <a:pPr eaLnBrk="1" hangingPunct="1">
              <a:buFont typeface="Arial" charset="0"/>
              <a:buNone/>
            </a:pPr>
            <a:r>
              <a:rPr lang="ru-RU" sz="2200" b="1" i="1" smtClean="0"/>
              <a:t>Круглые электросварны</a:t>
            </a:r>
            <a:r>
              <a:rPr lang="ru-RU" sz="2200" smtClean="0"/>
              <a:t>е трубы имеют диаметр от 8 до 1420 мм с толщиной стенок от 1 до 16 мм. Эти трубы применяются в трубопроводах, элементах радио- и телевизионных опор и конструкциях покрытий, особенно в зданиях с агрессивной средой.</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EFFF3DC-DD14-4555-A2DD-F3C340764878}" type="slidenum">
              <a:rPr lang="ru-RU" sz="1200">
                <a:solidFill>
                  <a:schemeClr val="tx1">
                    <a:tint val="75000"/>
                  </a:schemeClr>
                </a:solidFill>
                <a:latin typeface="+mn-lt"/>
                <a:cs typeface="+mn-cs"/>
              </a:rPr>
              <a:pPr algn="r" fontAlgn="auto">
                <a:spcBef>
                  <a:spcPts val="0"/>
                </a:spcBef>
                <a:spcAft>
                  <a:spcPts val="0"/>
                </a:spcAft>
                <a:defRPr/>
              </a:pPr>
              <a:t>120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8229600" cy="706090"/>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Холодногнутые</a:t>
            </a:r>
            <a:r>
              <a:rPr lang="ru-RU" dirty="0" smtClean="0"/>
              <a:t> </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профили</a:t>
            </a:r>
          </a:p>
        </p:txBody>
      </p:sp>
      <p:sp>
        <p:nvSpPr>
          <p:cNvPr id="3" name="Содержимое 2"/>
          <p:cNvSpPr>
            <a:spLocks noGrp="1"/>
          </p:cNvSpPr>
          <p:nvPr>
            <p:ph sz="half" idx="4294967295"/>
          </p:nvPr>
        </p:nvSpPr>
        <p:spPr>
          <a:xfrm>
            <a:off x="323850" y="1341438"/>
            <a:ext cx="4970463" cy="5040312"/>
          </a:xfrm>
        </p:spPr>
        <p:txBody>
          <a:bodyPr rtlCol="0">
            <a:normAutofit fontScale="47500" lnSpcReduction="20000"/>
          </a:bodyPr>
          <a:lstStyle/>
          <a:p>
            <a:pPr eaLnBrk="1" fontAlgn="auto" hangingPunct="1">
              <a:spcAft>
                <a:spcPts val="0"/>
              </a:spcAft>
              <a:buFont typeface="Arial" pitchFamily="34" charset="0"/>
              <a:buNone/>
              <a:defRPr/>
            </a:pPr>
            <a:r>
              <a:rPr lang="ru-RU" sz="4800" dirty="0" smtClean="0"/>
              <a:t>Гнутые профили изготовляются из листа, ленты или полосы толщиной </a:t>
            </a:r>
            <a:r>
              <a:rPr lang="ru-RU" sz="4800" b="1" dirty="0" smtClean="0"/>
              <a:t>от 1 до 8 мм </a:t>
            </a:r>
            <a:r>
              <a:rPr lang="ru-RU" sz="4800" dirty="0" smtClean="0"/>
              <a:t>и могут иметь самую разнообразную форму . Наиболее употребительны </a:t>
            </a:r>
            <a:r>
              <a:rPr lang="ru-RU" sz="4800" u="sng" dirty="0" smtClean="0"/>
              <a:t>уголки равнополочные, </a:t>
            </a:r>
            <a:r>
              <a:rPr lang="ru-RU" sz="4800" u="sng" dirty="0" err="1" smtClean="0"/>
              <a:t>неравнополочые</a:t>
            </a:r>
            <a:r>
              <a:rPr lang="ru-RU" sz="4800" u="sng" dirty="0" smtClean="0"/>
              <a:t>, швеллеры ,гнуто-сварные профили замкнутые квадратного  и прямоугольного сечений и оцинкованные профилированные настилы.</a:t>
            </a:r>
            <a:r>
              <a:rPr lang="ru-RU" sz="4800" dirty="0" smtClean="0"/>
              <a:t> Основная область применения этих профилей — легкие конструкции покрытий зданий, где они, заменяя прокатные профили, могут дать экономию металла до 10%.</a:t>
            </a:r>
          </a:p>
          <a:p>
            <a:pPr eaLnBrk="1" fontAlgn="auto" hangingPunct="1">
              <a:spcAft>
                <a:spcPts val="0"/>
              </a:spcAft>
              <a:buFont typeface="Arial" pitchFamily="34" charset="0"/>
              <a:buChar char="•"/>
              <a:defRPr/>
            </a:pPr>
            <a:endParaRPr lang="ru-RU" sz="2800" dirty="0"/>
          </a:p>
        </p:txBody>
      </p:sp>
      <p:pic>
        <p:nvPicPr>
          <p:cNvPr id="148483" name="Picture 2"/>
          <p:cNvPicPr>
            <a:picLocks noGrp="1" noChangeAspect="1" noChangeArrowheads="1"/>
          </p:cNvPicPr>
          <p:nvPr>
            <p:ph sz="half" idx="4294967295"/>
          </p:nvPr>
        </p:nvPicPr>
        <p:blipFill>
          <a:blip r:embed="rId2"/>
          <a:srcRect/>
          <a:stretch>
            <a:fillRect/>
          </a:stretch>
        </p:blipFill>
        <p:spPr>
          <a:xfrm>
            <a:off x="5399088" y="1125538"/>
            <a:ext cx="3744912" cy="2451100"/>
          </a:xfrm>
        </p:spPr>
      </p:pic>
      <p:pic>
        <p:nvPicPr>
          <p:cNvPr id="148484" name="Picture 3"/>
          <p:cNvPicPr>
            <a:picLocks noChangeAspect="1" noChangeArrowheads="1"/>
          </p:cNvPicPr>
          <p:nvPr/>
        </p:nvPicPr>
        <p:blipFill>
          <a:blip r:embed="rId3"/>
          <a:srcRect/>
          <a:stretch>
            <a:fillRect/>
          </a:stretch>
        </p:blipFill>
        <p:spPr bwMode="auto">
          <a:xfrm>
            <a:off x="5435600" y="4005263"/>
            <a:ext cx="3205163" cy="1812925"/>
          </a:xfrm>
          <a:prstGeom prst="rect">
            <a:avLst/>
          </a:prstGeom>
          <a:noFill/>
          <a:ln w="9525">
            <a:noFill/>
            <a:miter lim="800000"/>
            <a:headEnd/>
            <a:tailEnd/>
          </a:ln>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2C73CD3-7CFF-42AE-9B11-073F30AB9654}" type="slidenum">
              <a:rPr lang="ru-RU" sz="1200">
                <a:solidFill>
                  <a:schemeClr val="tx1">
                    <a:tint val="75000"/>
                  </a:schemeClr>
                </a:solidFill>
                <a:latin typeface="+mn-lt"/>
                <a:cs typeface="+mn-cs"/>
              </a:rPr>
              <a:pPr algn="r" fontAlgn="auto">
                <a:spcBef>
                  <a:spcPts val="0"/>
                </a:spcBef>
                <a:spcAft>
                  <a:spcPts val="0"/>
                </a:spcAft>
                <a:defRPr/>
              </a:pPr>
              <a:t>121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922337"/>
          </a:xfrm>
        </p:spPr>
        <p:txBody>
          <a:bodyPr rtlCol="0">
            <a:normAutofit fontScale="90000"/>
          </a:bodyPr>
          <a:lstStyle/>
          <a:p>
            <a:pPr eaLnBrk="1" fontAlgn="auto" hangingPunct="1">
              <a:spcAft>
                <a:spcPts val="0"/>
              </a:spcAft>
              <a:defRPr/>
            </a:pPr>
            <a:r>
              <a:rPr lang="ru-RU" dirty="0" smtClean="0"/>
              <a:t> </a:t>
            </a:r>
            <a:r>
              <a:rPr lang="ru-RU" sz="2700" dirty="0" smtClean="0"/>
              <a:t>Разнообразие видов профилей, входящих в сортамент, а также достаточно частая градация размеров одного вида профиля обеспечивают экономичное проектирование конструкций при возможности создания разнообразных конструктивных форм. </a:t>
            </a:r>
            <a:endParaRPr lang="ru-RU" sz="2700" dirty="0"/>
          </a:p>
        </p:txBody>
      </p:sp>
      <p:graphicFrame>
        <p:nvGraphicFramePr>
          <p:cNvPr id="149585" name="Group 81"/>
          <p:cNvGraphicFramePr>
            <a:graphicFrameLocks noGrp="1"/>
          </p:cNvGraphicFramePr>
          <p:nvPr>
            <p:ph idx="4294967295"/>
          </p:nvPr>
        </p:nvGraphicFramePr>
        <p:xfrm>
          <a:off x="468313" y="1714500"/>
          <a:ext cx="8229600" cy="5202238"/>
        </p:xfrm>
        <a:graphic>
          <a:graphicData uri="http://schemas.openxmlformats.org/drawingml/2006/table">
            <a:tbl>
              <a:tblPr/>
              <a:tblGrid>
                <a:gridCol w="2338387"/>
                <a:gridCol w="1536700"/>
                <a:gridCol w="2563813"/>
                <a:gridCol w="1790700"/>
              </a:tblGrid>
              <a:tr h="822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smtClean="0">
                          <a:ln>
                            <a:noFill/>
                          </a:ln>
                          <a:solidFill>
                            <a:srgbClr val="000000"/>
                          </a:solidFill>
                          <a:effectLst/>
                          <a:latin typeface="Calibri" pitchFamily="34" charset="0"/>
                          <a:cs typeface="Times New Roman" pitchFamily="18" charset="0"/>
                        </a:rPr>
                        <a:t>Наименование критерия</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smtClean="0">
                          <a:ln>
                            <a:noFill/>
                          </a:ln>
                          <a:solidFill>
                            <a:srgbClr val="000000"/>
                          </a:solidFill>
                          <a:effectLst/>
                          <a:latin typeface="Calibri" pitchFamily="34" charset="0"/>
                          <a:cs typeface="Times New Roman" pitchFamily="18" charset="0"/>
                        </a:rPr>
                        <a:t>Формула</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smtClean="0">
                          <a:ln>
                            <a:noFill/>
                          </a:ln>
                          <a:solidFill>
                            <a:srgbClr val="000000"/>
                          </a:solidFill>
                          <a:effectLst/>
                          <a:latin typeface="Calibri" pitchFamily="34" charset="0"/>
                          <a:cs typeface="Times New Roman" pitchFamily="18" charset="0"/>
                        </a:rPr>
                        <a:t>Приближенное выражение</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smtClean="0">
                          <a:ln>
                            <a:noFill/>
                          </a:ln>
                          <a:solidFill>
                            <a:srgbClr val="000000"/>
                          </a:solidFill>
                          <a:effectLst/>
                          <a:latin typeface="Calibri" pitchFamily="34" charset="0"/>
                          <a:cs typeface="Times New Roman" pitchFamily="18" charset="0"/>
                        </a:rPr>
                        <a:t>Авторы</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Показатель выгодности</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19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Показатель экономичности</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Б.П. Михайлов</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В.М. Вахуркин</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11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Удельный момент сопротивления</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З.Р. Пацкевич</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6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Удельная площадь профиля</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smtClean="0">
                        <a:ln>
                          <a:noFill/>
                        </a:ln>
                        <a:solidFill>
                          <a:srgbClr val="000000"/>
                        </a:solidFill>
                        <a:effectLst/>
                        <a:latin typeface="Calibri" pitchFamily="34" charset="0"/>
                        <a:cs typeface="Times New Roman" pitchFamily="18" charset="0"/>
                      </a:endParaRP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smtClean="0">
                          <a:ln>
                            <a:noFill/>
                          </a:ln>
                          <a:solidFill>
                            <a:srgbClr val="000000"/>
                          </a:solidFill>
                          <a:effectLst/>
                          <a:latin typeface="Calibri" pitchFamily="34" charset="0"/>
                          <a:cs typeface="Times New Roman" pitchFamily="18" charset="0"/>
                        </a:rPr>
                        <a:t>П.Ф. Папкович</a:t>
                      </a:r>
                    </a:p>
                  </a:txBody>
                  <a:tcPr marL="81969" marR="819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49539" name="Object 35"/>
          <p:cNvGraphicFramePr>
            <a:graphicFrameLocks noChangeAspect="1"/>
          </p:cNvGraphicFramePr>
          <p:nvPr/>
        </p:nvGraphicFramePr>
        <p:xfrm>
          <a:off x="4427538" y="2492375"/>
          <a:ext cx="2428875" cy="763588"/>
        </p:xfrm>
        <a:graphic>
          <a:graphicData uri="http://schemas.openxmlformats.org/presentationml/2006/ole">
            <p:oleObj spid="_x0000_s149539" name="Формула" r:id="rId3" imgW="1333440" imgH="419040" progId="Equation.3">
              <p:embed/>
            </p:oleObj>
          </a:graphicData>
        </a:graphic>
      </p:graphicFrame>
      <p:graphicFrame>
        <p:nvGraphicFramePr>
          <p:cNvPr id="149540" name="Object 36"/>
          <p:cNvGraphicFramePr>
            <a:graphicFrameLocks noChangeAspect="1"/>
          </p:cNvGraphicFramePr>
          <p:nvPr/>
        </p:nvGraphicFramePr>
        <p:xfrm>
          <a:off x="4359275" y="3573463"/>
          <a:ext cx="2411413" cy="765175"/>
        </p:xfrm>
        <a:graphic>
          <a:graphicData uri="http://schemas.openxmlformats.org/presentationml/2006/ole">
            <p:oleObj spid="_x0000_s149540" name="Формула" r:id="rId4" imgW="1320480" imgH="419040" progId="Equation.3">
              <p:embed/>
            </p:oleObj>
          </a:graphicData>
        </a:graphic>
      </p:graphicFrame>
      <p:graphicFrame>
        <p:nvGraphicFramePr>
          <p:cNvPr id="149541" name="Object 37"/>
          <p:cNvGraphicFramePr>
            <a:graphicFrameLocks noChangeAspect="1"/>
          </p:cNvGraphicFramePr>
          <p:nvPr/>
        </p:nvGraphicFramePr>
        <p:xfrm>
          <a:off x="4573588" y="4797425"/>
          <a:ext cx="2143125" cy="831850"/>
        </p:xfrm>
        <a:graphic>
          <a:graphicData uri="http://schemas.openxmlformats.org/presentationml/2006/ole">
            <p:oleObj spid="_x0000_s149541" name="Формула" r:id="rId5" imgW="1079280" imgH="419040" progId="Equation.3">
              <p:embed/>
            </p:oleObj>
          </a:graphicData>
        </a:graphic>
      </p:graphicFrame>
      <p:graphicFrame>
        <p:nvGraphicFramePr>
          <p:cNvPr id="149542" name="Object 38"/>
          <p:cNvGraphicFramePr>
            <a:graphicFrameLocks noChangeAspect="1"/>
          </p:cNvGraphicFramePr>
          <p:nvPr/>
        </p:nvGraphicFramePr>
        <p:xfrm>
          <a:off x="4427538" y="5989638"/>
          <a:ext cx="2500312" cy="868362"/>
        </p:xfrm>
        <a:graphic>
          <a:graphicData uri="http://schemas.openxmlformats.org/presentationml/2006/ole">
            <p:oleObj spid="_x0000_s149542" name="Формула" r:id="rId6" imgW="1206360" imgH="419040" progId="Equation.3">
              <p:embed/>
            </p:oleObj>
          </a:graphicData>
        </a:graphic>
      </p:graphicFrame>
      <p:graphicFrame>
        <p:nvGraphicFramePr>
          <p:cNvPr id="149543" name="Object 39"/>
          <p:cNvGraphicFramePr>
            <a:graphicFrameLocks noChangeAspect="1"/>
          </p:cNvGraphicFramePr>
          <p:nvPr/>
        </p:nvGraphicFramePr>
        <p:xfrm>
          <a:off x="3132138" y="2420938"/>
          <a:ext cx="428625" cy="830262"/>
        </p:xfrm>
        <a:graphic>
          <a:graphicData uri="http://schemas.openxmlformats.org/presentationml/2006/ole">
            <p:oleObj spid="_x0000_s149543" name="Формула" r:id="rId7" imgW="203040" imgH="393480" progId="Equation.3">
              <p:embed/>
            </p:oleObj>
          </a:graphicData>
        </a:graphic>
      </p:graphicFrame>
      <p:graphicFrame>
        <p:nvGraphicFramePr>
          <p:cNvPr id="149544" name="Object 40"/>
          <p:cNvGraphicFramePr>
            <a:graphicFrameLocks noChangeAspect="1"/>
          </p:cNvGraphicFramePr>
          <p:nvPr/>
        </p:nvGraphicFramePr>
        <p:xfrm>
          <a:off x="3073400" y="3357563"/>
          <a:ext cx="442913" cy="857250"/>
        </p:xfrm>
        <a:graphic>
          <a:graphicData uri="http://schemas.openxmlformats.org/presentationml/2006/ole">
            <p:oleObj spid="_x0000_s149544" name="Формула" r:id="rId8" imgW="203040" imgH="393480" progId="Equation.3">
              <p:embed/>
            </p:oleObj>
          </a:graphicData>
        </a:graphic>
      </p:graphicFrame>
      <p:graphicFrame>
        <p:nvGraphicFramePr>
          <p:cNvPr id="149545" name="Object 41"/>
          <p:cNvGraphicFramePr>
            <a:graphicFrameLocks noChangeAspect="1"/>
          </p:cNvGraphicFramePr>
          <p:nvPr/>
        </p:nvGraphicFramePr>
        <p:xfrm>
          <a:off x="3132138" y="4941888"/>
          <a:ext cx="684212" cy="785812"/>
        </p:xfrm>
        <a:graphic>
          <a:graphicData uri="http://schemas.openxmlformats.org/presentationml/2006/ole">
            <p:oleObj spid="_x0000_s149545" name="Формула" r:id="rId9" imgW="342720" imgH="393480" progId="Equation.3">
              <p:embed/>
            </p:oleObj>
          </a:graphicData>
        </a:graphic>
      </p:graphicFrame>
      <p:graphicFrame>
        <p:nvGraphicFramePr>
          <p:cNvPr id="149546" name="Object 42"/>
          <p:cNvGraphicFramePr>
            <a:graphicFrameLocks noChangeAspect="1"/>
          </p:cNvGraphicFramePr>
          <p:nvPr/>
        </p:nvGraphicFramePr>
        <p:xfrm>
          <a:off x="3133725" y="6011863"/>
          <a:ext cx="792163" cy="846137"/>
        </p:xfrm>
        <a:graphic>
          <a:graphicData uri="http://schemas.openxmlformats.org/presentationml/2006/ole">
            <p:oleObj spid="_x0000_s149546" name="Формула" r:id="rId10" imgW="368280" imgH="393480" progId="Equation.3">
              <p:embed/>
            </p:oleObj>
          </a:graphicData>
        </a:graphic>
      </p:graphicFrame>
      <p:sp>
        <p:nvSpPr>
          <p:cNvPr id="13" name="Номер слайда 1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DC7243B-6D50-4C5A-A1EC-4DF4C31B8EEB}" type="slidenum">
              <a:rPr lang="ru-RU" sz="1200">
                <a:solidFill>
                  <a:schemeClr val="tx1">
                    <a:tint val="75000"/>
                  </a:schemeClr>
                </a:solidFill>
                <a:latin typeface="+mn-lt"/>
                <a:cs typeface="+mn-cs"/>
              </a:rPr>
              <a:pPr algn="r" fontAlgn="auto">
                <a:spcBef>
                  <a:spcPts val="0"/>
                </a:spcBef>
                <a:spcAft>
                  <a:spcPts val="0"/>
                </a:spcAft>
                <a:defRPr/>
              </a:pPr>
              <a:t>122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595" name="Group 67"/>
          <p:cNvGraphicFramePr>
            <a:graphicFrameLocks noGrp="1"/>
          </p:cNvGraphicFramePr>
          <p:nvPr>
            <p:ph idx="4294967295"/>
          </p:nvPr>
        </p:nvGraphicFramePr>
        <p:xfrm>
          <a:off x="0" y="0"/>
          <a:ext cx="9144000" cy="6858000"/>
        </p:xfrm>
        <a:graphic>
          <a:graphicData uri="http://schemas.openxmlformats.org/drawingml/2006/table">
            <a:tbl>
              <a:tblPr/>
              <a:tblGrid>
                <a:gridCol w="2571750"/>
                <a:gridCol w="1714500"/>
                <a:gridCol w="2786063"/>
                <a:gridCol w="2071687"/>
              </a:tblGrid>
              <a:tr h="1944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Комплексный показатель</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В.Н. Зелятров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4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Безразмерный показатель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Бельгия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4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Безразмерный показатель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Я.А. Каплун</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44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Относительный показатель</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Times New Roman" pitchFamily="18" charset="0"/>
                        </a:rPr>
                        <a:t>США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50557" name="Object 29"/>
          <p:cNvGraphicFramePr>
            <a:graphicFrameLocks noChangeAspect="1"/>
          </p:cNvGraphicFramePr>
          <p:nvPr/>
        </p:nvGraphicFramePr>
        <p:xfrm>
          <a:off x="3001963" y="385763"/>
          <a:ext cx="1247775" cy="900112"/>
        </p:xfrm>
        <a:graphic>
          <a:graphicData uri="http://schemas.openxmlformats.org/presentationml/2006/ole">
            <p:oleObj spid="_x0000_s150557" name="Формула" r:id="rId3" imgW="545760" imgH="393480" progId="Equation.3">
              <p:embed/>
            </p:oleObj>
          </a:graphicData>
        </a:graphic>
      </p:graphicFrame>
      <p:graphicFrame>
        <p:nvGraphicFramePr>
          <p:cNvPr id="150558" name="Object 30"/>
          <p:cNvGraphicFramePr>
            <a:graphicFrameLocks noChangeAspect="1"/>
          </p:cNvGraphicFramePr>
          <p:nvPr/>
        </p:nvGraphicFramePr>
        <p:xfrm>
          <a:off x="3144838" y="2000250"/>
          <a:ext cx="642937" cy="1049338"/>
        </p:xfrm>
        <a:graphic>
          <a:graphicData uri="http://schemas.openxmlformats.org/presentationml/2006/ole">
            <p:oleObj spid="_x0000_s150558" name="Формула" r:id="rId4" imgW="241200" imgH="393480" progId="Equation.3">
              <p:embed/>
            </p:oleObj>
          </a:graphicData>
        </a:graphic>
      </p:graphicFrame>
      <p:graphicFrame>
        <p:nvGraphicFramePr>
          <p:cNvPr id="150559" name="Object 31"/>
          <p:cNvGraphicFramePr>
            <a:graphicFrameLocks noChangeAspect="1"/>
          </p:cNvGraphicFramePr>
          <p:nvPr/>
        </p:nvGraphicFramePr>
        <p:xfrm>
          <a:off x="3071813" y="3571875"/>
          <a:ext cx="714375" cy="1316038"/>
        </p:xfrm>
        <a:graphic>
          <a:graphicData uri="http://schemas.openxmlformats.org/presentationml/2006/ole">
            <p:oleObj spid="_x0000_s150559" name="Формула" r:id="rId5" imgW="241200" imgH="444240" progId="Equation.3">
              <p:embed/>
            </p:oleObj>
          </a:graphicData>
        </a:graphic>
      </p:graphicFrame>
      <p:graphicFrame>
        <p:nvGraphicFramePr>
          <p:cNvPr id="150560" name="Object 32"/>
          <p:cNvGraphicFramePr>
            <a:graphicFrameLocks noChangeAspect="1"/>
          </p:cNvGraphicFramePr>
          <p:nvPr/>
        </p:nvGraphicFramePr>
        <p:xfrm>
          <a:off x="2859088" y="5357813"/>
          <a:ext cx="1036637" cy="1136650"/>
        </p:xfrm>
        <a:graphic>
          <a:graphicData uri="http://schemas.openxmlformats.org/presentationml/2006/ole">
            <p:oleObj spid="_x0000_s150560" name="Формула" r:id="rId6" imgW="393480" imgH="431640" progId="Equation.3">
              <p:embed/>
            </p:oleObj>
          </a:graphicData>
        </a:graphic>
      </p:graphicFrame>
      <p:graphicFrame>
        <p:nvGraphicFramePr>
          <p:cNvPr id="150561" name="Object 33"/>
          <p:cNvGraphicFramePr>
            <a:graphicFrameLocks noChangeAspect="1"/>
          </p:cNvGraphicFramePr>
          <p:nvPr/>
        </p:nvGraphicFramePr>
        <p:xfrm>
          <a:off x="4357688" y="5286375"/>
          <a:ext cx="2771775" cy="1220788"/>
        </p:xfrm>
        <a:graphic>
          <a:graphicData uri="http://schemas.openxmlformats.org/presentationml/2006/ole">
            <p:oleObj spid="_x0000_s150561" name="Формула" r:id="rId7" imgW="1066680" imgH="469800" progId="Equation.3">
              <p:embed/>
            </p:oleObj>
          </a:graphicData>
        </a:graphic>
      </p:graphicFrame>
      <p:graphicFrame>
        <p:nvGraphicFramePr>
          <p:cNvPr id="150562" name="Object 34"/>
          <p:cNvGraphicFramePr>
            <a:graphicFrameLocks noChangeAspect="1"/>
          </p:cNvGraphicFramePr>
          <p:nvPr/>
        </p:nvGraphicFramePr>
        <p:xfrm>
          <a:off x="4286250" y="3571875"/>
          <a:ext cx="2878138" cy="1120775"/>
        </p:xfrm>
        <a:graphic>
          <a:graphicData uri="http://schemas.openxmlformats.org/presentationml/2006/ole">
            <p:oleObj spid="_x0000_s150562" name="Формула" r:id="rId8" imgW="1206360" imgH="469800" progId="Equation.3">
              <p:embed/>
            </p:oleObj>
          </a:graphicData>
        </a:graphic>
      </p:graphicFrame>
      <p:graphicFrame>
        <p:nvGraphicFramePr>
          <p:cNvPr id="150563" name="Object 35"/>
          <p:cNvGraphicFramePr>
            <a:graphicFrameLocks noChangeAspect="1"/>
          </p:cNvGraphicFramePr>
          <p:nvPr/>
        </p:nvGraphicFramePr>
        <p:xfrm>
          <a:off x="5073650" y="2286000"/>
          <a:ext cx="1471613" cy="447675"/>
        </p:xfrm>
        <a:graphic>
          <a:graphicData uri="http://schemas.openxmlformats.org/presentationml/2006/ole">
            <p:oleObj spid="_x0000_s150563" name="Формула" r:id="rId9" imgW="583920" imgH="177480" progId="Equation.3">
              <p:embed/>
            </p:oleObj>
          </a:graphicData>
        </a:graphic>
      </p:graphicFrame>
      <p:graphicFrame>
        <p:nvGraphicFramePr>
          <p:cNvPr id="150564" name="Object 36"/>
          <p:cNvGraphicFramePr>
            <a:graphicFrameLocks noChangeAspect="1"/>
          </p:cNvGraphicFramePr>
          <p:nvPr/>
        </p:nvGraphicFramePr>
        <p:xfrm>
          <a:off x="4287838" y="428625"/>
          <a:ext cx="2879725" cy="1000125"/>
        </p:xfrm>
        <a:graphic>
          <a:graphicData uri="http://schemas.openxmlformats.org/presentationml/2006/ole">
            <p:oleObj spid="_x0000_s150564" name="Формула" r:id="rId10" imgW="1206360" imgH="419040" progId="Equation.3">
              <p:embed/>
            </p:oleObj>
          </a:graphicData>
        </a:graphic>
      </p:graphicFrame>
      <p:sp>
        <p:nvSpPr>
          <p:cNvPr id="13" name="Номер слайда 1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F9887A4-3CD1-4D0B-8BBB-ECB97F95BFFA}" type="slidenum">
              <a:rPr lang="ru-RU" sz="1200">
                <a:solidFill>
                  <a:schemeClr val="tx1">
                    <a:tint val="75000"/>
                  </a:schemeClr>
                </a:solidFill>
                <a:latin typeface="+mn-lt"/>
                <a:cs typeface="+mn-cs"/>
              </a:rPr>
              <a:pPr algn="r" fontAlgn="auto">
                <a:spcBef>
                  <a:spcPts val="0"/>
                </a:spcBef>
                <a:spcAft>
                  <a:spcPts val="0"/>
                </a:spcAft>
                <a:defRPr/>
              </a:pPr>
              <a:t>123</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Заголовок 1"/>
          <p:cNvSpPr>
            <a:spLocks/>
          </p:cNvSpPr>
          <p:nvPr/>
        </p:nvSpPr>
        <p:spPr bwMode="auto">
          <a:xfrm>
            <a:off x="611188" y="476250"/>
            <a:ext cx="1730375" cy="433388"/>
          </a:xfrm>
          <a:prstGeom prst="rect">
            <a:avLst/>
          </a:prstGeom>
          <a:noFill/>
          <a:ln w="9525">
            <a:noFill/>
            <a:miter lim="800000"/>
            <a:headEnd/>
            <a:tailEnd/>
          </a:ln>
        </p:spPr>
        <p:txBody>
          <a:bodyPr anchor="ctr"/>
          <a:lstStyle/>
          <a:p>
            <a:pPr algn="ctr">
              <a:defRPr/>
            </a:pP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7</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
        <p:nvSpPr>
          <p:cNvPr id="2" name="Заголовок 1"/>
          <p:cNvSpPr>
            <a:spLocks/>
          </p:cNvSpPr>
          <p:nvPr/>
        </p:nvSpPr>
        <p:spPr bwMode="auto">
          <a:xfrm>
            <a:off x="0" y="5084763"/>
            <a:ext cx="9144000" cy="1511300"/>
          </a:xfrm>
          <a:prstGeom prst="rect">
            <a:avLst/>
          </a:prstGeom>
          <a:noFill/>
          <a:ln w="9525">
            <a:noFill/>
            <a:miter lim="800000"/>
            <a:headEnd/>
            <a:tailEnd/>
          </a:ln>
        </p:spPr>
        <p:txBody>
          <a:bodyPr anchor="ctr"/>
          <a:lstStyle/>
          <a:p>
            <a:pPr algn="ctr">
              <a:defRPr/>
            </a:pPr>
            <a:r>
              <a:rPr lang="en-US" sz="3200">
                <a:latin typeface="Calibri" pitchFamily="34" charset="0"/>
              </a:rPr>
              <a:t/>
            </a:r>
            <a:br>
              <a:rPr lang="en-US" sz="3200">
                <a:latin typeface="Calibri" pitchFamily="34" charset="0"/>
              </a:rPr>
            </a:br>
            <a:r>
              <a:rPr lang="ru-RU" sz="5000" b="1">
                <a:effectLst>
                  <a:outerShdw blurRad="38100" dist="38100" dir="2700000" algn="tl">
                    <a:srgbClr val="C0C0C0"/>
                  </a:outerShdw>
                </a:effectLst>
                <a:cs typeface="Times New Roman" pitchFamily="18" charset="0"/>
              </a:rPr>
              <a:t>Сварные соединения</a:t>
            </a:r>
            <a:r>
              <a:rPr lang="ru-RU" sz="5000" b="1">
                <a:effectLst>
                  <a:outerShdw blurRad="38100" dist="38100" dir="2700000" algn="tl">
                    <a:srgbClr val="C0C0C0"/>
                  </a:outerShdw>
                </a:effectLst>
                <a:latin typeface="Calibri" pitchFamily="34" charset="0"/>
                <a:cs typeface="Times New Roman" pitchFamily="18" charset="0"/>
              </a:rPr>
              <a:t/>
            </a:r>
            <a:br>
              <a:rPr lang="ru-RU" sz="5000" b="1">
                <a:effectLst>
                  <a:outerShdw blurRad="38100" dist="38100" dir="2700000" algn="tl">
                    <a:srgbClr val="C0C0C0"/>
                  </a:outerShdw>
                </a:effectLst>
                <a:latin typeface="Calibri" pitchFamily="34" charset="0"/>
                <a:cs typeface="Times New Roman" pitchFamily="18" charset="0"/>
              </a:rPr>
            </a:b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46107" y="122982"/>
            <a:ext cx="7850404" cy="1143000"/>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152578" name="Объект 2"/>
          <p:cNvSpPr>
            <a:spLocks noGrp="1"/>
          </p:cNvSpPr>
          <p:nvPr>
            <p:ph idx="4294967295"/>
          </p:nvPr>
        </p:nvSpPr>
        <p:spPr>
          <a:xfrm>
            <a:off x="755650" y="1052513"/>
            <a:ext cx="8229600" cy="5472112"/>
          </a:xfrm>
        </p:spPr>
        <p:txBody>
          <a:bodyPr/>
          <a:lstStyle/>
          <a:p>
            <a:pPr marL="0" indent="442913" eaLnBrk="1" hangingPunct="1">
              <a:buFont typeface="Calibri" pitchFamily="34" charset="0"/>
              <a:buAutoNum type="arabicPeriod"/>
            </a:pPr>
            <a:r>
              <a:rPr lang="ru-RU" smtClean="0"/>
              <a:t>Общие сведения</a:t>
            </a:r>
          </a:p>
          <a:p>
            <a:pPr marL="0" indent="442913" eaLnBrk="1" hangingPunct="1">
              <a:buFont typeface="Calibri" pitchFamily="34" charset="0"/>
              <a:buAutoNum type="arabicPeriod"/>
            </a:pPr>
            <a:r>
              <a:rPr lang="ru-RU" smtClean="0"/>
              <a:t>Классификация швов и соединений</a:t>
            </a:r>
          </a:p>
          <a:p>
            <a:pPr marL="0" indent="442913" eaLnBrk="1" hangingPunct="1">
              <a:buFont typeface="Calibri" pitchFamily="34" charset="0"/>
              <a:buAutoNum type="arabicPeriod"/>
            </a:pPr>
            <a:r>
              <a:rPr lang="ru-RU" smtClean="0"/>
              <a:t>Работа и расчет швов</a:t>
            </a:r>
          </a:p>
          <a:p>
            <a:pPr marL="0" indent="442913" eaLnBrk="1" hangingPunct="1">
              <a:buFont typeface="Arial" charset="0"/>
              <a:buNone/>
            </a:pPr>
            <a:endParaRPr lang="ru-RU" smtClean="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p:cNvSpPr>
          <p:nvPr>
            <p:ph type="title" idx="4294967295"/>
          </p:nvPr>
        </p:nvSpPr>
        <p:spPr>
          <a:xfrm>
            <a:off x="457200" y="274638"/>
            <a:ext cx="8229600" cy="706437"/>
          </a:xfrm>
        </p:spPr>
        <p:txBody>
          <a:bodyPr/>
          <a:lstStyle/>
          <a:p>
            <a:pPr eaLnBrk="1" hangingPunct="1"/>
            <a:r>
              <a:rPr lang="ru-RU" sz="3600" smtClean="0"/>
              <a:t>1. Общие сведения</a:t>
            </a:r>
          </a:p>
        </p:txBody>
      </p:sp>
      <p:sp>
        <p:nvSpPr>
          <p:cNvPr id="153602" name="Rectangle 3"/>
          <p:cNvSpPr>
            <a:spLocks noGrp="1"/>
          </p:cNvSpPr>
          <p:nvPr>
            <p:ph type="body" idx="4294967295"/>
          </p:nvPr>
        </p:nvSpPr>
        <p:spPr>
          <a:xfrm>
            <a:off x="457200" y="1125538"/>
            <a:ext cx="8229600" cy="5000625"/>
          </a:xfrm>
        </p:spPr>
        <p:txBody>
          <a:bodyPr/>
          <a:lstStyle/>
          <a:p>
            <a:pPr eaLnBrk="1" hangingPunct="1">
              <a:lnSpc>
                <a:spcPct val="90000"/>
              </a:lnSpc>
              <a:buFont typeface="Arial" charset="0"/>
              <a:buNone/>
            </a:pPr>
            <a:r>
              <a:rPr lang="ru-RU" sz="2400" smtClean="0"/>
              <a:t>Сварка —  процесс получения неразъемных соединений посредством установления межатомных связей между свариваемыми частями при их местном или общем нагреве, пластическом деформировании или совместном действии того и другого.</a:t>
            </a:r>
          </a:p>
          <a:p>
            <a:pPr eaLnBrk="1" hangingPunct="1">
              <a:lnSpc>
                <a:spcPct val="90000"/>
              </a:lnSpc>
              <a:buFont typeface="Arial" charset="0"/>
              <a:buNone/>
            </a:pPr>
            <a:r>
              <a:rPr lang="ru-RU" sz="2400" smtClean="0"/>
              <a:t>Неразъемное соединение, выполненное с помощью сварки, называют сварным соединением. Чаще всего с помощью сварки соединяют детали из металлов. Однако сварные соединения применяют и для сварки неметаллов - пластмасс, керамик или их сочетании.</a:t>
            </a:r>
          </a:p>
          <a:p>
            <a:pPr eaLnBrk="1" hangingPunct="1">
              <a:lnSpc>
                <a:spcPct val="90000"/>
              </a:lnSpc>
              <a:buFont typeface="Arial" charset="0"/>
              <a:buNone/>
            </a:pPr>
            <a:r>
              <a:rPr lang="ru-RU" sz="2400" smtClean="0"/>
              <a:t>При сварке используются различные источники энергии: электрическая дуга, электрический ток, газовое пламя, лазерное излучение, электронный луч, трение, ультразвук.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4" descr="МК 15"/>
          <p:cNvPicPr>
            <a:picLocks noChangeAspect="1" noChangeArrowheads="1"/>
          </p:cNvPicPr>
          <p:nvPr/>
        </p:nvPicPr>
        <p:blipFill>
          <a:blip r:embed="rId2"/>
          <a:srcRect/>
          <a:stretch>
            <a:fillRect/>
          </a:stretch>
        </p:blipFill>
        <p:spPr bwMode="auto">
          <a:xfrm>
            <a:off x="1763713" y="404813"/>
            <a:ext cx="5467350" cy="4429125"/>
          </a:xfrm>
          <a:prstGeom prst="rect">
            <a:avLst/>
          </a:prstGeom>
          <a:noFill/>
          <a:ln w="9525">
            <a:noFill/>
            <a:miter lim="800000"/>
            <a:headEnd/>
            <a:tailEnd/>
          </a:ln>
        </p:spPr>
      </p:pic>
      <p:sp>
        <p:nvSpPr>
          <p:cNvPr id="154626" name="Text Box 5"/>
          <p:cNvSpPr txBox="1">
            <a:spLocks noChangeArrowheads="1"/>
          </p:cNvSpPr>
          <p:nvPr/>
        </p:nvSpPr>
        <p:spPr bwMode="auto">
          <a:xfrm>
            <a:off x="2557463" y="5229225"/>
            <a:ext cx="5254625" cy="396875"/>
          </a:xfrm>
          <a:prstGeom prst="rect">
            <a:avLst/>
          </a:prstGeom>
          <a:noFill/>
          <a:ln w="9525">
            <a:noFill/>
            <a:miter lim="800000"/>
            <a:headEnd/>
            <a:tailEnd/>
          </a:ln>
        </p:spPr>
        <p:txBody>
          <a:bodyPr>
            <a:spAutoFit/>
          </a:bodyPr>
          <a:lstStyle/>
          <a:p>
            <a:pPr>
              <a:spcBef>
                <a:spcPct val="50000"/>
              </a:spcBef>
            </a:pPr>
            <a:r>
              <a:rPr lang="ru-RU" sz="2000" b="1"/>
              <a:t>Ручная электродуговая сварка</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idx="4294967295"/>
          </p:nvPr>
        </p:nvSpPr>
        <p:spPr>
          <a:xfrm>
            <a:off x="468313" y="0"/>
            <a:ext cx="8229600" cy="706438"/>
          </a:xfrm>
        </p:spPr>
        <p:txBody>
          <a:bodyPr/>
          <a:lstStyle/>
          <a:p>
            <a:pPr eaLnBrk="1" hangingPunct="1">
              <a:defRPr/>
            </a:pPr>
            <a:r>
              <a:rPr lang="ru-RU" sz="3600" smtClean="0">
                <a:effectLst>
                  <a:outerShdw blurRad="38100" dist="38100" dir="2700000" algn="tl">
                    <a:srgbClr val="C0C0C0"/>
                  </a:outerShdw>
                </a:effectLst>
              </a:rPr>
              <a:t>Преимущества и недостатки сварки</a:t>
            </a:r>
          </a:p>
        </p:txBody>
      </p:sp>
      <p:sp>
        <p:nvSpPr>
          <p:cNvPr id="155650" name="Rectangle 3"/>
          <p:cNvSpPr>
            <a:spLocks noGrp="1"/>
          </p:cNvSpPr>
          <p:nvPr>
            <p:ph type="body" idx="4294967295"/>
          </p:nvPr>
        </p:nvSpPr>
        <p:spPr>
          <a:xfrm>
            <a:off x="1909763" y="836613"/>
            <a:ext cx="6046787" cy="3095625"/>
          </a:xfrm>
        </p:spPr>
        <p:txBody>
          <a:bodyPr/>
          <a:lstStyle/>
          <a:p>
            <a:pPr eaLnBrk="1" hangingPunct="1"/>
            <a:r>
              <a:rPr lang="ru-RU" sz="2800" smtClean="0"/>
              <a:t>Простота</a:t>
            </a:r>
          </a:p>
          <a:p>
            <a:pPr eaLnBrk="1" hangingPunct="1"/>
            <a:r>
              <a:rPr lang="ru-RU" sz="2800" smtClean="0"/>
              <a:t>Возможность автоматизации</a:t>
            </a:r>
          </a:p>
          <a:p>
            <a:pPr eaLnBrk="1" hangingPunct="1"/>
            <a:r>
              <a:rPr lang="ru-RU" sz="2800" smtClean="0"/>
              <a:t>Малая металлоемкость</a:t>
            </a:r>
          </a:p>
          <a:p>
            <a:pPr eaLnBrk="1" hangingPunct="1"/>
            <a:r>
              <a:rPr lang="ru-RU" sz="2800" smtClean="0"/>
              <a:t>Водо-, газонепроницаемость</a:t>
            </a:r>
          </a:p>
          <a:p>
            <a:pPr eaLnBrk="1" hangingPunct="1"/>
            <a:r>
              <a:rPr lang="ru-RU" sz="2800" smtClean="0"/>
              <a:t>Высокая прочность</a:t>
            </a:r>
          </a:p>
        </p:txBody>
      </p:sp>
      <p:sp>
        <p:nvSpPr>
          <p:cNvPr id="11" name="Скругленный прямоугольник 10"/>
          <p:cNvSpPr/>
          <p:nvPr/>
        </p:nvSpPr>
        <p:spPr>
          <a:xfrm>
            <a:off x="395288" y="1773238"/>
            <a:ext cx="1128712" cy="863600"/>
          </a:xfrm>
          <a:prstGeom prst="roundRect">
            <a:avLst/>
          </a:prstGeom>
          <a:gradFill flip="none" rotWithShape="1">
            <a:gsLst>
              <a:gs pos="0">
                <a:schemeClr val="tx1">
                  <a:lumMod val="85000"/>
                  <a:lumOff val="15000"/>
                </a:schemeClr>
              </a:gs>
              <a:gs pos="47000">
                <a:schemeClr val="tx1">
                  <a:lumMod val="85000"/>
                  <a:lumOff val="15000"/>
                </a:schemeClr>
              </a:gs>
              <a:gs pos="100000">
                <a:schemeClr val="accent1">
                  <a:tint val="23500"/>
                  <a:satMod val="160000"/>
                </a:schemeClr>
              </a:gs>
            </a:gsLst>
            <a:lin ang="2700000" scaled="1"/>
            <a:tileRec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r>
              <a:rPr lang="ru-RU" sz="6600" dirty="0"/>
              <a:t>+</a:t>
            </a:r>
          </a:p>
        </p:txBody>
      </p:sp>
      <p:sp>
        <p:nvSpPr>
          <p:cNvPr id="2" name="Скругленный прямоугольник 10"/>
          <p:cNvSpPr/>
          <p:nvPr/>
        </p:nvSpPr>
        <p:spPr>
          <a:xfrm>
            <a:off x="395288" y="4652963"/>
            <a:ext cx="1128712" cy="863600"/>
          </a:xfrm>
          <a:prstGeom prst="roundRect">
            <a:avLst/>
          </a:prstGeom>
          <a:gradFill flip="none" rotWithShape="1">
            <a:gsLst>
              <a:gs pos="0">
                <a:schemeClr val="tx1">
                  <a:lumMod val="85000"/>
                  <a:lumOff val="15000"/>
                </a:schemeClr>
              </a:gs>
              <a:gs pos="47000">
                <a:schemeClr val="tx1">
                  <a:lumMod val="85000"/>
                  <a:lumOff val="15000"/>
                </a:schemeClr>
              </a:gs>
              <a:gs pos="100000">
                <a:schemeClr val="accent1">
                  <a:tint val="23500"/>
                  <a:satMod val="160000"/>
                </a:schemeClr>
              </a:gs>
            </a:gsLst>
            <a:lin ang="2700000" scaled="1"/>
            <a:tileRect/>
          </a:gradFill>
        </p:spPr>
        <p:style>
          <a:lnRef idx="1">
            <a:schemeClr val="dk1"/>
          </a:lnRef>
          <a:fillRef idx="3">
            <a:schemeClr val="dk1"/>
          </a:fillRef>
          <a:effectRef idx="2">
            <a:schemeClr val="dk1"/>
          </a:effectRef>
          <a:fontRef idx="minor">
            <a:schemeClr val="lt1"/>
          </a:fontRef>
        </p:style>
        <p:txBody>
          <a:bodyPr anchor="ctr"/>
          <a:lstStyle/>
          <a:p>
            <a:pPr algn="ctr">
              <a:defRPr/>
            </a:pPr>
            <a:r>
              <a:rPr lang="ru-RU" sz="6600">
                <a:solidFill>
                  <a:srgbClr val="FFFFFF"/>
                </a:solidFill>
                <a:cs typeface="Arial" charset="0"/>
              </a:rPr>
              <a:t>-</a:t>
            </a:r>
          </a:p>
        </p:txBody>
      </p:sp>
      <p:sp>
        <p:nvSpPr>
          <p:cNvPr id="155653" name="Rectangle 6"/>
          <p:cNvSpPr>
            <a:spLocks/>
          </p:cNvSpPr>
          <p:nvPr/>
        </p:nvSpPr>
        <p:spPr bwMode="auto">
          <a:xfrm>
            <a:off x="1871663" y="3500438"/>
            <a:ext cx="7272337" cy="3095625"/>
          </a:xfrm>
          <a:prstGeom prst="rect">
            <a:avLst/>
          </a:prstGeom>
          <a:noFill/>
          <a:ln w="9525">
            <a:noFill/>
            <a:miter lim="800000"/>
            <a:headEnd/>
            <a:tailEnd/>
          </a:ln>
        </p:spPr>
        <p:txBody>
          <a:bodyPr/>
          <a:lstStyle/>
          <a:p>
            <a:pPr marL="342900" indent="-342900">
              <a:spcBef>
                <a:spcPct val="20000"/>
              </a:spcBef>
              <a:buFont typeface="Arial" charset="0"/>
              <a:buChar char="•"/>
            </a:pPr>
            <a:r>
              <a:rPr lang="ru-RU" sz="2800">
                <a:latin typeface="Calibri" pitchFamily="34" charset="0"/>
              </a:rPr>
              <a:t>Наличие остаточных напряжений</a:t>
            </a:r>
          </a:p>
          <a:p>
            <a:pPr marL="342900" indent="-342900">
              <a:spcBef>
                <a:spcPct val="20000"/>
              </a:spcBef>
              <a:buFont typeface="Arial" charset="0"/>
              <a:buChar char="•"/>
            </a:pPr>
            <a:r>
              <a:rPr lang="ru-RU" sz="2800">
                <a:latin typeface="Calibri" pitchFamily="34" charset="0"/>
              </a:rPr>
              <a:t>Пониженное сопротивление динамическим нагрузкам</a:t>
            </a:r>
          </a:p>
          <a:p>
            <a:pPr marL="342900" indent="-342900">
              <a:spcBef>
                <a:spcPct val="20000"/>
              </a:spcBef>
              <a:buFont typeface="Arial" charset="0"/>
              <a:buChar char="•"/>
            </a:pPr>
            <a:r>
              <a:rPr lang="ru-RU" sz="2800">
                <a:latin typeface="Calibri" pitchFamily="34" charset="0"/>
              </a:rPr>
              <a:t>Пониженное сопротивление в условиях низких температур</a:t>
            </a:r>
          </a:p>
          <a:p>
            <a:pPr marL="342900" indent="-342900">
              <a:spcBef>
                <a:spcPct val="20000"/>
              </a:spcBef>
              <a:buFont typeface="Arial" charset="0"/>
              <a:buChar char="•"/>
            </a:pPr>
            <a:r>
              <a:rPr lang="ru-RU" sz="2800">
                <a:latin typeface="Calibri" pitchFamily="34" charset="0"/>
              </a:rPr>
              <a:t>Низкая производительность выполнения на стройплощадке</a:t>
            </a:r>
          </a:p>
        </p:txBody>
      </p:sp>
      <p:sp>
        <p:nvSpPr>
          <p:cNvPr id="155654" name="Line 7"/>
          <p:cNvSpPr>
            <a:spLocks noChangeShapeType="1"/>
          </p:cNvSpPr>
          <p:nvPr/>
        </p:nvSpPr>
        <p:spPr bwMode="auto">
          <a:xfrm>
            <a:off x="395288" y="3500438"/>
            <a:ext cx="8208962" cy="0"/>
          </a:xfrm>
          <a:prstGeom prst="line">
            <a:avLst/>
          </a:prstGeom>
          <a:noFill/>
          <a:ln w="9525">
            <a:solidFill>
              <a:schemeClr val="tx1"/>
            </a:solidFill>
            <a:round/>
            <a:headEnd/>
            <a:tailEnd/>
          </a:ln>
        </p:spPr>
        <p:txBody>
          <a:bodyPr/>
          <a:lstStyle/>
          <a:p>
            <a:endParaRPr lang="ru-RU"/>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p:cNvSpPr>
          <p:nvPr>
            <p:ph type="title" idx="4294967295"/>
          </p:nvPr>
        </p:nvSpPr>
        <p:spPr>
          <a:xfrm>
            <a:off x="457200" y="115888"/>
            <a:ext cx="8229600" cy="720725"/>
          </a:xfrm>
        </p:spPr>
        <p:txBody>
          <a:bodyPr/>
          <a:lstStyle/>
          <a:p>
            <a:pPr eaLnBrk="1" hangingPunct="1"/>
            <a:r>
              <a:rPr lang="ru-RU" sz="4000" smtClean="0"/>
              <a:t>Требования к сварным швам</a:t>
            </a:r>
          </a:p>
        </p:txBody>
      </p:sp>
      <p:sp>
        <p:nvSpPr>
          <p:cNvPr id="156674" name="Rectangle 3"/>
          <p:cNvSpPr>
            <a:spLocks noGrp="1"/>
          </p:cNvSpPr>
          <p:nvPr>
            <p:ph type="body" idx="4294967295"/>
          </p:nvPr>
        </p:nvSpPr>
        <p:spPr>
          <a:xfrm>
            <a:off x="457200" y="981075"/>
            <a:ext cx="8229600" cy="5145088"/>
          </a:xfrm>
        </p:spPr>
        <p:txBody>
          <a:bodyPr/>
          <a:lstStyle/>
          <a:p>
            <a:pPr eaLnBrk="1" hangingPunct="1">
              <a:lnSpc>
                <a:spcPct val="80000"/>
              </a:lnSpc>
            </a:pPr>
            <a:r>
              <a:rPr lang="ru-RU" sz="2800" smtClean="0"/>
              <a:t>Минимальная масса наплавленного металла</a:t>
            </a:r>
          </a:p>
          <a:p>
            <a:pPr eaLnBrk="1" hangingPunct="1">
              <a:lnSpc>
                <a:spcPct val="80000"/>
              </a:lnSpc>
            </a:pPr>
            <a:r>
              <a:rPr lang="ru-RU" sz="2800" smtClean="0"/>
              <a:t>Предпочтение выполнения сварки в нижнем положении либо «в лодочку»</a:t>
            </a:r>
          </a:p>
          <a:p>
            <a:pPr eaLnBrk="1" hangingPunct="1">
              <a:lnSpc>
                <a:spcPct val="80000"/>
              </a:lnSpc>
            </a:pPr>
            <a:r>
              <a:rPr lang="ru-RU" sz="2800" smtClean="0"/>
              <a:t>Максимальная автоматизация</a:t>
            </a:r>
          </a:p>
          <a:p>
            <a:pPr eaLnBrk="1" hangingPunct="1">
              <a:lnSpc>
                <a:spcPct val="80000"/>
              </a:lnSpc>
            </a:pPr>
            <a:r>
              <a:rPr lang="ru-RU" sz="2800" smtClean="0"/>
              <a:t>Доступность на монтаже</a:t>
            </a:r>
          </a:p>
          <a:p>
            <a:pPr eaLnBrk="1" hangingPunct="1">
              <a:lnSpc>
                <a:spcPct val="80000"/>
              </a:lnSpc>
            </a:pPr>
            <a:r>
              <a:rPr lang="ru-RU" sz="2800" smtClean="0"/>
              <a:t>Минимум операций по кантовке</a:t>
            </a:r>
          </a:p>
          <a:p>
            <a:pPr eaLnBrk="1" hangingPunct="1">
              <a:lnSpc>
                <a:spcPct val="80000"/>
              </a:lnSpc>
            </a:pPr>
            <a:r>
              <a:rPr lang="ru-RU" sz="2800" smtClean="0"/>
              <a:t>Необходимость избегать операционной сварки</a:t>
            </a:r>
          </a:p>
          <a:p>
            <a:pPr eaLnBrk="1" hangingPunct="1">
              <a:lnSpc>
                <a:spcPct val="80000"/>
              </a:lnSpc>
            </a:pPr>
            <a:r>
              <a:rPr lang="ru-RU" sz="2800" smtClean="0"/>
              <a:t>Необходимость избегать пересечения швов в разных направлениях</a:t>
            </a:r>
          </a:p>
          <a:p>
            <a:pPr eaLnBrk="1" hangingPunct="1">
              <a:lnSpc>
                <a:spcPct val="80000"/>
              </a:lnSpc>
            </a:pPr>
            <a:r>
              <a:rPr lang="ru-RU" sz="2800" smtClean="0"/>
              <a:t>Применение однопроходных швов</a:t>
            </a:r>
          </a:p>
          <a:p>
            <a:pPr eaLnBrk="1" hangingPunct="1">
              <a:lnSpc>
                <a:spcPct val="80000"/>
              </a:lnSpc>
            </a:pPr>
            <a:r>
              <a:rPr lang="ru-RU" sz="2800" smtClean="0"/>
              <a:t>Избегать концентраторов напряжений в околошовной зоне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8"/>
          <p:cNvSpPr>
            <a:spLocks noGrp="1"/>
          </p:cNvSpPr>
          <p:nvPr>
            <p:ph type="title"/>
          </p:nvPr>
        </p:nvSpPr>
        <p:spPr>
          <a:xfrm>
            <a:off x="395288" y="214313"/>
            <a:ext cx="6410325" cy="2782887"/>
          </a:xfrm>
        </p:spPr>
        <p:txBody>
          <a:bodyPr anchor="t"/>
          <a:lstStyle/>
          <a:p>
            <a:pPr algn="just" eaLnBrk="1" hangingPunct="1">
              <a:lnSpc>
                <a:spcPct val="80000"/>
              </a:lnSpc>
            </a:pPr>
            <a:r>
              <a:rPr lang="ru-RU" sz="2200" b="0" smtClean="0"/>
              <a:t>	</a:t>
            </a:r>
            <a:r>
              <a:rPr lang="ru-RU" sz="2400" b="0" smtClean="0"/>
              <a:t>Исключительно плодотворной и разно-сторонней была деятельность почетного академика В. Г. Шухова (1856-1939 гг.). Он первый в мировой практике разработал и построил пространственные решетчатые конструкции покрытий и башен. Им реализована идея применения предва-рительного напряжения в конструкциях, а также идея применения висячих систем.</a:t>
            </a:r>
            <a:endParaRPr lang="ru-RU" sz="2400" b="0" i="1" smtClean="0"/>
          </a:p>
        </p:txBody>
      </p:sp>
      <p:pic>
        <p:nvPicPr>
          <p:cNvPr id="4" name="Picture 2"/>
          <p:cNvPicPr>
            <a:picLocks noChangeAspect="1" noChangeArrowheads="1"/>
          </p:cNvPicPr>
          <p:nvPr/>
        </p:nvPicPr>
        <p:blipFill>
          <a:blip r:embed="rId2">
            <a:extLst>
              <a:ext uri="{28A0092B-C50C-407E-A947-70E740481C1C}"/>
            </a:extLst>
          </a:blip>
          <a:stretch>
            <a:fillRect/>
          </a:stretch>
        </p:blipFill>
        <p:spPr bwMode="auto">
          <a:xfrm>
            <a:off x="6956232" y="193784"/>
            <a:ext cx="2067567" cy="6481926"/>
          </a:xfrm>
          <a:prstGeom prst="rect">
            <a:avLst/>
          </a:prstGeom>
          <a:ln>
            <a:noFill/>
          </a:ln>
          <a:effectLst>
            <a:softEdge rad="112500"/>
          </a:effectLst>
        </p:spPr>
      </p:pic>
      <p:sp>
        <p:nvSpPr>
          <p:cNvPr id="23555" name="TextBox 1"/>
          <p:cNvSpPr txBox="1">
            <a:spLocks noChangeArrowheads="1"/>
          </p:cNvSpPr>
          <p:nvPr/>
        </p:nvSpPr>
        <p:spPr bwMode="auto">
          <a:xfrm>
            <a:off x="4356100" y="5884863"/>
            <a:ext cx="2449513" cy="701675"/>
          </a:xfrm>
          <a:prstGeom prst="rect">
            <a:avLst/>
          </a:prstGeom>
          <a:noFill/>
          <a:ln w="9525">
            <a:noFill/>
            <a:miter lim="800000"/>
            <a:headEnd/>
            <a:tailEnd/>
          </a:ln>
        </p:spPr>
        <p:txBody>
          <a:bodyPr>
            <a:spAutoFit/>
          </a:bodyPr>
          <a:lstStyle/>
          <a:p>
            <a:pPr algn="r"/>
            <a:r>
              <a:rPr lang="ru-RU" sz="2000" b="1" i="1">
                <a:latin typeface="Calibri" pitchFamily="34" charset="0"/>
              </a:rPr>
              <a:t>Башня-маяк Шухова</a:t>
            </a:r>
          </a:p>
        </p:txBody>
      </p:sp>
      <p:pic>
        <p:nvPicPr>
          <p:cNvPr id="23556" name="Picture 5" descr="МК2"/>
          <p:cNvPicPr>
            <a:picLocks noChangeAspect="1" noChangeArrowheads="1"/>
          </p:cNvPicPr>
          <p:nvPr/>
        </p:nvPicPr>
        <p:blipFill>
          <a:blip r:embed="rId3"/>
          <a:srcRect/>
          <a:stretch>
            <a:fillRect/>
          </a:stretch>
        </p:blipFill>
        <p:spPr bwMode="auto">
          <a:xfrm>
            <a:off x="539750" y="3141663"/>
            <a:ext cx="2081213" cy="3436937"/>
          </a:xfrm>
          <a:prstGeom prst="rect">
            <a:avLst/>
          </a:prstGeom>
          <a:noFill/>
          <a:ln w="9525">
            <a:noFill/>
            <a:miter lim="800000"/>
            <a:headEnd/>
            <a:tailEnd/>
          </a:ln>
        </p:spPr>
      </p:pic>
      <p:sp>
        <p:nvSpPr>
          <p:cNvPr id="23557" name="TextBox 1"/>
          <p:cNvSpPr txBox="1">
            <a:spLocks noChangeArrowheads="1"/>
          </p:cNvSpPr>
          <p:nvPr/>
        </p:nvSpPr>
        <p:spPr bwMode="auto">
          <a:xfrm>
            <a:off x="2773363" y="4005263"/>
            <a:ext cx="3022600" cy="1311275"/>
          </a:xfrm>
          <a:prstGeom prst="rect">
            <a:avLst/>
          </a:prstGeom>
          <a:noFill/>
          <a:ln w="9525">
            <a:noFill/>
            <a:miter lim="800000"/>
            <a:headEnd/>
            <a:tailEnd/>
          </a:ln>
        </p:spPr>
        <p:txBody>
          <a:bodyPr>
            <a:spAutoFit/>
          </a:bodyPr>
          <a:lstStyle/>
          <a:p>
            <a:r>
              <a:rPr lang="ru-RU" sz="2000" b="1" i="1">
                <a:latin typeface="Calibri" pitchFamily="34" charset="0"/>
              </a:rPr>
              <a:t>Эскиз башни Шухова на Всероссийской выставке в Н.Новгороде, 1896г.</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p:cNvSpPr>
          <p:nvPr>
            <p:ph type="title" idx="4294967295"/>
          </p:nvPr>
        </p:nvSpPr>
        <p:spPr>
          <a:xfrm>
            <a:off x="468313" y="188913"/>
            <a:ext cx="8229600" cy="792162"/>
          </a:xfrm>
        </p:spPr>
        <p:txBody>
          <a:bodyPr/>
          <a:lstStyle/>
          <a:p>
            <a:pPr eaLnBrk="1" hangingPunct="1"/>
            <a:r>
              <a:rPr lang="ru-RU" sz="3600" smtClean="0"/>
              <a:t>2. Классификация швов и соединений</a:t>
            </a:r>
          </a:p>
        </p:txBody>
      </p:sp>
      <p:sp>
        <p:nvSpPr>
          <p:cNvPr id="157698" name="Rectangle 3"/>
          <p:cNvSpPr>
            <a:spLocks noGrp="1"/>
          </p:cNvSpPr>
          <p:nvPr>
            <p:ph type="body" idx="4294967295"/>
          </p:nvPr>
        </p:nvSpPr>
        <p:spPr>
          <a:xfrm>
            <a:off x="539750" y="981075"/>
            <a:ext cx="8229600" cy="5543550"/>
          </a:xfrm>
        </p:spPr>
        <p:txBody>
          <a:bodyPr/>
          <a:lstStyle/>
          <a:p>
            <a:pPr eaLnBrk="1" hangingPunct="1">
              <a:buFont typeface="Arial" charset="0"/>
              <a:buNone/>
            </a:pPr>
            <a:r>
              <a:rPr lang="ru-RU" sz="2800" smtClean="0"/>
              <a:t>                                                    </a:t>
            </a:r>
          </a:p>
        </p:txBody>
      </p:sp>
      <p:sp>
        <p:nvSpPr>
          <p:cNvPr id="157699" name="Rectangle 6"/>
          <p:cNvSpPr>
            <a:spLocks noChangeArrowheads="1"/>
          </p:cNvSpPr>
          <p:nvPr/>
        </p:nvSpPr>
        <p:spPr bwMode="auto">
          <a:xfrm>
            <a:off x="2627313" y="1052513"/>
            <a:ext cx="4249737" cy="360362"/>
          </a:xfrm>
          <a:prstGeom prst="rect">
            <a:avLst/>
          </a:prstGeom>
          <a:noFill/>
          <a:ln w="9525">
            <a:solidFill>
              <a:schemeClr val="tx1"/>
            </a:solidFill>
            <a:miter lim="800000"/>
            <a:headEnd/>
            <a:tailEnd/>
          </a:ln>
        </p:spPr>
        <p:txBody>
          <a:bodyPr wrap="none" anchor="ctr"/>
          <a:lstStyle/>
          <a:p>
            <a:endParaRPr lang="ru-RU" b="1"/>
          </a:p>
        </p:txBody>
      </p:sp>
      <p:sp>
        <p:nvSpPr>
          <p:cNvPr id="157700" name="Rectangle 7"/>
          <p:cNvSpPr>
            <a:spLocks noChangeArrowheads="1"/>
          </p:cNvSpPr>
          <p:nvPr/>
        </p:nvSpPr>
        <p:spPr bwMode="auto">
          <a:xfrm>
            <a:off x="611188" y="1916113"/>
            <a:ext cx="1223962" cy="360362"/>
          </a:xfrm>
          <a:prstGeom prst="rect">
            <a:avLst/>
          </a:prstGeom>
          <a:noFill/>
          <a:ln w="9525">
            <a:solidFill>
              <a:schemeClr val="tx1"/>
            </a:solidFill>
            <a:miter lim="800000"/>
            <a:headEnd/>
            <a:tailEnd/>
          </a:ln>
        </p:spPr>
        <p:txBody>
          <a:bodyPr wrap="none" anchor="ctr"/>
          <a:lstStyle/>
          <a:p>
            <a:endParaRPr lang="ru-RU" b="1"/>
          </a:p>
        </p:txBody>
      </p:sp>
      <p:sp>
        <p:nvSpPr>
          <p:cNvPr id="157701" name="Rectangle 8"/>
          <p:cNvSpPr>
            <a:spLocks noChangeArrowheads="1"/>
          </p:cNvSpPr>
          <p:nvPr/>
        </p:nvSpPr>
        <p:spPr bwMode="auto">
          <a:xfrm>
            <a:off x="3421063" y="1916113"/>
            <a:ext cx="2089150" cy="360362"/>
          </a:xfrm>
          <a:prstGeom prst="rect">
            <a:avLst/>
          </a:prstGeom>
          <a:noFill/>
          <a:ln w="9525">
            <a:solidFill>
              <a:schemeClr val="tx1"/>
            </a:solidFill>
            <a:miter lim="800000"/>
            <a:headEnd/>
            <a:tailEnd/>
          </a:ln>
        </p:spPr>
        <p:txBody>
          <a:bodyPr wrap="none" anchor="ctr"/>
          <a:lstStyle/>
          <a:p>
            <a:endParaRPr lang="ru-RU" b="1"/>
          </a:p>
        </p:txBody>
      </p:sp>
      <p:sp>
        <p:nvSpPr>
          <p:cNvPr id="157702" name="Rectangle 9"/>
          <p:cNvSpPr>
            <a:spLocks noChangeArrowheads="1"/>
          </p:cNvSpPr>
          <p:nvPr/>
        </p:nvSpPr>
        <p:spPr bwMode="auto">
          <a:xfrm>
            <a:off x="6805613" y="1916113"/>
            <a:ext cx="2014537" cy="360362"/>
          </a:xfrm>
          <a:prstGeom prst="rect">
            <a:avLst/>
          </a:prstGeom>
          <a:noFill/>
          <a:ln w="9525">
            <a:solidFill>
              <a:schemeClr val="tx1"/>
            </a:solidFill>
            <a:miter lim="800000"/>
            <a:headEnd/>
            <a:tailEnd/>
          </a:ln>
        </p:spPr>
        <p:txBody>
          <a:bodyPr wrap="none" anchor="ctr"/>
          <a:lstStyle/>
          <a:p>
            <a:endParaRPr lang="ru-RU" b="1"/>
          </a:p>
        </p:txBody>
      </p:sp>
      <p:sp>
        <p:nvSpPr>
          <p:cNvPr id="157703" name="Line 10"/>
          <p:cNvSpPr>
            <a:spLocks noChangeShapeType="1"/>
          </p:cNvSpPr>
          <p:nvPr/>
        </p:nvSpPr>
        <p:spPr bwMode="auto">
          <a:xfrm flipH="1">
            <a:off x="1547813" y="1412875"/>
            <a:ext cx="936625" cy="360363"/>
          </a:xfrm>
          <a:prstGeom prst="line">
            <a:avLst/>
          </a:prstGeom>
          <a:noFill/>
          <a:ln w="9525">
            <a:solidFill>
              <a:schemeClr val="tx1"/>
            </a:solidFill>
            <a:round/>
            <a:headEnd/>
            <a:tailEnd type="triangle" w="med" len="med"/>
          </a:ln>
        </p:spPr>
        <p:txBody>
          <a:bodyPr/>
          <a:lstStyle/>
          <a:p>
            <a:endParaRPr lang="ru-RU"/>
          </a:p>
        </p:txBody>
      </p:sp>
      <p:sp>
        <p:nvSpPr>
          <p:cNvPr id="157704" name="Line 11"/>
          <p:cNvSpPr>
            <a:spLocks noChangeShapeType="1"/>
          </p:cNvSpPr>
          <p:nvPr/>
        </p:nvSpPr>
        <p:spPr bwMode="auto">
          <a:xfrm>
            <a:off x="4572000" y="1484313"/>
            <a:ext cx="0" cy="360362"/>
          </a:xfrm>
          <a:prstGeom prst="line">
            <a:avLst/>
          </a:prstGeom>
          <a:noFill/>
          <a:ln w="9525">
            <a:solidFill>
              <a:schemeClr val="tx1"/>
            </a:solidFill>
            <a:round/>
            <a:headEnd/>
            <a:tailEnd type="triangle" w="med" len="med"/>
          </a:ln>
        </p:spPr>
        <p:txBody>
          <a:bodyPr/>
          <a:lstStyle/>
          <a:p>
            <a:endParaRPr lang="ru-RU"/>
          </a:p>
        </p:txBody>
      </p:sp>
      <p:sp>
        <p:nvSpPr>
          <p:cNvPr id="157705" name="Line 12"/>
          <p:cNvSpPr>
            <a:spLocks noChangeShapeType="1"/>
          </p:cNvSpPr>
          <p:nvPr/>
        </p:nvSpPr>
        <p:spPr bwMode="auto">
          <a:xfrm>
            <a:off x="6732588" y="1484313"/>
            <a:ext cx="647700" cy="360362"/>
          </a:xfrm>
          <a:prstGeom prst="line">
            <a:avLst/>
          </a:prstGeom>
          <a:noFill/>
          <a:ln w="9525">
            <a:solidFill>
              <a:schemeClr val="tx1"/>
            </a:solidFill>
            <a:round/>
            <a:headEnd/>
            <a:tailEnd type="triangle" w="med" len="med"/>
          </a:ln>
        </p:spPr>
        <p:txBody>
          <a:bodyPr/>
          <a:lstStyle/>
          <a:p>
            <a:endParaRPr lang="ru-RU"/>
          </a:p>
        </p:txBody>
      </p:sp>
      <p:sp>
        <p:nvSpPr>
          <p:cNvPr id="157706" name="Rectangle 13"/>
          <p:cNvSpPr>
            <a:spLocks noChangeArrowheads="1"/>
          </p:cNvSpPr>
          <p:nvPr/>
        </p:nvSpPr>
        <p:spPr bwMode="auto">
          <a:xfrm>
            <a:off x="5003800" y="2636838"/>
            <a:ext cx="1873250" cy="647700"/>
          </a:xfrm>
          <a:prstGeom prst="rect">
            <a:avLst/>
          </a:prstGeom>
          <a:noFill/>
          <a:ln w="9525">
            <a:solidFill>
              <a:schemeClr val="tx1"/>
            </a:solidFill>
            <a:miter lim="800000"/>
            <a:headEnd/>
            <a:tailEnd/>
          </a:ln>
        </p:spPr>
        <p:txBody>
          <a:bodyPr wrap="none" anchor="ctr"/>
          <a:lstStyle/>
          <a:p>
            <a:endParaRPr lang="ru-RU" b="1"/>
          </a:p>
        </p:txBody>
      </p:sp>
      <p:sp>
        <p:nvSpPr>
          <p:cNvPr id="157707" name="Rectangle 14"/>
          <p:cNvSpPr>
            <a:spLocks noChangeArrowheads="1"/>
          </p:cNvSpPr>
          <p:nvPr/>
        </p:nvSpPr>
        <p:spPr bwMode="auto">
          <a:xfrm>
            <a:off x="2268538" y="2636838"/>
            <a:ext cx="1655762" cy="647700"/>
          </a:xfrm>
          <a:prstGeom prst="rect">
            <a:avLst/>
          </a:prstGeom>
          <a:noFill/>
          <a:ln w="9525">
            <a:solidFill>
              <a:schemeClr val="tx1"/>
            </a:solidFill>
            <a:miter lim="800000"/>
            <a:headEnd/>
            <a:tailEnd/>
          </a:ln>
        </p:spPr>
        <p:txBody>
          <a:bodyPr wrap="none" anchor="ctr"/>
          <a:lstStyle/>
          <a:p>
            <a:endParaRPr lang="ru-RU" b="1"/>
          </a:p>
        </p:txBody>
      </p:sp>
      <p:sp>
        <p:nvSpPr>
          <p:cNvPr id="157708" name="Text Box 15"/>
          <p:cNvSpPr txBox="1">
            <a:spLocks noChangeArrowheads="1"/>
          </p:cNvSpPr>
          <p:nvPr/>
        </p:nvSpPr>
        <p:spPr bwMode="auto">
          <a:xfrm>
            <a:off x="2916238" y="1052513"/>
            <a:ext cx="3889375" cy="366712"/>
          </a:xfrm>
          <a:prstGeom prst="rect">
            <a:avLst/>
          </a:prstGeom>
          <a:noFill/>
          <a:ln w="9525">
            <a:noFill/>
            <a:miter lim="800000"/>
            <a:headEnd/>
            <a:tailEnd/>
          </a:ln>
        </p:spPr>
        <p:txBody>
          <a:bodyPr>
            <a:spAutoFit/>
          </a:bodyPr>
          <a:lstStyle/>
          <a:p>
            <a:pPr>
              <a:spcBef>
                <a:spcPct val="50000"/>
              </a:spcBef>
            </a:pPr>
            <a:r>
              <a:rPr lang="ru-RU" b="1"/>
              <a:t>По конструктивному признаку</a:t>
            </a:r>
          </a:p>
        </p:txBody>
      </p:sp>
      <p:sp>
        <p:nvSpPr>
          <p:cNvPr id="157709" name="Text Box 16"/>
          <p:cNvSpPr txBox="1">
            <a:spLocks noChangeArrowheads="1"/>
          </p:cNvSpPr>
          <p:nvPr/>
        </p:nvSpPr>
        <p:spPr bwMode="auto">
          <a:xfrm>
            <a:off x="611188" y="1916113"/>
            <a:ext cx="1223962" cy="366712"/>
          </a:xfrm>
          <a:prstGeom prst="rect">
            <a:avLst/>
          </a:prstGeom>
          <a:noFill/>
          <a:ln w="9525">
            <a:noFill/>
            <a:miter lim="800000"/>
            <a:headEnd/>
            <a:tailEnd/>
          </a:ln>
        </p:spPr>
        <p:txBody>
          <a:bodyPr>
            <a:spAutoFit/>
          </a:bodyPr>
          <a:lstStyle/>
          <a:p>
            <a:pPr>
              <a:spcBef>
                <a:spcPct val="50000"/>
              </a:spcBef>
            </a:pPr>
            <a:r>
              <a:rPr lang="ru-RU" b="1"/>
              <a:t>угловые</a:t>
            </a:r>
          </a:p>
        </p:txBody>
      </p:sp>
      <p:sp>
        <p:nvSpPr>
          <p:cNvPr id="157710" name="Text Box 17"/>
          <p:cNvSpPr txBox="1">
            <a:spLocks noChangeArrowheads="1"/>
          </p:cNvSpPr>
          <p:nvPr/>
        </p:nvSpPr>
        <p:spPr bwMode="auto">
          <a:xfrm>
            <a:off x="3779838" y="1916113"/>
            <a:ext cx="1655762" cy="366712"/>
          </a:xfrm>
          <a:prstGeom prst="rect">
            <a:avLst/>
          </a:prstGeom>
          <a:noFill/>
          <a:ln w="9525">
            <a:noFill/>
            <a:miter lim="800000"/>
            <a:headEnd/>
            <a:tailEnd/>
          </a:ln>
        </p:spPr>
        <p:txBody>
          <a:bodyPr>
            <a:spAutoFit/>
          </a:bodyPr>
          <a:lstStyle/>
          <a:p>
            <a:pPr>
              <a:spcBef>
                <a:spcPct val="50000"/>
              </a:spcBef>
            </a:pPr>
            <a:r>
              <a:rPr lang="ru-RU" b="1"/>
              <a:t>стыковые</a:t>
            </a:r>
          </a:p>
        </p:txBody>
      </p:sp>
      <p:sp>
        <p:nvSpPr>
          <p:cNvPr id="157711" name="Text Box 18"/>
          <p:cNvSpPr txBox="1">
            <a:spLocks noChangeArrowheads="1"/>
          </p:cNvSpPr>
          <p:nvPr/>
        </p:nvSpPr>
        <p:spPr bwMode="auto">
          <a:xfrm>
            <a:off x="6877050" y="1916113"/>
            <a:ext cx="1944688" cy="366712"/>
          </a:xfrm>
          <a:prstGeom prst="rect">
            <a:avLst/>
          </a:prstGeom>
          <a:noFill/>
          <a:ln w="9525">
            <a:noFill/>
            <a:miter lim="800000"/>
            <a:headEnd/>
            <a:tailEnd/>
          </a:ln>
        </p:spPr>
        <p:txBody>
          <a:bodyPr>
            <a:spAutoFit/>
          </a:bodyPr>
          <a:lstStyle/>
          <a:p>
            <a:pPr>
              <a:spcBef>
                <a:spcPct val="50000"/>
              </a:spcBef>
            </a:pPr>
            <a:r>
              <a:rPr lang="ru-RU" b="1"/>
              <a:t>нахлесточные</a:t>
            </a:r>
          </a:p>
        </p:txBody>
      </p:sp>
      <p:sp>
        <p:nvSpPr>
          <p:cNvPr id="157712" name="Text Box 19"/>
          <p:cNvSpPr txBox="1">
            <a:spLocks noChangeArrowheads="1"/>
          </p:cNvSpPr>
          <p:nvPr/>
        </p:nvSpPr>
        <p:spPr bwMode="auto">
          <a:xfrm>
            <a:off x="2268538" y="2636838"/>
            <a:ext cx="1655762" cy="641350"/>
          </a:xfrm>
          <a:prstGeom prst="rect">
            <a:avLst/>
          </a:prstGeom>
          <a:noFill/>
          <a:ln w="9525">
            <a:noFill/>
            <a:miter lim="800000"/>
            <a:headEnd/>
            <a:tailEnd/>
          </a:ln>
        </p:spPr>
        <p:txBody>
          <a:bodyPr>
            <a:spAutoFit/>
          </a:bodyPr>
          <a:lstStyle/>
          <a:p>
            <a:pPr algn="ctr">
              <a:spcBef>
                <a:spcPct val="50000"/>
              </a:spcBef>
            </a:pPr>
            <a:r>
              <a:rPr lang="ru-RU" b="1"/>
              <a:t>с разделкой кромок</a:t>
            </a:r>
          </a:p>
        </p:txBody>
      </p:sp>
      <p:sp>
        <p:nvSpPr>
          <p:cNvPr id="157713" name="Text Box 20"/>
          <p:cNvSpPr txBox="1">
            <a:spLocks noChangeArrowheads="1"/>
          </p:cNvSpPr>
          <p:nvPr/>
        </p:nvSpPr>
        <p:spPr bwMode="auto">
          <a:xfrm>
            <a:off x="5003800" y="2636838"/>
            <a:ext cx="1943100" cy="641350"/>
          </a:xfrm>
          <a:prstGeom prst="rect">
            <a:avLst/>
          </a:prstGeom>
          <a:noFill/>
          <a:ln w="9525">
            <a:noFill/>
            <a:miter lim="800000"/>
            <a:headEnd/>
            <a:tailEnd/>
          </a:ln>
        </p:spPr>
        <p:txBody>
          <a:bodyPr>
            <a:spAutoFit/>
          </a:bodyPr>
          <a:lstStyle/>
          <a:p>
            <a:pPr algn="ctr">
              <a:spcBef>
                <a:spcPct val="50000"/>
              </a:spcBef>
            </a:pPr>
            <a:r>
              <a:rPr lang="ru-RU" b="1"/>
              <a:t>без разделки кромок</a:t>
            </a:r>
          </a:p>
        </p:txBody>
      </p:sp>
      <p:sp>
        <p:nvSpPr>
          <p:cNvPr id="157714" name="Line 23"/>
          <p:cNvSpPr>
            <a:spLocks noChangeShapeType="1"/>
          </p:cNvSpPr>
          <p:nvPr/>
        </p:nvSpPr>
        <p:spPr bwMode="auto">
          <a:xfrm flipH="1">
            <a:off x="3276600" y="2276475"/>
            <a:ext cx="360363" cy="288925"/>
          </a:xfrm>
          <a:prstGeom prst="line">
            <a:avLst/>
          </a:prstGeom>
          <a:noFill/>
          <a:ln w="9525">
            <a:solidFill>
              <a:schemeClr val="tx1"/>
            </a:solidFill>
            <a:round/>
            <a:headEnd/>
            <a:tailEnd type="triangle" w="med" len="med"/>
          </a:ln>
        </p:spPr>
        <p:txBody>
          <a:bodyPr/>
          <a:lstStyle/>
          <a:p>
            <a:endParaRPr lang="ru-RU"/>
          </a:p>
        </p:txBody>
      </p:sp>
      <p:sp>
        <p:nvSpPr>
          <p:cNvPr id="157715" name="Line 24"/>
          <p:cNvSpPr>
            <a:spLocks noChangeShapeType="1"/>
          </p:cNvSpPr>
          <p:nvPr/>
        </p:nvSpPr>
        <p:spPr bwMode="auto">
          <a:xfrm>
            <a:off x="5294313" y="2276475"/>
            <a:ext cx="357187" cy="288925"/>
          </a:xfrm>
          <a:prstGeom prst="line">
            <a:avLst/>
          </a:prstGeom>
          <a:noFill/>
          <a:ln w="9525">
            <a:solidFill>
              <a:schemeClr val="tx1"/>
            </a:solidFill>
            <a:round/>
            <a:headEnd/>
            <a:tailEnd type="triangle" w="med" len="med"/>
          </a:ln>
        </p:spPr>
        <p:txBody>
          <a:bodyPr/>
          <a:lstStyle/>
          <a:p>
            <a:endParaRPr lang="ru-RU"/>
          </a:p>
        </p:txBody>
      </p:sp>
      <p:sp>
        <p:nvSpPr>
          <p:cNvPr id="157716" name="Rectangle 25"/>
          <p:cNvSpPr>
            <a:spLocks noChangeArrowheads="1"/>
          </p:cNvSpPr>
          <p:nvPr/>
        </p:nvSpPr>
        <p:spPr bwMode="auto">
          <a:xfrm>
            <a:off x="2700338" y="3933825"/>
            <a:ext cx="4032250" cy="358775"/>
          </a:xfrm>
          <a:prstGeom prst="rect">
            <a:avLst/>
          </a:prstGeom>
          <a:noFill/>
          <a:ln w="9525">
            <a:solidFill>
              <a:schemeClr val="tx1"/>
            </a:solidFill>
            <a:miter lim="800000"/>
            <a:headEnd/>
            <a:tailEnd/>
          </a:ln>
        </p:spPr>
        <p:txBody>
          <a:bodyPr wrap="none" anchor="ctr"/>
          <a:lstStyle/>
          <a:p>
            <a:endParaRPr lang="ru-RU" b="1"/>
          </a:p>
        </p:txBody>
      </p:sp>
      <p:sp>
        <p:nvSpPr>
          <p:cNvPr id="157717" name="Text Box 26"/>
          <p:cNvSpPr txBox="1">
            <a:spLocks noChangeArrowheads="1"/>
          </p:cNvSpPr>
          <p:nvPr/>
        </p:nvSpPr>
        <p:spPr bwMode="auto">
          <a:xfrm>
            <a:off x="2700338" y="3933825"/>
            <a:ext cx="3960812" cy="366713"/>
          </a:xfrm>
          <a:prstGeom prst="rect">
            <a:avLst/>
          </a:prstGeom>
          <a:noFill/>
          <a:ln w="9525">
            <a:noFill/>
            <a:miter lim="800000"/>
            <a:headEnd/>
            <a:tailEnd/>
          </a:ln>
        </p:spPr>
        <p:txBody>
          <a:bodyPr>
            <a:spAutoFit/>
          </a:bodyPr>
          <a:lstStyle/>
          <a:p>
            <a:pPr>
              <a:spcBef>
                <a:spcPct val="50000"/>
              </a:spcBef>
            </a:pPr>
            <a:r>
              <a:rPr lang="ru-RU" b="1"/>
              <a:t>По положению при выполнении</a:t>
            </a:r>
          </a:p>
        </p:txBody>
      </p:sp>
      <p:sp>
        <p:nvSpPr>
          <p:cNvPr id="157718" name="Rectangle 30"/>
          <p:cNvSpPr>
            <a:spLocks noChangeArrowheads="1"/>
          </p:cNvSpPr>
          <p:nvPr/>
        </p:nvSpPr>
        <p:spPr bwMode="auto">
          <a:xfrm>
            <a:off x="971550" y="4724400"/>
            <a:ext cx="1439863" cy="360363"/>
          </a:xfrm>
          <a:prstGeom prst="rect">
            <a:avLst/>
          </a:prstGeom>
          <a:noFill/>
          <a:ln w="9525">
            <a:solidFill>
              <a:schemeClr val="tx1"/>
            </a:solidFill>
            <a:miter lim="800000"/>
            <a:headEnd/>
            <a:tailEnd/>
          </a:ln>
        </p:spPr>
        <p:txBody>
          <a:bodyPr wrap="none" anchor="ctr"/>
          <a:lstStyle/>
          <a:p>
            <a:endParaRPr lang="ru-RU" b="1"/>
          </a:p>
        </p:txBody>
      </p:sp>
      <p:sp>
        <p:nvSpPr>
          <p:cNvPr id="157719" name="Rectangle 31"/>
          <p:cNvSpPr>
            <a:spLocks noChangeArrowheads="1"/>
          </p:cNvSpPr>
          <p:nvPr/>
        </p:nvSpPr>
        <p:spPr bwMode="auto">
          <a:xfrm>
            <a:off x="6877050" y="4652963"/>
            <a:ext cx="2017713" cy="360362"/>
          </a:xfrm>
          <a:prstGeom prst="rect">
            <a:avLst/>
          </a:prstGeom>
          <a:noFill/>
          <a:ln w="9525">
            <a:solidFill>
              <a:schemeClr val="tx1"/>
            </a:solidFill>
            <a:miter lim="800000"/>
            <a:headEnd/>
            <a:tailEnd/>
          </a:ln>
        </p:spPr>
        <p:txBody>
          <a:bodyPr wrap="none" anchor="ctr"/>
          <a:lstStyle/>
          <a:p>
            <a:endParaRPr lang="ru-RU" b="1"/>
          </a:p>
        </p:txBody>
      </p:sp>
      <p:sp>
        <p:nvSpPr>
          <p:cNvPr id="157720" name="Rectangle 32"/>
          <p:cNvSpPr>
            <a:spLocks noChangeArrowheads="1"/>
          </p:cNvSpPr>
          <p:nvPr/>
        </p:nvSpPr>
        <p:spPr bwMode="auto">
          <a:xfrm>
            <a:off x="2484438" y="5229225"/>
            <a:ext cx="2016125" cy="360363"/>
          </a:xfrm>
          <a:prstGeom prst="rect">
            <a:avLst/>
          </a:prstGeom>
          <a:noFill/>
          <a:ln w="9525">
            <a:solidFill>
              <a:schemeClr val="tx1"/>
            </a:solidFill>
            <a:miter lim="800000"/>
            <a:headEnd/>
            <a:tailEnd/>
          </a:ln>
        </p:spPr>
        <p:txBody>
          <a:bodyPr wrap="none" anchor="ctr"/>
          <a:lstStyle/>
          <a:p>
            <a:endParaRPr lang="ru-RU" b="1"/>
          </a:p>
        </p:txBody>
      </p:sp>
      <p:sp>
        <p:nvSpPr>
          <p:cNvPr id="157721" name="Rectangle 33"/>
          <p:cNvSpPr>
            <a:spLocks noChangeArrowheads="1"/>
          </p:cNvSpPr>
          <p:nvPr/>
        </p:nvSpPr>
        <p:spPr bwMode="auto">
          <a:xfrm>
            <a:off x="5003800" y="5229225"/>
            <a:ext cx="2017713" cy="360363"/>
          </a:xfrm>
          <a:prstGeom prst="rect">
            <a:avLst/>
          </a:prstGeom>
          <a:noFill/>
          <a:ln w="9525">
            <a:solidFill>
              <a:schemeClr val="tx1"/>
            </a:solidFill>
            <a:miter lim="800000"/>
            <a:headEnd/>
            <a:tailEnd/>
          </a:ln>
        </p:spPr>
        <p:txBody>
          <a:bodyPr wrap="none" anchor="ctr"/>
          <a:lstStyle/>
          <a:p>
            <a:endParaRPr lang="ru-RU" b="1"/>
          </a:p>
        </p:txBody>
      </p:sp>
      <p:sp>
        <p:nvSpPr>
          <p:cNvPr id="157722" name="Text Box 35"/>
          <p:cNvSpPr txBox="1">
            <a:spLocks noChangeArrowheads="1"/>
          </p:cNvSpPr>
          <p:nvPr/>
        </p:nvSpPr>
        <p:spPr bwMode="auto">
          <a:xfrm>
            <a:off x="1042988" y="4724400"/>
            <a:ext cx="1514475" cy="366713"/>
          </a:xfrm>
          <a:prstGeom prst="rect">
            <a:avLst/>
          </a:prstGeom>
          <a:noFill/>
          <a:ln w="9525">
            <a:noFill/>
            <a:miter lim="800000"/>
            <a:headEnd/>
            <a:tailEnd/>
          </a:ln>
        </p:spPr>
        <p:txBody>
          <a:bodyPr>
            <a:spAutoFit/>
          </a:bodyPr>
          <a:lstStyle/>
          <a:p>
            <a:pPr>
              <a:spcBef>
                <a:spcPct val="50000"/>
              </a:spcBef>
            </a:pPr>
            <a:r>
              <a:rPr lang="ru-RU" b="1"/>
              <a:t>В лодочку</a:t>
            </a:r>
          </a:p>
        </p:txBody>
      </p:sp>
      <p:sp>
        <p:nvSpPr>
          <p:cNvPr id="157723" name="Text Box 36"/>
          <p:cNvSpPr txBox="1">
            <a:spLocks noChangeArrowheads="1"/>
          </p:cNvSpPr>
          <p:nvPr/>
        </p:nvSpPr>
        <p:spPr bwMode="auto">
          <a:xfrm>
            <a:off x="5078413" y="5229225"/>
            <a:ext cx="1870075" cy="366713"/>
          </a:xfrm>
          <a:prstGeom prst="rect">
            <a:avLst/>
          </a:prstGeom>
          <a:noFill/>
          <a:ln w="9525">
            <a:noFill/>
            <a:miter lim="800000"/>
            <a:headEnd/>
            <a:tailEnd/>
          </a:ln>
        </p:spPr>
        <p:txBody>
          <a:bodyPr>
            <a:spAutoFit/>
          </a:bodyPr>
          <a:lstStyle/>
          <a:p>
            <a:pPr>
              <a:spcBef>
                <a:spcPct val="50000"/>
              </a:spcBef>
            </a:pPr>
            <a:r>
              <a:rPr lang="ru-RU" b="1"/>
              <a:t>вертикальные</a:t>
            </a:r>
          </a:p>
        </p:txBody>
      </p:sp>
      <p:sp>
        <p:nvSpPr>
          <p:cNvPr id="157724" name="Text Box 37"/>
          <p:cNvSpPr txBox="1">
            <a:spLocks noChangeArrowheads="1"/>
          </p:cNvSpPr>
          <p:nvPr/>
        </p:nvSpPr>
        <p:spPr bwMode="auto">
          <a:xfrm>
            <a:off x="7021513" y="4652963"/>
            <a:ext cx="1870075" cy="366712"/>
          </a:xfrm>
          <a:prstGeom prst="rect">
            <a:avLst/>
          </a:prstGeom>
          <a:noFill/>
          <a:ln w="9525">
            <a:noFill/>
            <a:miter lim="800000"/>
            <a:headEnd/>
            <a:tailEnd/>
          </a:ln>
        </p:spPr>
        <p:txBody>
          <a:bodyPr>
            <a:spAutoFit/>
          </a:bodyPr>
          <a:lstStyle/>
          <a:p>
            <a:pPr>
              <a:spcBef>
                <a:spcPct val="50000"/>
              </a:spcBef>
            </a:pPr>
            <a:r>
              <a:rPr lang="ru-RU" b="1"/>
              <a:t>потолочные</a:t>
            </a:r>
          </a:p>
        </p:txBody>
      </p:sp>
      <p:sp>
        <p:nvSpPr>
          <p:cNvPr id="157725" name="Text Box 38"/>
          <p:cNvSpPr txBox="1">
            <a:spLocks noChangeArrowheads="1"/>
          </p:cNvSpPr>
          <p:nvPr/>
        </p:nvSpPr>
        <p:spPr bwMode="auto">
          <a:xfrm>
            <a:off x="2484438" y="5229225"/>
            <a:ext cx="2162175" cy="366713"/>
          </a:xfrm>
          <a:prstGeom prst="rect">
            <a:avLst/>
          </a:prstGeom>
          <a:noFill/>
          <a:ln w="9525">
            <a:noFill/>
            <a:miter lim="800000"/>
            <a:headEnd/>
            <a:tailEnd/>
          </a:ln>
        </p:spPr>
        <p:txBody>
          <a:bodyPr>
            <a:spAutoFit/>
          </a:bodyPr>
          <a:lstStyle/>
          <a:p>
            <a:pPr>
              <a:spcBef>
                <a:spcPct val="50000"/>
              </a:spcBef>
            </a:pPr>
            <a:r>
              <a:rPr lang="ru-RU" b="1"/>
              <a:t>горизонтальные</a:t>
            </a:r>
          </a:p>
        </p:txBody>
      </p:sp>
      <p:sp>
        <p:nvSpPr>
          <p:cNvPr id="157726" name="Line 39"/>
          <p:cNvSpPr>
            <a:spLocks noChangeShapeType="1"/>
          </p:cNvSpPr>
          <p:nvPr/>
        </p:nvSpPr>
        <p:spPr bwMode="auto">
          <a:xfrm flipH="1">
            <a:off x="1909763" y="4221163"/>
            <a:ext cx="717550" cy="431800"/>
          </a:xfrm>
          <a:prstGeom prst="line">
            <a:avLst/>
          </a:prstGeom>
          <a:noFill/>
          <a:ln w="9525">
            <a:solidFill>
              <a:schemeClr val="tx1"/>
            </a:solidFill>
            <a:round/>
            <a:headEnd/>
            <a:tailEnd type="triangle" w="med" len="med"/>
          </a:ln>
        </p:spPr>
        <p:txBody>
          <a:bodyPr/>
          <a:lstStyle/>
          <a:p>
            <a:endParaRPr lang="ru-RU"/>
          </a:p>
        </p:txBody>
      </p:sp>
      <p:sp>
        <p:nvSpPr>
          <p:cNvPr id="157727" name="Line 40"/>
          <p:cNvSpPr>
            <a:spLocks noChangeShapeType="1"/>
          </p:cNvSpPr>
          <p:nvPr/>
        </p:nvSpPr>
        <p:spPr bwMode="auto">
          <a:xfrm flipH="1">
            <a:off x="3492500" y="4365625"/>
            <a:ext cx="287338" cy="792163"/>
          </a:xfrm>
          <a:prstGeom prst="line">
            <a:avLst/>
          </a:prstGeom>
          <a:noFill/>
          <a:ln w="9525">
            <a:solidFill>
              <a:schemeClr val="tx1"/>
            </a:solidFill>
            <a:round/>
            <a:headEnd/>
            <a:tailEnd type="triangle" w="med" len="med"/>
          </a:ln>
        </p:spPr>
        <p:txBody>
          <a:bodyPr/>
          <a:lstStyle/>
          <a:p>
            <a:endParaRPr lang="ru-RU"/>
          </a:p>
        </p:txBody>
      </p:sp>
      <p:sp>
        <p:nvSpPr>
          <p:cNvPr id="157728" name="Line 41"/>
          <p:cNvSpPr>
            <a:spLocks noChangeShapeType="1"/>
          </p:cNvSpPr>
          <p:nvPr/>
        </p:nvSpPr>
        <p:spPr bwMode="auto">
          <a:xfrm>
            <a:off x="5364163" y="4292600"/>
            <a:ext cx="503237" cy="865188"/>
          </a:xfrm>
          <a:prstGeom prst="line">
            <a:avLst/>
          </a:prstGeom>
          <a:noFill/>
          <a:ln w="9525">
            <a:solidFill>
              <a:schemeClr val="tx1"/>
            </a:solidFill>
            <a:round/>
            <a:headEnd/>
            <a:tailEnd type="triangle" w="med" len="med"/>
          </a:ln>
        </p:spPr>
        <p:txBody>
          <a:bodyPr/>
          <a:lstStyle/>
          <a:p>
            <a:endParaRPr lang="ru-RU"/>
          </a:p>
        </p:txBody>
      </p:sp>
      <p:sp>
        <p:nvSpPr>
          <p:cNvPr id="157729" name="Line 42"/>
          <p:cNvSpPr>
            <a:spLocks noChangeShapeType="1"/>
          </p:cNvSpPr>
          <p:nvPr/>
        </p:nvSpPr>
        <p:spPr bwMode="auto">
          <a:xfrm>
            <a:off x="6805613" y="4221163"/>
            <a:ext cx="1079500" cy="360362"/>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4"/>
          <p:cNvSpPr>
            <a:spLocks noChangeArrowheads="1"/>
          </p:cNvSpPr>
          <p:nvPr/>
        </p:nvSpPr>
        <p:spPr bwMode="auto">
          <a:xfrm>
            <a:off x="3348038" y="1052513"/>
            <a:ext cx="2879725" cy="360362"/>
          </a:xfrm>
          <a:prstGeom prst="rect">
            <a:avLst/>
          </a:prstGeom>
          <a:noFill/>
          <a:ln w="9525">
            <a:solidFill>
              <a:schemeClr val="tx1"/>
            </a:solidFill>
            <a:miter lim="800000"/>
            <a:headEnd/>
            <a:tailEnd/>
          </a:ln>
        </p:spPr>
        <p:txBody>
          <a:bodyPr wrap="none" anchor="ctr"/>
          <a:lstStyle/>
          <a:p>
            <a:endParaRPr lang="ru-RU" b="1"/>
          </a:p>
        </p:txBody>
      </p:sp>
      <p:sp>
        <p:nvSpPr>
          <p:cNvPr id="158722" name="Rectangle 5"/>
          <p:cNvSpPr>
            <a:spLocks noChangeArrowheads="1"/>
          </p:cNvSpPr>
          <p:nvPr/>
        </p:nvSpPr>
        <p:spPr bwMode="auto">
          <a:xfrm>
            <a:off x="1403350" y="1773238"/>
            <a:ext cx="1296988" cy="360362"/>
          </a:xfrm>
          <a:prstGeom prst="rect">
            <a:avLst/>
          </a:prstGeom>
          <a:noFill/>
          <a:ln w="9525">
            <a:solidFill>
              <a:schemeClr val="tx1"/>
            </a:solidFill>
            <a:miter lim="800000"/>
            <a:headEnd/>
            <a:tailEnd/>
          </a:ln>
        </p:spPr>
        <p:txBody>
          <a:bodyPr wrap="none" anchor="ctr"/>
          <a:lstStyle/>
          <a:p>
            <a:endParaRPr lang="ru-RU" b="1"/>
          </a:p>
        </p:txBody>
      </p:sp>
      <p:sp>
        <p:nvSpPr>
          <p:cNvPr id="158723" name="Rectangle 7"/>
          <p:cNvSpPr>
            <a:spLocks noChangeArrowheads="1"/>
          </p:cNvSpPr>
          <p:nvPr/>
        </p:nvSpPr>
        <p:spPr bwMode="auto">
          <a:xfrm>
            <a:off x="6084888" y="1773238"/>
            <a:ext cx="2016125" cy="360362"/>
          </a:xfrm>
          <a:prstGeom prst="rect">
            <a:avLst/>
          </a:prstGeom>
          <a:noFill/>
          <a:ln w="9525">
            <a:solidFill>
              <a:schemeClr val="tx1"/>
            </a:solidFill>
            <a:miter lim="800000"/>
            <a:headEnd/>
            <a:tailEnd/>
          </a:ln>
        </p:spPr>
        <p:txBody>
          <a:bodyPr wrap="none" anchor="ctr"/>
          <a:lstStyle/>
          <a:p>
            <a:endParaRPr lang="ru-RU" b="1"/>
          </a:p>
        </p:txBody>
      </p:sp>
      <p:sp>
        <p:nvSpPr>
          <p:cNvPr id="158724" name="Line 8"/>
          <p:cNvSpPr>
            <a:spLocks noChangeShapeType="1"/>
          </p:cNvSpPr>
          <p:nvPr/>
        </p:nvSpPr>
        <p:spPr bwMode="auto">
          <a:xfrm flipH="1">
            <a:off x="2341563" y="1341438"/>
            <a:ext cx="935037" cy="360362"/>
          </a:xfrm>
          <a:prstGeom prst="line">
            <a:avLst/>
          </a:prstGeom>
          <a:noFill/>
          <a:ln w="9525">
            <a:solidFill>
              <a:schemeClr val="tx1"/>
            </a:solidFill>
            <a:round/>
            <a:headEnd/>
            <a:tailEnd type="triangle" w="med" len="med"/>
          </a:ln>
        </p:spPr>
        <p:txBody>
          <a:bodyPr/>
          <a:lstStyle/>
          <a:p>
            <a:endParaRPr lang="ru-RU"/>
          </a:p>
        </p:txBody>
      </p:sp>
      <p:sp>
        <p:nvSpPr>
          <p:cNvPr id="158725" name="Line 9"/>
          <p:cNvSpPr>
            <a:spLocks noChangeShapeType="1"/>
          </p:cNvSpPr>
          <p:nvPr/>
        </p:nvSpPr>
        <p:spPr bwMode="auto">
          <a:xfrm>
            <a:off x="4572000" y="1484313"/>
            <a:ext cx="0" cy="360362"/>
          </a:xfrm>
          <a:prstGeom prst="line">
            <a:avLst/>
          </a:prstGeom>
          <a:noFill/>
          <a:ln w="9525">
            <a:solidFill>
              <a:schemeClr val="tx1"/>
            </a:solidFill>
            <a:round/>
            <a:headEnd/>
            <a:tailEnd type="triangle" w="med" len="med"/>
          </a:ln>
        </p:spPr>
        <p:txBody>
          <a:bodyPr/>
          <a:lstStyle/>
          <a:p>
            <a:endParaRPr lang="ru-RU"/>
          </a:p>
        </p:txBody>
      </p:sp>
      <p:sp>
        <p:nvSpPr>
          <p:cNvPr id="158726" name="Line 10"/>
          <p:cNvSpPr>
            <a:spLocks noChangeShapeType="1"/>
          </p:cNvSpPr>
          <p:nvPr/>
        </p:nvSpPr>
        <p:spPr bwMode="auto">
          <a:xfrm>
            <a:off x="6300788" y="1341438"/>
            <a:ext cx="647700" cy="360362"/>
          </a:xfrm>
          <a:prstGeom prst="line">
            <a:avLst/>
          </a:prstGeom>
          <a:noFill/>
          <a:ln w="9525">
            <a:solidFill>
              <a:schemeClr val="tx1"/>
            </a:solidFill>
            <a:round/>
            <a:headEnd/>
            <a:tailEnd type="triangle" w="med" len="med"/>
          </a:ln>
        </p:spPr>
        <p:txBody>
          <a:bodyPr/>
          <a:lstStyle/>
          <a:p>
            <a:endParaRPr lang="ru-RU"/>
          </a:p>
        </p:txBody>
      </p:sp>
      <p:sp>
        <p:nvSpPr>
          <p:cNvPr id="158727" name="Text Box 13"/>
          <p:cNvSpPr txBox="1">
            <a:spLocks noChangeArrowheads="1"/>
          </p:cNvSpPr>
          <p:nvPr/>
        </p:nvSpPr>
        <p:spPr bwMode="auto">
          <a:xfrm>
            <a:off x="2916238" y="1052513"/>
            <a:ext cx="3889375" cy="366712"/>
          </a:xfrm>
          <a:prstGeom prst="rect">
            <a:avLst/>
          </a:prstGeom>
          <a:noFill/>
          <a:ln w="9525">
            <a:noFill/>
            <a:miter lim="800000"/>
            <a:headEnd/>
            <a:tailEnd/>
          </a:ln>
        </p:spPr>
        <p:txBody>
          <a:bodyPr>
            <a:spAutoFit/>
          </a:bodyPr>
          <a:lstStyle/>
          <a:p>
            <a:pPr>
              <a:spcBef>
                <a:spcPct val="50000"/>
              </a:spcBef>
            </a:pPr>
            <a:r>
              <a:rPr lang="ru-RU" b="1"/>
              <a:t>           По протяженности</a:t>
            </a:r>
          </a:p>
        </p:txBody>
      </p:sp>
      <p:sp>
        <p:nvSpPr>
          <p:cNvPr id="158728" name="Text Box 14"/>
          <p:cNvSpPr txBox="1">
            <a:spLocks noChangeArrowheads="1"/>
          </p:cNvSpPr>
          <p:nvPr/>
        </p:nvSpPr>
        <p:spPr bwMode="auto">
          <a:xfrm>
            <a:off x="1477963" y="1773238"/>
            <a:ext cx="1511300" cy="366712"/>
          </a:xfrm>
          <a:prstGeom prst="rect">
            <a:avLst/>
          </a:prstGeom>
          <a:noFill/>
          <a:ln w="9525">
            <a:noFill/>
            <a:miter lim="800000"/>
            <a:headEnd/>
            <a:tailEnd/>
          </a:ln>
        </p:spPr>
        <p:txBody>
          <a:bodyPr>
            <a:spAutoFit/>
          </a:bodyPr>
          <a:lstStyle/>
          <a:p>
            <a:pPr>
              <a:spcBef>
                <a:spcPct val="50000"/>
              </a:spcBef>
            </a:pPr>
            <a:r>
              <a:rPr lang="ru-RU" b="1"/>
              <a:t>точечные</a:t>
            </a:r>
          </a:p>
        </p:txBody>
      </p:sp>
      <p:sp>
        <p:nvSpPr>
          <p:cNvPr id="158729" name="Text Box 16"/>
          <p:cNvSpPr txBox="1">
            <a:spLocks noChangeArrowheads="1"/>
          </p:cNvSpPr>
          <p:nvPr/>
        </p:nvSpPr>
        <p:spPr bwMode="auto">
          <a:xfrm>
            <a:off x="6157913" y="1773238"/>
            <a:ext cx="1798637" cy="366712"/>
          </a:xfrm>
          <a:prstGeom prst="rect">
            <a:avLst/>
          </a:prstGeom>
          <a:noFill/>
          <a:ln w="9525">
            <a:noFill/>
            <a:miter lim="800000"/>
            <a:headEnd/>
            <a:tailEnd/>
          </a:ln>
        </p:spPr>
        <p:txBody>
          <a:bodyPr>
            <a:spAutoFit/>
          </a:bodyPr>
          <a:lstStyle/>
          <a:p>
            <a:pPr>
              <a:spcBef>
                <a:spcPct val="50000"/>
              </a:spcBef>
            </a:pPr>
            <a:r>
              <a:rPr lang="ru-RU" b="1"/>
              <a:t>непрерывные</a:t>
            </a:r>
          </a:p>
        </p:txBody>
      </p:sp>
      <p:sp>
        <p:nvSpPr>
          <p:cNvPr id="158730" name="Rectangle 21"/>
          <p:cNvSpPr>
            <a:spLocks noChangeArrowheads="1"/>
          </p:cNvSpPr>
          <p:nvPr/>
        </p:nvSpPr>
        <p:spPr bwMode="auto">
          <a:xfrm>
            <a:off x="3779838" y="2924175"/>
            <a:ext cx="2016125" cy="358775"/>
          </a:xfrm>
          <a:prstGeom prst="rect">
            <a:avLst/>
          </a:prstGeom>
          <a:noFill/>
          <a:ln w="9525">
            <a:solidFill>
              <a:schemeClr val="tx1"/>
            </a:solidFill>
            <a:miter lim="800000"/>
            <a:headEnd/>
            <a:tailEnd/>
          </a:ln>
        </p:spPr>
        <p:txBody>
          <a:bodyPr wrap="none" anchor="ctr"/>
          <a:lstStyle/>
          <a:p>
            <a:endParaRPr lang="ru-RU" b="1"/>
          </a:p>
        </p:txBody>
      </p:sp>
      <p:sp>
        <p:nvSpPr>
          <p:cNvPr id="158731" name="Text Box 22"/>
          <p:cNvSpPr txBox="1">
            <a:spLocks noChangeArrowheads="1"/>
          </p:cNvSpPr>
          <p:nvPr/>
        </p:nvSpPr>
        <p:spPr bwMode="auto">
          <a:xfrm>
            <a:off x="3779838" y="2924175"/>
            <a:ext cx="1943100" cy="366713"/>
          </a:xfrm>
          <a:prstGeom prst="rect">
            <a:avLst/>
          </a:prstGeom>
          <a:noFill/>
          <a:ln w="9525">
            <a:noFill/>
            <a:miter lim="800000"/>
            <a:headEnd/>
            <a:tailEnd/>
          </a:ln>
        </p:spPr>
        <p:txBody>
          <a:bodyPr>
            <a:spAutoFit/>
          </a:bodyPr>
          <a:lstStyle/>
          <a:p>
            <a:pPr>
              <a:spcBef>
                <a:spcPct val="50000"/>
              </a:spcBef>
            </a:pPr>
            <a:r>
              <a:rPr lang="ru-RU" b="1"/>
              <a:t>По назначению</a:t>
            </a:r>
          </a:p>
        </p:txBody>
      </p:sp>
      <p:sp>
        <p:nvSpPr>
          <p:cNvPr id="158732" name="Rectangle 23"/>
          <p:cNvSpPr>
            <a:spLocks noChangeArrowheads="1"/>
          </p:cNvSpPr>
          <p:nvPr/>
        </p:nvSpPr>
        <p:spPr bwMode="auto">
          <a:xfrm>
            <a:off x="2627313" y="3933825"/>
            <a:ext cx="1441450" cy="360363"/>
          </a:xfrm>
          <a:prstGeom prst="rect">
            <a:avLst/>
          </a:prstGeom>
          <a:noFill/>
          <a:ln w="9525">
            <a:solidFill>
              <a:schemeClr val="tx1"/>
            </a:solidFill>
            <a:miter lim="800000"/>
            <a:headEnd/>
            <a:tailEnd/>
          </a:ln>
        </p:spPr>
        <p:txBody>
          <a:bodyPr wrap="none" anchor="ctr"/>
          <a:lstStyle/>
          <a:p>
            <a:endParaRPr lang="ru-RU" b="1"/>
          </a:p>
        </p:txBody>
      </p:sp>
      <p:sp>
        <p:nvSpPr>
          <p:cNvPr id="158733" name="Rectangle 24"/>
          <p:cNvSpPr>
            <a:spLocks noChangeArrowheads="1"/>
          </p:cNvSpPr>
          <p:nvPr/>
        </p:nvSpPr>
        <p:spPr bwMode="auto">
          <a:xfrm>
            <a:off x="5219700" y="3933825"/>
            <a:ext cx="2017713" cy="360363"/>
          </a:xfrm>
          <a:prstGeom prst="rect">
            <a:avLst/>
          </a:prstGeom>
          <a:noFill/>
          <a:ln w="9525">
            <a:solidFill>
              <a:schemeClr val="tx1"/>
            </a:solidFill>
            <a:miter lim="800000"/>
            <a:headEnd/>
            <a:tailEnd/>
          </a:ln>
        </p:spPr>
        <p:txBody>
          <a:bodyPr wrap="none" anchor="ctr"/>
          <a:lstStyle/>
          <a:p>
            <a:endParaRPr lang="ru-RU" b="1"/>
          </a:p>
        </p:txBody>
      </p:sp>
      <p:sp>
        <p:nvSpPr>
          <p:cNvPr id="158734" name="Text Box 27"/>
          <p:cNvSpPr txBox="1">
            <a:spLocks noChangeArrowheads="1"/>
          </p:cNvSpPr>
          <p:nvPr/>
        </p:nvSpPr>
        <p:spPr bwMode="auto">
          <a:xfrm>
            <a:off x="2700338" y="3933825"/>
            <a:ext cx="1514475" cy="366713"/>
          </a:xfrm>
          <a:prstGeom prst="rect">
            <a:avLst/>
          </a:prstGeom>
          <a:noFill/>
          <a:ln w="9525">
            <a:noFill/>
            <a:miter lim="800000"/>
            <a:headEnd/>
            <a:tailEnd/>
          </a:ln>
        </p:spPr>
        <p:txBody>
          <a:bodyPr>
            <a:spAutoFit/>
          </a:bodyPr>
          <a:lstStyle/>
          <a:p>
            <a:pPr>
              <a:spcBef>
                <a:spcPct val="50000"/>
              </a:spcBef>
            </a:pPr>
            <a:r>
              <a:rPr lang="ru-RU" b="1"/>
              <a:t>рабочие</a:t>
            </a:r>
          </a:p>
        </p:txBody>
      </p:sp>
      <p:sp>
        <p:nvSpPr>
          <p:cNvPr id="158735" name="Text Box 29"/>
          <p:cNvSpPr txBox="1">
            <a:spLocks noChangeArrowheads="1"/>
          </p:cNvSpPr>
          <p:nvPr/>
        </p:nvSpPr>
        <p:spPr bwMode="auto">
          <a:xfrm>
            <a:off x="5219700" y="3933825"/>
            <a:ext cx="2159000" cy="366713"/>
          </a:xfrm>
          <a:prstGeom prst="rect">
            <a:avLst/>
          </a:prstGeom>
          <a:noFill/>
          <a:ln w="9525">
            <a:noFill/>
            <a:miter lim="800000"/>
            <a:headEnd/>
            <a:tailEnd/>
          </a:ln>
        </p:spPr>
        <p:txBody>
          <a:bodyPr>
            <a:spAutoFit/>
          </a:bodyPr>
          <a:lstStyle/>
          <a:p>
            <a:pPr>
              <a:spcBef>
                <a:spcPct val="50000"/>
              </a:spcBef>
            </a:pPr>
            <a:r>
              <a:rPr lang="ru-RU" b="1"/>
              <a:t>конструктивные</a:t>
            </a:r>
          </a:p>
        </p:txBody>
      </p:sp>
      <p:sp>
        <p:nvSpPr>
          <p:cNvPr id="158736" name="Line 31"/>
          <p:cNvSpPr>
            <a:spLocks noChangeShapeType="1"/>
          </p:cNvSpPr>
          <p:nvPr/>
        </p:nvSpPr>
        <p:spPr bwMode="auto">
          <a:xfrm flipH="1">
            <a:off x="3421063" y="3357563"/>
            <a:ext cx="717550" cy="431800"/>
          </a:xfrm>
          <a:prstGeom prst="line">
            <a:avLst/>
          </a:prstGeom>
          <a:noFill/>
          <a:ln w="9525">
            <a:solidFill>
              <a:schemeClr val="tx1"/>
            </a:solidFill>
            <a:round/>
            <a:headEnd/>
            <a:tailEnd type="triangle" w="med" len="med"/>
          </a:ln>
        </p:spPr>
        <p:txBody>
          <a:bodyPr/>
          <a:lstStyle/>
          <a:p>
            <a:endParaRPr lang="ru-RU"/>
          </a:p>
        </p:txBody>
      </p:sp>
      <p:sp>
        <p:nvSpPr>
          <p:cNvPr id="158737" name="Line 34"/>
          <p:cNvSpPr>
            <a:spLocks noChangeShapeType="1"/>
          </p:cNvSpPr>
          <p:nvPr/>
        </p:nvSpPr>
        <p:spPr bwMode="auto">
          <a:xfrm>
            <a:off x="5294313" y="3357563"/>
            <a:ext cx="790575" cy="503237"/>
          </a:xfrm>
          <a:prstGeom prst="line">
            <a:avLst/>
          </a:prstGeom>
          <a:noFill/>
          <a:ln w="9525">
            <a:solidFill>
              <a:schemeClr val="tx1"/>
            </a:solidFill>
            <a:round/>
            <a:headEnd/>
            <a:tailEnd type="triangle" w="med" len="med"/>
          </a:ln>
        </p:spPr>
        <p:txBody>
          <a:bodyPr/>
          <a:lstStyle/>
          <a:p>
            <a:endParaRPr lang="ru-RU"/>
          </a:p>
        </p:txBody>
      </p:sp>
      <p:sp>
        <p:nvSpPr>
          <p:cNvPr id="158738" name="Rectangle 37"/>
          <p:cNvSpPr>
            <a:spLocks noChangeArrowheads="1"/>
          </p:cNvSpPr>
          <p:nvPr/>
        </p:nvSpPr>
        <p:spPr bwMode="auto">
          <a:xfrm>
            <a:off x="3563938" y="1844675"/>
            <a:ext cx="2016125" cy="360363"/>
          </a:xfrm>
          <a:prstGeom prst="rect">
            <a:avLst/>
          </a:prstGeom>
          <a:noFill/>
          <a:ln w="9525">
            <a:solidFill>
              <a:schemeClr val="tx1"/>
            </a:solidFill>
            <a:miter lim="800000"/>
            <a:headEnd/>
            <a:tailEnd/>
          </a:ln>
        </p:spPr>
        <p:txBody>
          <a:bodyPr wrap="none" anchor="ctr"/>
          <a:lstStyle/>
          <a:p>
            <a:endParaRPr lang="ru-RU" b="1"/>
          </a:p>
        </p:txBody>
      </p:sp>
      <p:sp>
        <p:nvSpPr>
          <p:cNvPr id="158739" name="Text Box 38"/>
          <p:cNvSpPr txBox="1">
            <a:spLocks noChangeArrowheads="1"/>
          </p:cNvSpPr>
          <p:nvPr/>
        </p:nvSpPr>
        <p:spPr bwMode="auto">
          <a:xfrm>
            <a:off x="3636963" y="1844675"/>
            <a:ext cx="1798637" cy="366713"/>
          </a:xfrm>
          <a:prstGeom prst="rect">
            <a:avLst/>
          </a:prstGeom>
          <a:noFill/>
          <a:ln w="9525">
            <a:noFill/>
            <a:miter lim="800000"/>
            <a:headEnd/>
            <a:tailEnd/>
          </a:ln>
        </p:spPr>
        <p:txBody>
          <a:bodyPr>
            <a:spAutoFit/>
          </a:bodyPr>
          <a:lstStyle/>
          <a:p>
            <a:pPr>
              <a:spcBef>
                <a:spcPct val="50000"/>
              </a:spcBef>
            </a:pPr>
            <a:r>
              <a:rPr lang="ru-RU" b="1"/>
              <a:t>прерывистые</a:t>
            </a:r>
          </a:p>
        </p:txBody>
      </p:sp>
      <p:sp>
        <p:nvSpPr>
          <p:cNvPr id="158740" name="Text Box 39"/>
          <p:cNvSpPr txBox="1">
            <a:spLocks noChangeArrowheads="1"/>
          </p:cNvSpPr>
          <p:nvPr/>
        </p:nvSpPr>
        <p:spPr bwMode="auto">
          <a:xfrm>
            <a:off x="3348038" y="4868863"/>
            <a:ext cx="2952750" cy="366712"/>
          </a:xfrm>
          <a:prstGeom prst="rect">
            <a:avLst/>
          </a:prstGeom>
          <a:noFill/>
          <a:ln w="9525">
            <a:noFill/>
            <a:miter lim="800000"/>
            <a:headEnd/>
            <a:tailEnd/>
          </a:ln>
        </p:spPr>
        <p:txBody>
          <a:bodyPr>
            <a:spAutoFit/>
          </a:bodyPr>
          <a:lstStyle/>
          <a:p>
            <a:pPr>
              <a:spcBef>
                <a:spcPct val="50000"/>
              </a:spcBef>
            </a:pPr>
            <a:r>
              <a:rPr lang="ru-RU" b="1"/>
              <a:t>По месту выполнения</a:t>
            </a:r>
          </a:p>
        </p:txBody>
      </p:sp>
      <p:sp>
        <p:nvSpPr>
          <p:cNvPr id="158741" name="Rectangle 40"/>
          <p:cNvSpPr>
            <a:spLocks noChangeArrowheads="1"/>
          </p:cNvSpPr>
          <p:nvPr/>
        </p:nvSpPr>
        <p:spPr bwMode="auto">
          <a:xfrm>
            <a:off x="3276600" y="4868863"/>
            <a:ext cx="2881313" cy="431800"/>
          </a:xfrm>
          <a:prstGeom prst="rect">
            <a:avLst/>
          </a:prstGeom>
          <a:noFill/>
          <a:ln w="9525">
            <a:solidFill>
              <a:schemeClr val="tx1"/>
            </a:solidFill>
            <a:miter lim="800000"/>
            <a:headEnd/>
            <a:tailEnd/>
          </a:ln>
        </p:spPr>
        <p:txBody>
          <a:bodyPr wrap="none" anchor="ctr"/>
          <a:lstStyle/>
          <a:p>
            <a:endParaRPr lang="ru-RU" b="1"/>
          </a:p>
        </p:txBody>
      </p:sp>
      <p:sp>
        <p:nvSpPr>
          <p:cNvPr id="158742" name="Line 41"/>
          <p:cNvSpPr>
            <a:spLocks noChangeShapeType="1"/>
          </p:cNvSpPr>
          <p:nvPr/>
        </p:nvSpPr>
        <p:spPr bwMode="auto">
          <a:xfrm flipH="1">
            <a:off x="3276600" y="5373688"/>
            <a:ext cx="719138" cy="431800"/>
          </a:xfrm>
          <a:prstGeom prst="line">
            <a:avLst/>
          </a:prstGeom>
          <a:noFill/>
          <a:ln w="9525">
            <a:solidFill>
              <a:schemeClr val="tx1"/>
            </a:solidFill>
            <a:round/>
            <a:headEnd/>
            <a:tailEnd type="triangle" w="med" len="med"/>
          </a:ln>
        </p:spPr>
        <p:txBody>
          <a:bodyPr/>
          <a:lstStyle/>
          <a:p>
            <a:endParaRPr lang="ru-RU"/>
          </a:p>
        </p:txBody>
      </p:sp>
      <p:sp>
        <p:nvSpPr>
          <p:cNvPr id="158743" name="Line 42"/>
          <p:cNvSpPr>
            <a:spLocks noChangeShapeType="1"/>
          </p:cNvSpPr>
          <p:nvPr/>
        </p:nvSpPr>
        <p:spPr bwMode="auto">
          <a:xfrm>
            <a:off x="5294313" y="5373688"/>
            <a:ext cx="717550" cy="431800"/>
          </a:xfrm>
          <a:prstGeom prst="line">
            <a:avLst/>
          </a:prstGeom>
          <a:noFill/>
          <a:ln w="9525">
            <a:solidFill>
              <a:schemeClr val="tx1"/>
            </a:solidFill>
            <a:round/>
            <a:headEnd/>
            <a:tailEnd type="triangle" w="med" len="med"/>
          </a:ln>
        </p:spPr>
        <p:txBody>
          <a:bodyPr/>
          <a:lstStyle/>
          <a:p>
            <a:endParaRPr lang="ru-RU"/>
          </a:p>
        </p:txBody>
      </p:sp>
      <p:sp>
        <p:nvSpPr>
          <p:cNvPr id="158744" name="Text Box 43"/>
          <p:cNvSpPr txBox="1">
            <a:spLocks noChangeArrowheads="1"/>
          </p:cNvSpPr>
          <p:nvPr/>
        </p:nvSpPr>
        <p:spPr bwMode="auto">
          <a:xfrm>
            <a:off x="2341563" y="5876925"/>
            <a:ext cx="1365250" cy="366713"/>
          </a:xfrm>
          <a:prstGeom prst="rect">
            <a:avLst/>
          </a:prstGeom>
          <a:noFill/>
          <a:ln w="9525">
            <a:noFill/>
            <a:miter lim="800000"/>
            <a:headEnd/>
            <a:tailEnd/>
          </a:ln>
        </p:spPr>
        <p:txBody>
          <a:bodyPr>
            <a:spAutoFit/>
          </a:bodyPr>
          <a:lstStyle/>
          <a:p>
            <a:pPr>
              <a:spcBef>
                <a:spcPct val="50000"/>
              </a:spcBef>
            </a:pPr>
            <a:r>
              <a:rPr lang="ru-RU" b="1"/>
              <a:t>заводские</a:t>
            </a:r>
          </a:p>
        </p:txBody>
      </p:sp>
      <p:sp>
        <p:nvSpPr>
          <p:cNvPr id="158745" name="Rectangle 44"/>
          <p:cNvSpPr>
            <a:spLocks noChangeArrowheads="1"/>
          </p:cNvSpPr>
          <p:nvPr/>
        </p:nvSpPr>
        <p:spPr bwMode="auto">
          <a:xfrm>
            <a:off x="2268538" y="5876925"/>
            <a:ext cx="1511300" cy="431800"/>
          </a:xfrm>
          <a:prstGeom prst="rect">
            <a:avLst/>
          </a:prstGeom>
          <a:noFill/>
          <a:ln w="9525">
            <a:solidFill>
              <a:schemeClr val="tx1"/>
            </a:solidFill>
            <a:miter lim="800000"/>
            <a:headEnd/>
            <a:tailEnd/>
          </a:ln>
        </p:spPr>
        <p:txBody>
          <a:bodyPr wrap="none" anchor="ctr"/>
          <a:lstStyle/>
          <a:p>
            <a:endParaRPr lang="ru-RU" b="1"/>
          </a:p>
        </p:txBody>
      </p:sp>
      <p:sp>
        <p:nvSpPr>
          <p:cNvPr id="158746" name="Text Box 45"/>
          <p:cNvSpPr txBox="1">
            <a:spLocks noChangeArrowheads="1"/>
          </p:cNvSpPr>
          <p:nvPr/>
        </p:nvSpPr>
        <p:spPr bwMode="auto">
          <a:xfrm>
            <a:off x="5795963" y="5876925"/>
            <a:ext cx="1584325" cy="366713"/>
          </a:xfrm>
          <a:prstGeom prst="rect">
            <a:avLst/>
          </a:prstGeom>
          <a:noFill/>
          <a:ln w="9525">
            <a:noFill/>
            <a:miter lim="800000"/>
            <a:headEnd/>
            <a:tailEnd/>
          </a:ln>
        </p:spPr>
        <p:txBody>
          <a:bodyPr>
            <a:spAutoFit/>
          </a:bodyPr>
          <a:lstStyle/>
          <a:p>
            <a:pPr>
              <a:spcBef>
                <a:spcPct val="50000"/>
              </a:spcBef>
            </a:pPr>
            <a:r>
              <a:rPr lang="ru-RU" b="1"/>
              <a:t>монтажные</a:t>
            </a:r>
          </a:p>
        </p:txBody>
      </p:sp>
      <p:sp>
        <p:nvSpPr>
          <p:cNvPr id="158747" name="Rectangle 46"/>
          <p:cNvSpPr>
            <a:spLocks noChangeArrowheads="1"/>
          </p:cNvSpPr>
          <p:nvPr/>
        </p:nvSpPr>
        <p:spPr bwMode="auto">
          <a:xfrm>
            <a:off x="5726113" y="5876925"/>
            <a:ext cx="1582737" cy="431800"/>
          </a:xfrm>
          <a:prstGeom prst="rect">
            <a:avLst/>
          </a:prstGeom>
          <a:noFill/>
          <a:ln w="9525">
            <a:solidFill>
              <a:schemeClr val="tx1"/>
            </a:solidFill>
            <a:miter lim="800000"/>
            <a:headEnd/>
            <a:tailEnd/>
          </a:ln>
        </p:spPr>
        <p:txBody>
          <a:bodyPr wrap="none" anchor="ctr"/>
          <a:lstStyle/>
          <a:p>
            <a:endParaRPr lang="ru-RU" b="1"/>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3"/>
          <p:cNvSpPr>
            <a:spLocks noGrp="1"/>
          </p:cNvSpPr>
          <p:nvPr>
            <p:ph type="body" idx="4294967295"/>
          </p:nvPr>
        </p:nvSpPr>
        <p:spPr>
          <a:xfrm>
            <a:off x="468313" y="260350"/>
            <a:ext cx="5257800" cy="431800"/>
          </a:xfrm>
        </p:spPr>
        <p:txBody>
          <a:bodyPr/>
          <a:lstStyle/>
          <a:p>
            <a:pPr eaLnBrk="1" hangingPunct="1">
              <a:lnSpc>
                <a:spcPct val="90000"/>
              </a:lnSpc>
              <a:buFont typeface="Arial" charset="0"/>
              <a:buNone/>
            </a:pPr>
            <a:r>
              <a:rPr lang="ru-RU" sz="2400" smtClean="0"/>
              <a:t>По ориентации относительно усилия:</a:t>
            </a:r>
          </a:p>
        </p:txBody>
      </p:sp>
      <p:pic>
        <p:nvPicPr>
          <p:cNvPr id="159746" name="Picture 4"/>
          <p:cNvPicPr>
            <a:picLocks noChangeAspect="1" noChangeArrowheads="1"/>
          </p:cNvPicPr>
          <p:nvPr/>
        </p:nvPicPr>
        <p:blipFill>
          <a:blip r:embed="rId2"/>
          <a:srcRect/>
          <a:stretch>
            <a:fillRect/>
          </a:stretch>
        </p:blipFill>
        <p:spPr bwMode="auto">
          <a:xfrm>
            <a:off x="1979613" y="1052513"/>
            <a:ext cx="5480050" cy="4079875"/>
          </a:xfrm>
          <a:prstGeom prst="rect">
            <a:avLst/>
          </a:prstGeom>
          <a:noFill/>
          <a:ln w="9525">
            <a:noFill/>
            <a:miter lim="800000"/>
            <a:headEnd/>
            <a:tailEnd/>
          </a:ln>
        </p:spPr>
      </p:pic>
      <p:sp>
        <p:nvSpPr>
          <p:cNvPr id="159747" name="Text Box 5"/>
          <p:cNvSpPr txBox="1">
            <a:spLocks noChangeArrowheads="1"/>
          </p:cNvSpPr>
          <p:nvPr/>
        </p:nvSpPr>
        <p:spPr bwMode="auto">
          <a:xfrm>
            <a:off x="900113" y="5300663"/>
            <a:ext cx="7994650" cy="366712"/>
          </a:xfrm>
          <a:prstGeom prst="rect">
            <a:avLst/>
          </a:prstGeom>
          <a:noFill/>
          <a:ln w="9525">
            <a:noFill/>
            <a:miter lim="800000"/>
            <a:headEnd/>
            <a:tailEnd/>
          </a:ln>
        </p:spPr>
        <p:txBody>
          <a:bodyPr>
            <a:spAutoFit/>
          </a:bodyPr>
          <a:lstStyle/>
          <a:p>
            <a:pPr>
              <a:spcBef>
                <a:spcPct val="50000"/>
              </a:spcBef>
            </a:pPr>
            <a:r>
              <a:rPr lang="ru-RU" b="1"/>
              <a:t>а – фланговый; б – лобовой; в – комбинированный; г - косой</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3"/>
          <p:cNvSpPr>
            <a:spLocks noGrp="1"/>
          </p:cNvSpPr>
          <p:nvPr>
            <p:ph type="body" idx="4294967295"/>
          </p:nvPr>
        </p:nvSpPr>
        <p:spPr>
          <a:xfrm>
            <a:off x="539750" y="260350"/>
            <a:ext cx="4186238" cy="533400"/>
          </a:xfrm>
        </p:spPr>
        <p:txBody>
          <a:bodyPr/>
          <a:lstStyle/>
          <a:p>
            <a:pPr eaLnBrk="1" hangingPunct="1">
              <a:buFont typeface="Arial" charset="0"/>
              <a:buNone/>
            </a:pPr>
            <a:r>
              <a:rPr lang="ru-RU" sz="2400" smtClean="0"/>
              <a:t>По способу разделки кромки:</a:t>
            </a:r>
          </a:p>
        </p:txBody>
      </p:sp>
      <p:pic>
        <p:nvPicPr>
          <p:cNvPr id="160770" name="Picture 6" descr="МК 20 - копия"/>
          <p:cNvPicPr>
            <a:picLocks noChangeAspect="1" noChangeArrowheads="1"/>
          </p:cNvPicPr>
          <p:nvPr/>
        </p:nvPicPr>
        <p:blipFill>
          <a:blip r:embed="rId2"/>
          <a:srcRect/>
          <a:stretch>
            <a:fillRect/>
          </a:stretch>
        </p:blipFill>
        <p:spPr bwMode="auto">
          <a:xfrm>
            <a:off x="468313" y="1268413"/>
            <a:ext cx="4013200" cy="4248150"/>
          </a:xfrm>
          <a:prstGeom prst="rect">
            <a:avLst/>
          </a:prstGeom>
          <a:noFill/>
          <a:ln w="9525">
            <a:noFill/>
            <a:miter lim="800000"/>
            <a:headEnd/>
            <a:tailEnd/>
          </a:ln>
        </p:spPr>
      </p:pic>
      <p:pic>
        <p:nvPicPr>
          <p:cNvPr id="160771" name="Picture 7" descr="МК 20"/>
          <p:cNvPicPr>
            <a:picLocks noChangeAspect="1" noChangeArrowheads="1"/>
          </p:cNvPicPr>
          <p:nvPr/>
        </p:nvPicPr>
        <p:blipFill>
          <a:blip r:embed="rId3"/>
          <a:srcRect/>
          <a:stretch>
            <a:fillRect/>
          </a:stretch>
        </p:blipFill>
        <p:spPr bwMode="auto">
          <a:xfrm>
            <a:off x="4932363" y="1989138"/>
            <a:ext cx="3851275" cy="3024187"/>
          </a:xfrm>
          <a:prstGeom prst="rect">
            <a:avLst/>
          </a:prstGeom>
          <a:noFill/>
          <a:ln w="9525">
            <a:noFill/>
            <a:miter lim="800000"/>
            <a:headEnd/>
            <a:tailEnd/>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p:cNvSpPr>
          <p:nvPr>
            <p:ph type="title" idx="4294967295"/>
          </p:nvPr>
        </p:nvSpPr>
        <p:spPr>
          <a:xfrm>
            <a:off x="468313" y="0"/>
            <a:ext cx="8229600" cy="850900"/>
          </a:xfrm>
        </p:spPr>
        <p:txBody>
          <a:bodyPr/>
          <a:lstStyle/>
          <a:p>
            <a:pPr eaLnBrk="1" hangingPunct="1"/>
            <a:r>
              <a:rPr lang="ru-RU" sz="3600" smtClean="0"/>
              <a:t>3. Работа и расчет швов</a:t>
            </a:r>
          </a:p>
        </p:txBody>
      </p:sp>
      <p:pic>
        <p:nvPicPr>
          <p:cNvPr id="161794" name="Picture 9"/>
          <p:cNvPicPr>
            <a:picLocks noChangeAspect="1" noChangeArrowheads="1"/>
          </p:cNvPicPr>
          <p:nvPr/>
        </p:nvPicPr>
        <p:blipFill>
          <a:blip r:embed="rId2"/>
          <a:srcRect/>
          <a:stretch>
            <a:fillRect/>
          </a:stretch>
        </p:blipFill>
        <p:spPr bwMode="auto">
          <a:xfrm>
            <a:off x="468313" y="1628775"/>
            <a:ext cx="3443287" cy="3960813"/>
          </a:xfrm>
          <a:prstGeom prst="rect">
            <a:avLst/>
          </a:prstGeom>
          <a:noFill/>
          <a:ln w="9525">
            <a:noFill/>
            <a:miter lim="800000"/>
            <a:headEnd/>
            <a:tailEnd/>
          </a:ln>
        </p:spPr>
      </p:pic>
      <p:sp>
        <p:nvSpPr>
          <p:cNvPr id="161795" name="Text Box 10"/>
          <p:cNvSpPr txBox="1">
            <a:spLocks noChangeArrowheads="1"/>
          </p:cNvSpPr>
          <p:nvPr/>
        </p:nvSpPr>
        <p:spPr bwMode="auto">
          <a:xfrm>
            <a:off x="3995738" y="1844675"/>
            <a:ext cx="4500562" cy="915988"/>
          </a:xfrm>
          <a:prstGeom prst="rect">
            <a:avLst/>
          </a:prstGeom>
          <a:noFill/>
          <a:ln w="9525">
            <a:noFill/>
            <a:miter lim="800000"/>
            <a:headEnd/>
            <a:tailEnd/>
          </a:ln>
        </p:spPr>
        <p:txBody>
          <a:bodyPr>
            <a:spAutoFit/>
          </a:bodyPr>
          <a:lstStyle/>
          <a:p>
            <a:pPr marL="180975" indent="-180975">
              <a:spcBef>
                <a:spcPct val="50000"/>
              </a:spcBef>
            </a:pPr>
            <a:r>
              <a:rPr lang="ru-RU" b="1">
                <a:latin typeface="Calibri" pitchFamily="34" charset="0"/>
              </a:rPr>
              <a:t>- формула для проверки несущей     способности сварного шва по металлу шва</a:t>
            </a:r>
          </a:p>
        </p:txBody>
      </p:sp>
      <p:sp>
        <p:nvSpPr>
          <p:cNvPr id="161796" name="Text Box 11"/>
          <p:cNvSpPr txBox="1">
            <a:spLocks noChangeArrowheads="1"/>
          </p:cNvSpPr>
          <p:nvPr/>
        </p:nvSpPr>
        <p:spPr bwMode="auto">
          <a:xfrm>
            <a:off x="1042988" y="2636838"/>
            <a:ext cx="1439862" cy="366712"/>
          </a:xfrm>
          <a:prstGeom prst="rect">
            <a:avLst/>
          </a:prstGeom>
          <a:noFill/>
          <a:ln w="9525">
            <a:noFill/>
            <a:miter lim="800000"/>
            <a:headEnd/>
            <a:tailEnd/>
          </a:ln>
        </p:spPr>
        <p:txBody>
          <a:bodyPr>
            <a:spAutoFit/>
          </a:bodyPr>
          <a:lstStyle/>
          <a:p>
            <a:pPr>
              <a:spcBef>
                <a:spcPct val="50000"/>
              </a:spcBef>
            </a:pPr>
            <a:r>
              <a:rPr lang="ru-RU" b="1"/>
              <a:t>- катет шва</a:t>
            </a:r>
          </a:p>
        </p:txBody>
      </p:sp>
      <p:sp>
        <p:nvSpPr>
          <p:cNvPr id="161797" name="AutoShape 12"/>
          <p:cNvSpPr>
            <a:spLocks noChangeArrowheads="1"/>
          </p:cNvSpPr>
          <p:nvPr/>
        </p:nvSpPr>
        <p:spPr bwMode="auto">
          <a:xfrm>
            <a:off x="395288" y="1557338"/>
            <a:ext cx="3457575" cy="1008062"/>
          </a:xfrm>
          <a:prstGeom prst="roundRect">
            <a:avLst>
              <a:gd name="adj" fmla="val 16667"/>
            </a:avLst>
          </a:prstGeom>
          <a:noFill/>
          <a:ln w="9525">
            <a:solidFill>
              <a:schemeClr val="tx1"/>
            </a:solidFill>
            <a:round/>
            <a:headEnd/>
            <a:tailEnd/>
          </a:ln>
        </p:spPr>
        <p:txBody>
          <a:bodyPr wrap="none" anchor="ctr"/>
          <a:lstStyle/>
          <a:p>
            <a:endParaRPr lang="ru-RU" b="1"/>
          </a:p>
        </p:txBody>
      </p:sp>
      <p:sp>
        <p:nvSpPr>
          <p:cNvPr id="161798" name="Text Box 13"/>
          <p:cNvSpPr txBox="1">
            <a:spLocks noChangeArrowheads="1"/>
          </p:cNvSpPr>
          <p:nvPr/>
        </p:nvSpPr>
        <p:spPr bwMode="auto">
          <a:xfrm>
            <a:off x="1042988" y="3141663"/>
            <a:ext cx="5616575" cy="366712"/>
          </a:xfrm>
          <a:prstGeom prst="rect">
            <a:avLst/>
          </a:prstGeom>
          <a:noFill/>
          <a:ln w="9525">
            <a:noFill/>
            <a:miter lim="800000"/>
            <a:headEnd/>
            <a:tailEnd/>
          </a:ln>
        </p:spPr>
        <p:txBody>
          <a:bodyPr>
            <a:spAutoFit/>
          </a:bodyPr>
          <a:lstStyle/>
          <a:p>
            <a:pPr>
              <a:spcBef>
                <a:spcPct val="50000"/>
              </a:spcBef>
            </a:pPr>
            <a:r>
              <a:rPr lang="ru-RU" b="1"/>
              <a:t>- коэффициент учета глубины проплавления</a:t>
            </a:r>
          </a:p>
        </p:txBody>
      </p:sp>
      <p:sp>
        <p:nvSpPr>
          <p:cNvPr id="161799" name="Text Box 14"/>
          <p:cNvSpPr txBox="1">
            <a:spLocks noChangeArrowheads="1"/>
          </p:cNvSpPr>
          <p:nvPr/>
        </p:nvSpPr>
        <p:spPr bwMode="auto">
          <a:xfrm>
            <a:off x="1042988" y="3573463"/>
            <a:ext cx="2881312" cy="366712"/>
          </a:xfrm>
          <a:prstGeom prst="rect">
            <a:avLst/>
          </a:prstGeom>
          <a:noFill/>
          <a:ln w="9525">
            <a:noFill/>
            <a:miter lim="800000"/>
            <a:headEnd/>
            <a:tailEnd/>
          </a:ln>
        </p:spPr>
        <p:txBody>
          <a:bodyPr>
            <a:spAutoFit/>
          </a:bodyPr>
          <a:lstStyle/>
          <a:p>
            <a:pPr>
              <a:spcBef>
                <a:spcPct val="50000"/>
              </a:spcBef>
            </a:pPr>
            <a:r>
              <a:rPr lang="ru-RU" b="1"/>
              <a:t>- расчетная длина шва</a:t>
            </a:r>
          </a:p>
        </p:txBody>
      </p:sp>
      <p:sp>
        <p:nvSpPr>
          <p:cNvPr id="161800" name="Text Box 15"/>
          <p:cNvSpPr txBox="1">
            <a:spLocks noChangeArrowheads="1"/>
          </p:cNvSpPr>
          <p:nvPr/>
        </p:nvSpPr>
        <p:spPr bwMode="auto">
          <a:xfrm>
            <a:off x="1042988" y="4076700"/>
            <a:ext cx="5114925" cy="366713"/>
          </a:xfrm>
          <a:prstGeom prst="rect">
            <a:avLst/>
          </a:prstGeom>
          <a:noFill/>
          <a:ln w="9525">
            <a:noFill/>
            <a:miter lim="800000"/>
            <a:headEnd/>
            <a:tailEnd/>
          </a:ln>
        </p:spPr>
        <p:txBody>
          <a:bodyPr>
            <a:spAutoFit/>
          </a:bodyPr>
          <a:lstStyle/>
          <a:p>
            <a:pPr>
              <a:spcBef>
                <a:spcPct val="50000"/>
              </a:spcBef>
            </a:pPr>
            <a:r>
              <a:rPr lang="ru-RU" b="1"/>
              <a:t>- расчетное сопротивление металла шва</a:t>
            </a:r>
          </a:p>
        </p:txBody>
      </p:sp>
      <p:sp>
        <p:nvSpPr>
          <p:cNvPr id="161801" name="Text Box 16"/>
          <p:cNvSpPr txBox="1">
            <a:spLocks noChangeArrowheads="1"/>
          </p:cNvSpPr>
          <p:nvPr/>
        </p:nvSpPr>
        <p:spPr bwMode="auto">
          <a:xfrm>
            <a:off x="1042988" y="4652963"/>
            <a:ext cx="7345362" cy="366712"/>
          </a:xfrm>
          <a:prstGeom prst="rect">
            <a:avLst/>
          </a:prstGeom>
          <a:noFill/>
          <a:ln w="9525">
            <a:noFill/>
            <a:miter lim="800000"/>
            <a:headEnd/>
            <a:tailEnd/>
          </a:ln>
        </p:spPr>
        <p:txBody>
          <a:bodyPr>
            <a:spAutoFit/>
          </a:bodyPr>
          <a:lstStyle/>
          <a:p>
            <a:pPr>
              <a:spcBef>
                <a:spcPct val="50000"/>
              </a:spcBef>
            </a:pPr>
            <a:r>
              <a:rPr lang="ru-RU" b="1"/>
              <a:t>- коэффициент условий работы шва в соединении</a:t>
            </a:r>
          </a:p>
        </p:txBody>
      </p:sp>
      <p:sp>
        <p:nvSpPr>
          <p:cNvPr id="161802" name="Text Box 17"/>
          <p:cNvSpPr txBox="1">
            <a:spLocks noChangeArrowheads="1"/>
          </p:cNvSpPr>
          <p:nvPr/>
        </p:nvSpPr>
        <p:spPr bwMode="auto">
          <a:xfrm>
            <a:off x="1042988" y="5157788"/>
            <a:ext cx="6194425" cy="366712"/>
          </a:xfrm>
          <a:prstGeom prst="rect">
            <a:avLst/>
          </a:prstGeom>
          <a:noFill/>
          <a:ln w="9525">
            <a:noFill/>
            <a:miter lim="800000"/>
            <a:headEnd/>
            <a:tailEnd/>
          </a:ln>
        </p:spPr>
        <p:txBody>
          <a:bodyPr>
            <a:spAutoFit/>
          </a:bodyPr>
          <a:lstStyle/>
          <a:p>
            <a:pPr>
              <a:spcBef>
                <a:spcPct val="50000"/>
              </a:spcBef>
            </a:pPr>
            <a:r>
              <a:rPr lang="ru-RU" b="1"/>
              <a:t>- коэффициент условий работы конструкции</a:t>
            </a:r>
          </a:p>
        </p:txBody>
      </p:sp>
      <p:sp>
        <p:nvSpPr>
          <p:cNvPr id="161803" name="Text Box 18"/>
          <p:cNvSpPr txBox="1">
            <a:spLocks noChangeArrowheads="1"/>
          </p:cNvSpPr>
          <p:nvPr/>
        </p:nvSpPr>
        <p:spPr bwMode="auto">
          <a:xfrm>
            <a:off x="179388" y="908050"/>
            <a:ext cx="4176712" cy="457200"/>
          </a:xfrm>
          <a:prstGeom prst="rect">
            <a:avLst/>
          </a:prstGeom>
          <a:noFill/>
          <a:ln w="9525">
            <a:noFill/>
            <a:miter lim="800000"/>
            <a:headEnd/>
            <a:tailEnd/>
          </a:ln>
        </p:spPr>
        <p:txBody>
          <a:bodyPr>
            <a:spAutoFit/>
          </a:bodyPr>
          <a:lstStyle/>
          <a:p>
            <a:pPr>
              <a:spcBef>
                <a:spcPct val="50000"/>
              </a:spcBef>
            </a:pPr>
            <a:r>
              <a:rPr lang="ru-RU" sz="2400" b="1"/>
              <a:t>Расчет углового шва:</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4"/>
          <p:cNvPicPr>
            <a:picLocks noChangeAspect="1" noChangeArrowheads="1"/>
          </p:cNvPicPr>
          <p:nvPr/>
        </p:nvPicPr>
        <p:blipFill>
          <a:blip r:embed="rId2"/>
          <a:srcRect/>
          <a:stretch>
            <a:fillRect/>
          </a:stretch>
        </p:blipFill>
        <p:spPr bwMode="auto">
          <a:xfrm>
            <a:off x="539750" y="549275"/>
            <a:ext cx="3422650" cy="4176713"/>
          </a:xfrm>
          <a:prstGeom prst="rect">
            <a:avLst/>
          </a:prstGeom>
          <a:noFill/>
          <a:ln w="9525">
            <a:noFill/>
            <a:miter lim="800000"/>
            <a:headEnd/>
            <a:tailEnd/>
          </a:ln>
        </p:spPr>
      </p:pic>
      <p:sp>
        <p:nvSpPr>
          <p:cNvPr id="162818" name="Text Box 5"/>
          <p:cNvSpPr txBox="1">
            <a:spLocks noChangeArrowheads="1"/>
          </p:cNvSpPr>
          <p:nvPr/>
        </p:nvSpPr>
        <p:spPr bwMode="auto">
          <a:xfrm>
            <a:off x="4068763" y="836613"/>
            <a:ext cx="4498975" cy="915987"/>
          </a:xfrm>
          <a:prstGeom prst="rect">
            <a:avLst/>
          </a:prstGeom>
          <a:noFill/>
          <a:ln w="9525">
            <a:noFill/>
            <a:miter lim="800000"/>
            <a:headEnd/>
            <a:tailEnd/>
          </a:ln>
        </p:spPr>
        <p:txBody>
          <a:bodyPr>
            <a:spAutoFit/>
          </a:bodyPr>
          <a:lstStyle/>
          <a:p>
            <a:pPr marL="180975" indent="-180975">
              <a:spcBef>
                <a:spcPct val="50000"/>
              </a:spcBef>
            </a:pPr>
            <a:r>
              <a:rPr lang="ru-RU" b="1">
                <a:latin typeface="Calibri" pitchFamily="34" charset="0"/>
              </a:rPr>
              <a:t>- формула для проверки несущей     способности сварного шва по металлу границы сплавления</a:t>
            </a:r>
          </a:p>
        </p:txBody>
      </p:sp>
      <p:sp>
        <p:nvSpPr>
          <p:cNvPr id="162819" name="Text Box 6"/>
          <p:cNvSpPr txBox="1">
            <a:spLocks noChangeArrowheads="1"/>
          </p:cNvSpPr>
          <p:nvPr/>
        </p:nvSpPr>
        <p:spPr bwMode="auto">
          <a:xfrm>
            <a:off x="1116013" y="1557338"/>
            <a:ext cx="1441450" cy="366712"/>
          </a:xfrm>
          <a:prstGeom prst="rect">
            <a:avLst/>
          </a:prstGeom>
          <a:noFill/>
          <a:ln w="9525">
            <a:noFill/>
            <a:miter lim="800000"/>
            <a:headEnd/>
            <a:tailEnd/>
          </a:ln>
        </p:spPr>
        <p:txBody>
          <a:bodyPr>
            <a:spAutoFit/>
          </a:bodyPr>
          <a:lstStyle/>
          <a:p>
            <a:pPr>
              <a:spcBef>
                <a:spcPct val="50000"/>
              </a:spcBef>
            </a:pPr>
            <a:r>
              <a:rPr lang="ru-RU" b="1"/>
              <a:t>- катет шва</a:t>
            </a:r>
          </a:p>
        </p:txBody>
      </p:sp>
      <p:sp>
        <p:nvSpPr>
          <p:cNvPr id="162820" name="AutoShape 7"/>
          <p:cNvSpPr>
            <a:spLocks noChangeArrowheads="1"/>
          </p:cNvSpPr>
          <p:nvPr/>
        </p:nvSpPr>
        <p:spPr bwMode="auto">
          <a:xfrm>
            <a:off x="468313" y="549275"/>
            <a:ext cx="3527425" cy="1008063"/>
          </a:xfrm>
          <a:prstGeom prst="roundRect">
            <a:avLst>
              <a:gd name="adj" fmla="val 16667"/>
            </a:avLst>
          </a:prstGeom>
          <a:noFill/>
          <a:ln w="9525">
            <a:solidFill>
              <a:schemeClr val="tx1"/>
            </a:solidFill>
            <a:round/>
            <a:headEnd/>
            <a:tailEnd/>
          </a:ln>
        </p:spPr>
        <p:txBody>
          <a:bodyPr wrap="none" anchor="ctr"/>
          <a:lstStyle/>
          <a:p>
            <a:endParaRPr lang="ru-RU" b="1"/>
          </a:p>
        </p:txBody>
      </p:sp>
      <p:sp>
        <p:nvSpPr>
          <p:cNvPr id="162821" name="Text Box 8"/>
          <p:cNvSpPr txBox="1">
            <a:spLocks noChangeArrowheads="1"/>
          </p:cNvSpPr>
          <p:nvPr/>
        </p:nvSpPr>
        <p:spPr bwMode="auto">
          <a:xfrm>
            <a:off x="1116013" y="2133600"/>
            <a:ext cx="5616575" cy="366713"/>
          </a:xfrm>
          <a:prstGeom prst="rect">
            <a:avLst/>
          </a:prstGeom>
          <a:noFill/>
          <a:ln w="9525">
            <a:noFill/>
            <a:miter lim="800000"/>
            <a:headEnd/>
            <a:tailEnd/>
          </a:ln>
        </p:spPr>
        <p:txBody>
          <a:bodyPr>
            <a:spAutoFit/>
          </a:bodyPr>
          <a:lstStyle/>
          <a:p>
            <a:pPr>
              <a:spcBef>
                <a:spcPct val="50000"/>
              </a:spcBef>
            </a:pPr>
            <a:r>
              <a:rPr lang="ru-RU" b="1"/>
              <a:t>- коэффициент учета глубины проплавления</a:t>
            </a:r>
          </a:p>
        </p:txBody>
      </p:sp>
      <p:sp>
        <p:nvSpPr>
          <p:cNvPr id="162822" name="Text Box 9"/>
          <p:cNvSpPr txBox="1">
            <a:spLocks noChangeArrowheads="1"/>
          </p:cNvSpPr>
          <p:nvPr/>
        </p:nvSpPr>
        <p:spPr bwMode="auto">
          <a:xfrm>
            <a:off x="1116013" y="2636838"/>
            <a:ext cx="2882900" cy="366712"/>
          </a:xfrm>
          <a:prstGeom prst="rect">
            <a:avLst/>
          </a:prstGeom>
          <a:noFill/>
          <a:ln w="9525">
            <a:noFill/>
            <a:miter lim="800000"/>
            <a:headEnd/>
            <a:tailEnd/>
          </a:ln>
        </p:spPr>
        <p:txBody>
          <a:bodyPr>
            <a:spAutoFit/>
          </a:bodyPr>
          <a:lstStyle/>
          <a:p>
            <a:pPr>
              <a:spcBef>
                <a:spcPct val="50000"/>
              </a:spcBef>
            </a:pPr>
            <a:r>
              <a:rPr lang="ru-RU" b="1"/>
              <a:t>- расчетная длина шва</a:t>
            </a:r>
          </a:p>
        </p:txBody>
      </p:sp>
      <p:sp>
        <p:nvSpPr>
          <p:cNvPr id="162823" name="Text Box 10"/>
          <p:cNvSpPr txBox="1">
            <a:spLocks noChangeArrowheads="1"/>
          </p:cNvSpPr>
          <p:nvPr/>
        </p:nvSpPr>
        <p:spPr bwMode="auto">
          <a:xfrm>
            <a:off x="1116013" y="3141663"/>
            <a:ext cx="6911975" cy="366712"/>
          </a:xfrm>
          <a:prstGeom prst="rect">
            <a:avLst/>
          </a:prstGeom>
          <a:noFill/>
          <a:ln w="9525">
            <a:noFill/>
            <a:miter lim="800000"/>
            <a:headEnd/>
            <a:tailEnd/>
          </a:ln>
        </p:spPr>
        <p:txBody>
          <a:bodyPr>
            <a:spAutoFit/>
          </a:bodyPr>
          <a:lstStyle/>
          <a:p>
            <a:pPr>
              <a:spcBef>
                <a:spcPct val="50000"/>
              </a:spcBef>
            </a:pPr>
            <a:r>
              <a:rPr lang="ru-RU" b="1"/>
              <a:t>- расчетное сопротивление металла границы сплавления</a:t>
            </a:r>
          </a:p>
        </p:txBody>
      </p:sp>
      <p:sp>
        <p:nvSpPr>
          <p:cNvPr id="162824" name="Text Box 11"/>
          <p:cNvSpPr txBox="1">
            <a:spLocks noChangeArrowheads="1"/>
          </p:cNvSpPr>
          <p:nvPr/>
        </p:nvSpPr>
        <p:spPr bwMode="auto">
          <a:xfrm>
            <a:off x="1116013" y="3716338"/>
            <a:ext cx="7346950" cy="366712"/>
          </a:xfrm>
          <a:prstGeom prst="rect">
            <a:avLst/>
          </a:prstGeom>
          <a:noFill/>
          <a:ln w="9525">
            <a:noFill/>
            <a:miter lim="800000"/>
            <a:headEnd/>
            <a:tailEnd/>
          </a:ln>
        </p:spPr>
        <p:txBody>
          <a:bodyPr>
            <a:spAutoFit/>
          </a:bodyPr>
          <a:lstStyle/>
          <a:p>
            <a:pPr>
              <a:spcBef>
                <a:spcPct val="50000"/>
              </a:spcBef>
            </a:pPr>
            <a:r>
              <a:rPr lang="ru-RU" b="1"/>
              <a:t>- коэффициент условий работы шва в соединении</a:t>
            </a:r>
          </a:p>
        </p:txBody>
      </p:sp>
      <p:sp>
        <p:nvSpPr>
          <p:cNvPr id="162825" name="Text Box 12"/>
          <p:cNvSpPr txBox="1">
            <a:spLocks noChangeArrowheads="1"/>
          </p:cNvSpPr>
          <p:nvPr/>
        </p:nvSpPr>
        <p:spPr bwMode="auto">
          <a:xfrm>
            <a:off x="1116013" y="4292600"/>
            <a:ext cx="6192837" cy="366713"/>
          </a:xfrm>
          <a:prstGeom prst="rect">
            <a:avLst/>
          </a:prstGeom>
          <a:noFill/>
          <a:ln w="9525">
            <a:noFill/>
            <a:miter lim="800000"/>
            <a:headEnd/>
            <a:tailEnd/>
          </a:ln>
        </p:spPr>
        <p:txBody>
          <a:bodyPr>
            <a:spAutoFit/>
          </a:bodyPr>
          <a:lstStyle/>
          <a:p>
            <a:pPr>
              <a:spcBef>
                <a:spcPct val="50000"/>
              </a:spcBef>
            </a:pPr>
            <a:r>
              <a:rPr lang="ru-RU" b="1"/>
              <a:t>- коэффициент условий работы конструкции</a:t>
            </a:r>
          </a:p>
        </p:txBody>
      </p:sp>
      <p:pic>
        <p:nvPicPr>
          <p:cNvPr id="162826" name="Picture 13"/>
          <p:cNvPicPr>
            <a:picLocks noChangeAspect="1" noChangeArrowheads="1"/>
          </p:cNvPicPr>
          <p:nvPr/>
        </p:nvPicPr>
        <p:blipFill>
          <a:blip r:embed="rId3"/>
          <a:srcRect/>
          <a:stretch>
            <a:fillRect/>
          </a:stretch>
        </p:blipFill>
        <p:spPr bwMode="auto">
          <a:xfrm>
            <a:off x="539750" y="4941888"/>
            <a:ext cx="2449513" cy="1665287"/>
          </a:xfrm>
          <a:prstGeom prst="rect">
            <a:avLst/>
          </a:prstGeom>
          <a:noFill/>
          <a:ln w="9525">
            <a:noFill/>
            <a:miter lim="800000"/>
            <a:headEnd/>
            <a:tailEnd/>
          </a:ln>
        </p:spPr>
      </p:pic>
      <p:pic>
        <p:nvPicPr>
          <p:cNvPr id="162827" name="Picture 14"/>
          <p:cNvPicPr>
            <a:picLocks noChangeAspect="1" noChangeArrowheads="1"/>
          </p:cNvPicPr>
          <p:nvPr/>
        </p:nvPicPr>
        <p:blipFill>
          <a:blip r:embed="rId4"/>
          <a:srcRect/>
          <a:stretch>
            <a:fillRect/>
          </a:stretch>
        </p:blipFill>
        <p:spPr bwMode="auto">
          <a:xfrm>
            <a:off x="3708400" y="4941888"/>
            <a:ext cx="2665413" cy="1533525"/>
          </a:xfrm>
          <a:prstGeom prst="rect">
            <a:avLst/>
          </a:prstGeom>
          <a:noFill/>
          <a:ln w="9525">
            <a:noFill/>
            <a:miter lim="800000"/>
            <a:headEnd/>
            <a:tailEnd/>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1" name="Picture 4" descr="МК 28"/>
          <p:cNvPicPr>
            <a:picLocks noChangeAspect="1" noChangeArrowheads="1"/>
          </p:cNvPicPr>
          <p:nvPr/>
        </p:nvPicPr>
        <p:blipFill>
          <a:blip r:embed="rId2"/>
          <a:srcRect/>
          <a:stretch>
            <a:fillRect/>
          </a:stretch>
        </p:blipFill>
        <p:spPr bwMode="auto">
          <a:xfrm>
            <a:off x="539750" y="620713"/>
            <a:ext cx="8132763" cy="5554662"/>
          </a:xfrm>
          <a:prstGeom prst="rect">
            <a:avLst/>
          </a:prstGeom>
          <a:noFill/>
          <a:ln w="9525">
            <a:noFill/>
            <a:miter lim="800000"/>
            <a:headEnd/>
            <a:tailEnd/>
          </a:ln>
        </p:spPr>
      </p:pic>
      <p:sp>
        <p:nvSpPr>
          <p:cNvPr id="163842" name="Text Box 5"/>
          <p:cNvSpPr txBox="1">
            <a:spLocks noChangeArrowheads="1"/>
          </p:cNvSpPr>
          <p:nvPr/>
        </p:nvSpPr>
        <p:spPr bwMode="auto">
          <a:xfrm>
            <a:off x="684213" y="188913"/>
            <a:ext cx="7632700" cy="366712"/>
          </a:xfrm>
          <a:prstGeom prst="rect">
            <a:avLst/>
          </a:prstGeom>
          <a:noFill/>
          <a:ln w="9525">
            <a:noFill/>
            <a:miter lim="800000"/>
            <a:headEnd/>
            <a:tailEnd/>
          </a:ln>
        </p:spPr>
        <p:txBody>
          <a:bodyPr>
            <a:spAutoFit/>
          </a:bodyPr>
          <a:lstStyle/>
          <a:p>
            <a:pPr>
              <a:spcBef>
                <a:spcPct val="50000"/>
              </a:spcBef>
            </a:pPr>
            <a:r>
              <a:rPr lang="ru-RU" b="1"/>
              <a:t>Таблица минимальных катетов швов (табл.38 СНиП </a:t>
            </a:r>
            <a:r>
              <a:rPr lang="en-US" b="1"/>
              <a:t>II</a:t>
            </a:r>
            <a:r>
              <a:rPr lang="ru-RU" b="1"/>
              <a:t>-23-81 *)</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Text Box 4"/>
          <p:cNvSpPr txBox="1">
            <a:spLocks noChangeArrowheads="1"/>
          </p:cNvSpPr>
          <p:nvPr/>
        </p:nvSpPr>
        <p:spPr bwMode="auto">
          <a:xfrm>
            <a:off x="107950" y="333375"/>
            <a:ext cx="4176713" cy="457200"/>
          </a:xfrm>
          <a:prstGeom prst="rect">
            <a:avLst/>
          </a:prstGeom>
          <a:noFill/>
          <a:ln w="9525">
            <a:noFill/>
            <a:miter lim="800000"/>
            <a:headEnd/>
            <a:tailEnd/>
          </a:ln>
        </p:spPr>
        <p:txBody>
          <a:bodyPr>
            <a:spAutoFit/>
          </a:bodyPr>
          <a:lstStyle/>
          <a:p>
            <a:pPr>
              <a:spcBef>
                <a:spcPct val="50000"/>
              </a:spcBef>
            </a:pPr>
            <a:r>
              <a:rPr lang="ru-RU" sz="2400" b="1"/>
              <a:t>Расчет стыкового шва:</a:t>
            </a:r>
          </a:p>
        </p:txBody>
      </p:sp>
      <p:pic>
        <p:nvPicPr>
          <p:cNvPr id="164866" name="Picture 5"/>
          <p:cNvPicPr>
            <a:picLocks noChangeAspect="1" noChangeArrowheads="1"/>
          </p:cNvPicPr>
          <p:nvPr/>
        </p:nvPicPr>
        <p:blipFill>
          <a:blip r:embed="rId2"/>
          <a:srcRect/>
          <a:stretch>
            <a:fillRect/>
          </a:stretch>
        </p:blipFill>
        <p:spPr bwMode="auto">
          <a:xfrm>
            <a:off x="468313" y="1052513"/>
            <a:ext cx="2376487" cy="2084387"/>
          </a:xfrm>
          <a:prstGeom prst="rect">
            <a:avLst/>
          </a:prstGeom>
          <a:noFill/>
          <a:ln w="9525">
            <a:noFill/>
            <a:miter lim="800000"/>
            <a:headEnd/>
            <a:tailEnd/>
          </a:ln>
        </p:spPr>
      </p:pic>
      <p:sp>
        <p:nvSpPr>
          <p:cNvPr id="164867" name="AutoShape 6"/>
          <p:cNvSpPr>
            <a:spLocks noChangeArrowheads="1"/>
          </p:cNvSpPr>
          <p:nvPr/>
        </p:nvSpPr>
        <p:spPr bwMode="auto">
          <a:xfrm>
            <a:off x="468313" y="1052513"/>
            <a:ext cx="2160587" cy="1008062"/>
          </a:xfrm>
          <a:prstGeom prst="roundRect">
            <a:avLst>
              <a:gd name="adj" fmla="val 16667"/>
            </a:avLst>
          </a:prstGeom>
          <a:noFill/>
          <a:ln w="9525">
            <a:solidFill>
              <a:schemeClr val="tx1"/>
            </a:solidFill>
            <a:round/>
            <a:headEnd/>
            <a:tailEnd/>
          </a:ln>
        </p:spPr>
        <p:txBody>
          <a:bodyPr wrap="none" anchor="ctr"/>
          <a:lstStyle/>
          <a:p>
            <a:endParaRPr lang="ru-RU" b="1"/>
          </a:p>
        </p:txBody>
      </p:sp>
      <p:sp>
        <p:nvSpPr>
          <p:cNvPr id="164868" name="Text Box 7"/>
          <p:cNvSpPr txBox="1">
            <a:spLocks noChangeArrowheads="1"/>
          </p:cNvSpPr>
          <p:nvPr/>
        </p:nvSpPr>
        <p:spPr bwMode="auto">
          <a:xfrm>
            <a:off x="2916238" y="1268413"/>
            <a:ext cx="4895850" cy="641350"/>
          </a:xfrm>
          <a:prstGeom prst="rect">
            <a:avLst/>
          </a:prstGeom>
          <a:noFill/>
          <a:ln w="9525">
            <a:noFill/>
            <a:miter lim="800000"/>
            <a:headEnd/>
            <a:tailEnd/>
          </a:ln>
        </p:spPr>
        <p:txBody>
          <a:bodyPr>
            <a:spAutoFit/>
          </a:bodyPr>
          <a:lstStyle/>
          <a:p>
            <a:pPr marL="180975" indent="-180975">
              <a:spcBef>
                <a:spcPct val="50000"/>
              </a:spcBef>
            </a:pPr>
            <a:r>
              <a:rPr lang="ru-RU" b="1">
                <a:latin typeface="Calibri" pitchFamily="34" charset="0"/>
              </a:rPr>
              <a:t>- формула для проверки несущей     способности сварного стыкового шва</a:t>
            </a:r>
          </a:p>
        </p:txBody>
      </p:sp>
      <p:sp>
        <p:nvSpPr>
          <p:cNvPr id="164869" name="Text Box 8"/>
          <p:cNvSpPr txBox="1">
            <a:spLocks noChangeArrowheads="1"/>
          </p:cNvSpPr>
          <p:nvPr/>
        </p:nvSpPr>
        <p:spPr bwMode="auto">
          <a:xfrm>
            <a:off x="1042988" y="2133600"/>
            <a:ext cx="5978525" cy="366713"/>
          </a:xfrm>
          <a:prstGeom prst="rect">
            <a:avLst/>
          </a:prstGeom>
          <a:noFill/>
          <a:ln w="9525">
            <a:noFill/>
            <a:miter lim="800000"/>
            <a:headEnd/>
            <a:tailEnd/>
          </a:ln>
        </p:spPr>
        <p:txBody>
          <a:bodyPr>
            <a:spAutoFit/>
          </a:bodyPr>
          <a:lstStyle/>
          <a:p>
            <a:pPr>
              <a:spcBef>
                <a:spcPct val="50000"/>
              </a:spcBef>
            </a:pPr>
            <a:r>
              <a:rPr lang="ru-RU" b="1"/>
              <a:t>- наименьшая из толщин свариваемых деталей</a:t>
            </a:r>
          </a:p>
        </p:txBody>
      </p:sp>
      <p:sp>
        <p:nvSpPr>
          <p:cNvPr id="164870" name="Text Box 9"/>
          <p:cNvSpPr txBox="1">
            <a:spLocks noChangeArrowheads="1"/>
          </p:cNvSpPr>
          <p:nvPr/>
        </p:nvSpPr>
        <p:spPr bwMode="auto">
          <a:xfrm>
            <a:off x="1187450" y="2636838"/>
            <a:ext cx="5040313" cy="366712"/>
          </a:xfrm>
          <a:prstGeom prst="rect">
            <a:avLst/>
          </a:prstGeom>
          <a:noFill/>
          <a:ln w="9525">
            <a:noFill/>
            <a:miter lim="800000"/>
            <a:headEnd/>
            <a:tailEnd/>
          </a:ln>
        </p:spPr>
        <p:txBody>
          <a:bodyPr>
            <a:spAutoFit/>
          </a:bodyPr>
          <a:lstStyle/>
          <a:p>
            <a:pPr>
              <a:spcBef>
                <a:spcPct val="50000"/>
              </a:spcBef>
            </a:pPr>
            <a:r>
              <a:rPr lang="ru-RU" b="1"/>
              <a:t>- расчетное сопротивление металла шва</a:t>
            </a:r>
          </a:p>
        </p:txBody>
      </p:sp>
      <p:pic>
        <p:nvPicPr>
          <p:cNvPr id="164871" name="Picture 10"/>
          <p:cNvPicPr>
            <a:picLocks noChangeAspect="1" noChangeArrowheads="1"/>
          </p:cNvPicPr>
          <p:nvPr/>
        </p:nvPicPr>
        <p:blipFill>
          <a:blip r:embed="rId3"/>
          <a:srcRect/>
          <a:stretch>
            <a:fillRect/>
          </a:stretch>
        </p:blipFill>
        <p:spPr bwMode="auto">
          <a:xfrm>
            <a:off x="539750" y="3357563"/>
            <a:ext cx="2005013" cy="2159000"/>
          </a:xfrm>
          <a:prstGeom prst="rect">
            <a:avLst/>
          </a:prstGeom>
          <a:noFill/>
          <a:ln w="9525">
            <a:noFill/>
            <a:miter lim="800000"/>
            <a:headEnd/>
            <a:tailEnd/>
          </a:ln>
        </p:spPr>
      </p:pic>
      <p:sp>
        <p:nvSpPr>
          <p:cNvPr id="164872" name="Text Box 11"/>
          <p:cNvSpPr txBox="1">
            <a:spLocks noChangeArrowheads="1"/>
          </p:cNvSpPr>
          <p:nvPr/>
        </p:nvSpPr>
        <p:spPr bwMode="auto">
          <a:xfrm>
            <a:off x="1477963" y="3357563"/>
            <a:ext cx="5038725" cy="366712"/>
          </a:xfrm>
          <a:prstGeom prst="rect">
            <a:avLst/>
          </a:prstGeom>
          <a:noFill/>
          <a:ln w="9525">
            <a:noFill/>
            <a:miter lim="800000"/>
            <a:headEnd/>
            <a:tailEnd/>
          </a:ln>
        </p:spPr>
        <p:txBody>
          <a:bodyPr>
            <a:spAutoFit/>
          </a:bodyPr>
          <a:lstStyle/>
          <a:p>
            <a:pPr>
              <a:spcBef>
                <a:spcPct val="50000"/>
              </a:spcBef>
            </a:pPr>
            <a:r>
              <a:rPr lang="ru-RU" b="1"/>
              <a:t>- если есть подварка корня шва</a:t>
            </a:r>
          </a:p>
        </p:txBody>
      </p:sp>
      <p:sp>
        <p:nvSpPr>
          <p:cNvPr id="164873" name="Text Box 12"/>
          <p:cNvSpPr txBox="1">
            <a:spLocks noChangeArrowheads="1"/>
          </p:cNvSpPr>
          <p:nvPr/>
        </p:nvSpPr>
        <p:spPr bwMode="auto">
          <a:xfrm>
            <a:off x="1909763" y="3860800"/>
            <a:ext cx="2517775" cy="366713"/>
          </a:xfrm>
          <a:prstGeom prst="rect">
            <a:avLst/>
          </a:prstGeom>
          <a:noFill/>
          <a:ln w="9525">
            <a:noFill/>
            <a:miter lim="800000"/>
            <a:headEnd/>
            <a:tailEnd/>
          </a:ln>
        </p:spPr>
        <p:txBody>
          <a:bodyPr>
            <a:spAutoFit/>
          </a:bodyPr>
          <a:lstStyle/>
          <a:p>
            <a:pPr>
              <a:spcBef>
                <a:spcPct val="50000"/>
              </a:spcBef>
            </a:pPr>
            <a:r>
              <a:rPr lang="ru-RU" b="1"/>
              <a:t>- если подварки нет</a:t>
            </a:r>
          </a:p>
        </p:txBody>
      </p:sp>
      <p:sp>
        <p:nvSpPr>
          <p:cNvPr id="164874" name="Text Box 13"/>
          <p:cNvSpPr txBox="1">
            <a:spLocks noChangeArrowheads="1"/>
          </p:cNvSpPr>
          <p:nvPr/>
        </p:nvSpPr>
        <p:spPr bwMode="auto">
          <a:xfrm>
            <a:off x="1909763" y="4437063"/>
            <a:ext cx="6550025" cy="366712"/>
          </a:xfrm>
          <a:prstGeom prst="rect">
            <a:avLst/>
          </a:prstGeom>
          <a:noFill/>
          <a:ln w="9525">
            <a:noFill/>
            <a:miter lim="800000"/>
            <a:headEnd/>
            <a:tailEnd/>
          </a:ln>
        </p:spPr>
        <p:txBody>
          <a:bodyPr>
            <a:spAutoFit/>
          </a:bodyPr>
          <a:lstStyle/>
          <a:p>
            <a:pPr>
              <a:spcBef>
                <a:spcPct val="50000"/>
              </a:spcBef>
            </a:pPr>
            <a:r>
              <a:rPr lang="ru-RU" b="1"/>
              <a:t>- если есть контроль качества физическими методами</a:t>
            </a:r>
          </a:p>
        </p:txBody>
      </p:sp>
      <p:sp>
        <p:nvSpPr>
          <p:cNvPr id="164875" name="Text Box 14"/>
          <p:cNvSpPr txBox="1">
            <a:spLocks noChangeArrowheads="1"/>
          </p:cNvSpPr>
          <p:nvPr/>
        </p:nvSpPr>
        <p:spPr bwMode="auto">
          <a:xfrm>
            <a:off x="2484438" y="5013325"/>
            <a:ext cx="2447925" cy="366713"/>
          </a:xfrm>
          <a:prstGeom prst="rect">
            <a:avLst/>
          </a:prstGeom>
          <a:noFill/>
          <a:ln w="9525">
            <a:noFill/>
            <a:miter lim="800000"/>
            <a:headEnd/>
            <a:tailEnd/>
          </a:ln>
        </p:spPr>
        <p:txBody>
          <a:bodyPr>
            <a:spAutoFit/>
          </a:bodyPr>
          <a:lstStyle/>
          <a:p>
            <a:pPr>
              <a:spcBef>
                <a:spcPct val="50000"/>
              </a:spcBef>
            </a:pPr>
            <a:r>
              <a:rPr lang="ru-RU" b="1"/>
              <a:t>- если контроля нет</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63560" y="195240"/>
            <a:ext cx="7677050"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57145" y="5130205"/>
            <a:ext cx="8643998" cy="1224136"/>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Болтовые соединения</a:t>
            </a:r>
            <a:endParaRPr lang="ru-RU" sz="5000" dirty="0">
              <a:solidFill>
                <a:schemeClr val="tx1">
                  <a:tint val="75000"/>
                </a:schemeClr>
              </a:solidFill>
            </a:endParaRPr>
          </a:p>
        </p:txBody>
      </p:sp>
      <p:sp>
        <p:nvSpPr>
          <p:cNvPr id="2" name="Заголовок 1"/>
          <p:cNvSpPr>
            <a:spLocks/>
          </p:cNvSpPr>
          <p:nvPr/>
        </p:nvSpPr>
        <p:spPr bwMode="auto">
          <a:xfrm>
            <a:off x="611188" y="476250"/>
            <a:ext cx="173037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8</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32656"/>
            <a:ext cx="8229600" cy="854968"/>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Классы прочности болтов</a:t>
            </a:r>
            <a:endParaRPr lang="ru-RU" dirty="0"/>
          </a:p>
        </p:txBody>
      </p:sp>
      <p:sp>
        <p:nvSpPr>
          <p:cNvPr id="166914" name="Объект 2"/>
          <p:cNvSpPr>
            <a:spLocks noGrp="1"/>
          </p:cNvSpPr>
          <p:nvPr>
            <p:ph idx="4294967295"/>
          </p:nvPr>
        </p:nvSpPr>
        <p:spPr>
          <a:xfrm>
            <a:off x="539750" y="1484313"/>
            <a:ext cx="8229600" cy="4824412"/>
          </a:xfrm>
        </p:spPr>
        <p:txBody>
          <a:bodyPr/>
          <a:lstStyle/>
          <a:p>
            <a:pPr>
              <a:buFont typeface="Arial" charset="0"/>
              <a:buNone/>
            </a:pPr>
            <a:r>
              <a:rPr lang="ru-RU" sz="2800" smtClean="0"/>
              <a:t>В строительных конструкциях применяются болты</a:t>
            </a:r>
          </a:p>
          <a:p>
            <a:pPr>
              <a:buFont typeface="Wingdings" pitchFamily="2" charset="2"/>
              <a:buChar char="§"/>
            </a:pPr>
            <a:r>
              <a:rPr lang="ru-RU" sz="2800" smtClean="0"/>
              <a:t> грубой, </a:t>
            </a:r>
          </a:p>
          <a:p>
            <a:pPr>
              <a:buFont typeface="Wingdings" pitchFamily="2" charset="2"/>
              <a:buChar char="§"/>
            </a:pPr>
            <a:r>
              <a:rPr lang="ru-RU" sz="2800" smtClean="0"/>
              <a:t>нормальной,</a:t>
            </a:r>
          </a:p>
          <a:p>
            <a:pPr>
              <a:buFont typeface="Wingdings" pitchFamily="2" charset="2"/>
              <a:buChar char="§"/>
            </a:pPr>
            <a:r>
              <a:rPr lang="ru-RU" sz="2800" smtClean="0"/>
              <a:t>повышенной точности, </a:t>
            </a:r>
          </a:p>
          <a:p>
            <a:pPr>
              <a:buFont typeface="Wingdings" pitchFamily="2" charset="2"/>
              <a:buChar char="§"/>
            </a:pPr>
            <a:r>
              <a:rPr lang="ru-RU" sz="2800" smtClean="0"/>
              <a:t>высокопрочные, </a:t>
            </a:r>
          </a:p>
          <a:p>
            <a:pPr>
              <a:buFont typeface="Wingdings" pitchFamily="2" charset="2"/>
              <a:buChar char="§"/>
            </a:pPr>
            <a:r>
              <a:rPr lang="en-US" sz="2800" smtClean="0"/>
              <a:t>c</a:t>
            </a:r>
            <a:r>
              <a:rPr lang="ru-RU" sz="2800" smtClean="0"/>
              <a:t>амонарезающие, </a:t>
            </a:r>
          </a:p>
          <a:p>
            <a:pPr>
              <a:buFont typeface="Wingdings" pitchFamily="2" charset="2"/>
              <a:buChar char="§"/>
            </a:pPr>
            <a:r>
              <a:rPr lang="ru-RU" sz="2800" smtClean="0"/>
              <a:t>фундаментные (анкерные). </a:t>
            </a:r>
            <a:endParaRPr lang="ru-RU" sz="2600" i="1"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descr="МК1"/>
          <p:cNvPicPr>
            <a:picLocks noChangeAspect="1" noChangeArrowheads="1"/>
          </p:cNvPicPr>
          <p:nvPr/>
        </p:nvPicPr>
        <p:blipFill>
          <a:blip r:embed="rId2"/>
          <a:srcRect/>
          <a:stretch>
            <a:fillRect/>
          </a:stretch>
        </p:blipFill>
        <p:spPr bwMode="auto">
          <a:xfrm>
            <a:off x="1187450" y="476250"/>
            <a:ext cx="6985000" cy="4860925"/>
          </a:xfrm>
          <a:prstGeom prst="rect">
            <a:avLst/>
          </a:prstGeom>
          <a:noFill/>
          <a:ln w="9525">
            <a:noFill/>
            <a:miter lim="800000"/>
            <a:headEnd/>
            <a:tailEnd/>
          </a:ln>
        </p:spPr>
      </p:pic>
      <p:sp>
        <p:nvSpPr>
          <p:cNvPr id="24578" name="TextBox 1"/>
          <p:cNvSpPr txBox="1">
            <a:spLocks noChangeArrowheads="1"/>
          </p:cNvSpPr>
          <p:nvPr/>
        </p:nvSpPr>
        <p:spPr bwMode="auto">
          <a:xfrm>
            <a:off x="1331913" y="5445125"/>
            <a:ext cx="6840537" cy="396875"/>
          </a:xfrm>
          <a:prstGeom prst="rect">
            <a:avLst/>
          </a:prstGeom>
          <a:noFill/>
          <a:ln w="9525">
            <a:noFill/>
            <a:miter lim="800000"/>
            <a:headEnd/>
            <a:tailEnd/>
          </a:ln>
        </p:spPr>
        <p:txBody>
          <a:bodyPr>
            <a:spAutoFit/>
          </a:bodyPr>
          <a:lstStyle/>
          <a:p>
            <a:r>
              <a:rPr lang="ru-RU" sz="2000" b="1" i="1">
                <a:latin typeface="Calibri" pitchFamily="34" charset="0"/>
              </a:rPr>
              <a:t>Фрагмент альбома чертежей Эйфелевой башни</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Заголовок 1"/>
          <p:cNvSpPr>
            <a:spLocks noGrp="1"/>
          </p:cNvSpPr>
          <p:nvPr>
            <p:ph type="title" idx="4294967295"/>
          </p:nvPr>
        </p:nvSpPr>
        <p:spPr/>
        <p:txBody>
          <a:bodyPr/>
          <a:lstStyle/>
          <a:p>
            <a:r>
              <a:rPr lang="ru-RU" smtClean="0"/>
              <a:t>Классы точности болтов </a:t>
            </a:r>
          </a:p>
        </p:txBody>
      </p:sp>
      <p:sp>
        <p:nvSpPr>
          <p:cNvPr id="167938" name="Содержимое 2"/>
          <p:cNvSpPr>
            <a:spLocks noGrp="1"/>
          </p:cNvSpPr>
          <p:nvPr>
            <p:ph idx="4294967295"/>
          </p:nvPr>
        </p:nvSpPr>
        <p:spPr/>
        <p:txBody>
          <a:bodyPr/>
          <a:lstStyle/>
          <a:p>
            <a:pPr>
              <a:buFont typeface="Arial" charset="0"/>
              <a:buNone/>
            </a:pPr>
            <a:r>
              <a:rPr lang="ru-RU" sz="2600" smtClean="0"/>
              <a:t>Различают три класса  точности болтов:</a:t>
            </a:r>
          </a:p>
          <a:p>
            <a:r>
              <a:rPr lang="ru-RU" sz="2200" smtClean="0"/>
              <a:t>Болты класса А- устанавливают в отверстия, которые просверлены  на проектный диаметр в сборных элементах и их диаметр больше диаметра стержня болта 0,25 -0, 30 мм, а сами болты имеют только минусовый допуск на диаметр стержня.</a:t>
            </a:r>
          </a:p>
          <a:p>
            <a:r>
              <a:rPr lang="ru-RU" sz="2200" smtClean="0"/>
              <a:t>Болты класса В- устанавливают в отверстия, диаметр которых на 1- 1,15 мм больше диаметра стержня болта </a:t>
            </a:r>
          </a:p>
          <a:p>
            <a:r>
              <a:rPr lang="ru-RU" sz="2200" smtClean="0"/>
              <a:t>Болты класса С- ставят в отверстия , диаметр которых на 2-3 мм больше диаметра стержня болта. При этом достигается легкость постановки болтов в отверстия с небольшой  «чернотой», т.е. с некоторым несовпадением стенок отверстий смежных соединяемых элементов конструкций.   </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Виды болтовых соединений</a:t>
            </a:r>
          </a:p>
        </p:txBody>
      </p:sp>
      <p:sp>
        <p:nvSpPr>
          <p:cNvPr id="168962" name="Содержимое 2"/>
          <p:cNvSpPr>
            <a:spLocks noGrp="1"/>
          </p:cNvSpPr>
          <p:nvPr>
            <p:ph idx="4294967295"/>
          </p:nvPr>
        </p:nvSpPr>
        <p:spPr>
          <a:xfrm>
            <a:off x="457200" y="1196975"/>
            <a:ext cx="8229600" cy="4929188"/>
          </a:xfrm>
        </p:spPr>
        <p:txBody>
          <a:bodyPr/>
          <a:lstStyle/>
          <a:p>
            <a:pPr>
              <a:buFont typeface="Arial" charset="0"/>
              <a:buNone/>
            </a:pPr>
            <a:endParaRPr lang="ru-RU" sz="2400" smtClean="0"/>
          </a:p>
          <a:p>
            <a:pPr>
              <a:buFont typeface="Arial" charset="0"/>
              <a:buNone/>
            </a:pPr>
            <a:r>
              <a:rPr lang="ru-RU" sz="2400" smtClean="0"/>
              <a:t>Различают несколько видов болтовых соединений.</a:t>
            </a:r>
          </a:p>
          <a:p>
            <a:pPr>
              <a:buFont typeface="Arial" charset="0"/>
              <a:buNone/>
            </a:pPr>
            <a:r>
              <a:rPr lang="ru-RU" sz="2400" smtClean="0"/>
              <a:t> </a:t>
            </a:r>
            <a:r>
              <a:rPr lang="ru-RU" sz="2400" u="sng" smtClean="0"/>
              <a:t>По числу поставленных болтов они подразделяются на: </a:t>
            </a:r>
          </a:p>
          <a:p>
            <a:pPr>
              <a:buFont typeface="Wingdings" pitchFamily="2" charset="2"/>
              <a:buChar char="§"/>
            </a:pPr>
            <a:r>
              <a:rPr lang="ru-RU" sz="2400" smtClean="0"/>
              <a:t>одноболтовые </a:t>
            </a:r>
          </a:p>
          <a:p>
            <a:pPr>
              <a:buFont typeface="Wingdings" pitchFamily="2" charset="2"/>
              <a:buChar char="§"/>
            </a:pPr>
            <a:r>
              <a:rPr lang="ru-RU" sz="2400" smtClean="0"/>
              <a:t> многоболтовые</a:t>
            </a:r>
          </a:p>
          <a:p>
            <a:pPr>
              <a:buFont typeface="Arial" charset="0"/>
              <a:buNone/>
            </a:pPr>
            <a:r>
              <a:rPr lang="ru-RU" sz="2400" u="sng" smtClean="0"/>
              <a:t>По характеру передачи усилия в соединении от одного элемента к другому  на: </a:t>
            </a:r>
          </a:p>
          <a:p>
            <a:pPr>
              <a:buFont typeface="Wingdings" pitchFamily="2" charset="2"/>
              <a:buChar char="§"/>
            </a:pPr>
            <a:r>
              <a:rPr lang="ru-RU" sz="2400" smtClean="0"/>
              <a:t>несдвигоустойчивые </a:t>
            </a:r>
          </a:p>
          <a:p>
            <a:pPr>
              <a:buFont typeface="Wingdings" pitchFamily="2" charset="2"/>
              <a:buChar char="§"/>
            </a:pPr>
            <a:r>
              <a:rPr lang="ru-RU" sz="2400" smtClean="0"/>
              <a:t> сдвигоустойчивые (фрикционные).</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Текст 5"/>
          <p:cNvSpPr>
            <a:spLocks noGrp="1"/>
          </p:cNvSpPr>
          <p:nvPr>
            <p:ph type="body" sz="half" idx="4294967295"/>
          </p:nvPr>
        </p:nvSpPr>
        <p:spPr>
          <a:xfrm>
            <a:off x="755650" y="5300663"/>
            <a:ext cx="7632700" cy="825500"/>
          </a:xfrm>
        </p:spPr>
        <p:txBody>
          <a:bodyPr/>
          <a:lstStyle/>
          <a:p>
            <a:pPr marL="0" indent="0" algn="ctr">
              <a:buFont typeface="Arial" charset="0"/>
              <a:buNone/>
            </a:pPr>
            <a:r>
              <a:rPr lang="ru-RU" sz="2400" smtClean="0"/>
              <a:t>болт с шайбой (1) и гайкой (2); б— самонарезающий болт; в и г — фундаментные болты; тип 1 при </a:t>
            </a:r>
            <a:r>
              <a:rPr lang="en-US" sz="2400" smtClean="0"/>
              <a:t>d</a:t>
            </a:r>
            <a:r>
              <a:rPr lang="en-US" sz="2400" baseline="-25000" smtClean="0"/>
              <a:t>b</a:t>
            </a:r>
            <a:r>
              <a:rPr lang="en-US" sz="2400" smtClean="0"/>
              <a:t> </a:t>
            </a:r>
            <a:r>
              <a:rPr lang="ru-RU" sz="2400" smtClean="0"/>
              <a:t>&lt; 36 мм, тип 2 при </a:t>
            </a:r>
            <a:r>
              <a:rPr lang="en-US" sz="2400" smtClean="0"/>
              <a:t>d</a:t>
            </a:r>
            <a:r>
              <a:rPr lang="en-US" sz="2400" baseline="-25000" smtClean="0"/>
              <a:t>b</a:t>
            </a:r>
            <a:r>
              <a:rPr lang="en-US" sz="2400" smtClean="0"/>
              <a:t> </a:t>
            </a:r>
            <a:r>
              <a:rPr lang="ru-RU" sz="2400" smtClean="0"/>
              <a:t>&gt; 30 мм</a:t>
            </a:r>
            <a:endParaRPr lang="ru-RU" sz="2300" smtClean="0"/>
          </a:p>
        </p:txBody>
      </p:sp>
      <p:sp>
        <p:nvSpPr>
          <p:cNvPr id="169986" name="Прямоугольник 6"/>
          <p:cNvSpPr>
            <a:spLocks noChangeArrowheads="1"/>
          </p:cNvSpPr>
          <p:nvPr/>
        </p:nvSpPr>
        <p:spPr bwMode="auto">
          <a:xfrm>
            <a:off x="684213" y="476250"/>
            <a:ext cx="8064500" cy="1917700"/>
          </a:xfrm>
          <a:prstGeom prst="rect">
            <a:avLst/>
          </a:prstGeom>
          <a:noFill/>
          <a:ln w="9525">
            <a:noFill/>
            <a:miter lim="800000"/>
            <a:headEnd/>
            <a:tailEnd/>
          </a:ln>
        </p:spPr>
        <p:txBody>
          <a:bodyPr>
            <a:spAutoFit/>
          </a:bodyPr>
          <a:lstStyle/>
          <a:p>
            <a:r>
              <a:rPr lang="ru-RU" sz="2400">
                <a:latin typeface="Calibri" pitchFamily="34" charset="0"/>
              </a:rPr>
              <a:t>Болт для соединения конструкций имеет головку, гладкую часть стержня длиной на 2—3 мм меньше толщины соединяемого пакета и нарезную часть стержня, на которую надевается шайба и навинчивается гайка </a:t>
            </a:r>
            <a:r>
              <a:rPr lang="ru-RU" sz="2400" i="1">
                <a:latin typeface="Calibri" pitchFamily="34" charset="0"/>
              </a:rPr>
              <a:t>.</a:t>
            </a:r>
            <a:endParaRPr lang="ru-RU" sz="2400">
              <a:latin typeface="Calibri" pitchFamily="34" charset="0"/>
            </a:endParaRPr>
          </a:p>
        </p:txBody>
      </p:sp>
      <p:pic>
        <p:nvPicPr>
          <p:cNvPr id="169987" name="Picture 2"/>
          <p:cNvPicPr>
            <a:picLocks noChangeAspect="1" noChangeArrowheads="1"/>
          </p:cNvPicPr>
          <p:nvPr/>
        </p:nvPicPr>
        <p:blipFill>
          <a:blip r:embed="rId2"/>
          <a:srcRect/>
          <a:stretch>
            <a:fillRect/>
          </a:stretch>
        </p:blipFill>
        <p:spPr bwMode="auto">
          <a:xfrm>
            <a:off x="1909763" y="1989138"/>
            <a:ext cx="4654550" cy="3043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Работа болтовых соединений на сдвиг</a:t>
            </a:r>
            <a:endParaRPr lang="ru-RU" dirty="0"/>
          </a:p>
        </p:txBody>
      </p:sp>
      <p:pic>
        <p:nvPicPr>
          <p:cNvPr id="171010" name="Picture 2"/>
          <p:cNvPicPr>
            <a:picLocks noGrp="1" noChangeAspect="1" noChangeArrowheads="1"/>
          </p:cNvPicPr>
          <p:nvPr>
            <p:ph sz="half" idx="4294967295"/>
          </p:nvPr>
        </p:nvPicPr>
        <p:blipFill>
          <a:blip r:embed="rId2"/>
          <a:srcRect/>
          <a:stretch>
            <a:fillRect/>
          </a:stretch>
        </p:blipFill>
        <p:spPr>
          <a:xfrm>
            <a:off x="457200" y="1616075"/>
            <a:ext cx="4038600" cy="4494213"/>
          </a:xfrm>
        </p:spPr>
      </p:pic>
      <p:sp>
        <p:nvSpPr>
          <p:cNvPr id="171011" name="Содержимое 4"/>
          <p:cNvSpPr>
            <a:spLocks noGrp="1"/>
          </p:cNvSpPr>
          <p:nvPr>
            <p:ph sz="half" idx="4294967295"/>
          </p:nvPr>
        </p:nvSpPr>
        <p:spPr>
          <a:xfrm>
            <a:off x="4648200" y="1600200"/>
            <a:ext cx="4038600" cy="4525963"/>
          </a:xfrm>
        </p:spPr>
        <p:txBody>
          <a:bodyPr/>
          <a:lstStyle/>
          <a:p>
            <a:pPr>
              <a:buFont typeface="Arial" charset="0"/>
              <a:buNone/>
            </a:pPr>
            <a:r>
              <a:rPr lang="en-US" sz="2800" smtClean="0"/>
              <a:t>I</a:t>
            </a:r>
            <a:r>
              <a:rPr lang="ru-RU" sz="2800" smtClean="0"/>
              <a:t>— болты грубой и нормальной точности; </a:t>
            </a:r>
            <a:r>
              <a:rPr lang="en-US" sz="2800" smtClean="0"/>
              <a:t>II</a:t>
            </a:r>
            <a:r>
              <a:rPr lang="ru-RU" sz="2800" smtClean="0"/>
              <a:t> — болты повышенной точности; </a:t>
            </a:r>
            <a:r>
              <a:rPr lang="en-US" sz="2800" smtClean="0"/>
              <a:t>III</a:t>
            </a:r>
            <a:r>
              <a:rPr lang="ru-RU" sz="2800" smtClean="0"/>
              <a:t> — высокопрочные болты и сдвигоус-тойчивые болты; </a:t>
            </a:r>
            <a:r>
              <a:rPr lang="ru-RU" sz="2800" i="1" smtClean="0"/>
              <a:t>1—4 </a:t>
            </a:r>
            <a:r>
              <a:rPr lang="ru-RU" sz="2800" smtClean="0"/>
              <a:t>— этапы работы соединений</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Работа болтов</a:t>
            </a:r>
          </a:p>
        </p:txBody>
      </p:sp>
      <p:pic>
        <p:nvPicPr>
          <p:cNvPr id="172034" name="Picture 2"/>
          <p:cNvPicPr>
            <a:picLocks noGrp="1" noChangeAspect="1" noChangeArrowheads="1"/>
          </p:cNvPicPr>
          <p:nvPr>
            <p:ph sz="half" idx="4294967295"/>
          </p:nvPr>
        </p:nvPicPr>
        <p:blipFill>
          <a:blip r:embed="rId2"/>
          <a:srcRect/>
          <a:stretch>
            <a:fillRect/>
          </a:stretch>
        </p:blipFill>
        <p:spPr>
          <a:xfrm>
            <a:off x="395288" y="1341438"/>
            <a:ext cx="4762500" cy="4849812"/>
          </a:xfrm>
        </p:spPr>
      </p:pic>
      <p:sp>
        <p:nvSpPr>
          <p:cNvPr id="172035" name="Содержимое 7"/>
          <p:cNvSpPr>
            <a:spLocks noGrp="1"/>
          </p:cNvSpPr>
          <p:nvPr>
            <p:ph sz="half" idx="4294967295"/>
          </p:nvPr>
        </p:nvSpPr>
        <p:spPr>
          <a:xfrm>
            <a:off x="5510213" y="1600200"/>
            <a:ext cx="3176587" cy="4525963"/>
          </a:xfrm>
        </p:spPr>
        <p:txBody>
          <a:bodyPr/>
          <a:lstStyle/>
          <a:p>
            <a:pPr>
              <a:buFont typeface="Arial" charset="0"/>
              <a:buNone/>
            </a:pPr>
            <a:r>
              <a:rPr lang="ru-RU" sz="2400" i="1" smtClean="0"/>
              <a:t>а — срез болта;</a:t>
            </a:r>
            <a:r>
              <a:rPr lang="en-US" sz="2400" i="1" smtClean="0"/>
              <a:t>                  </a:t>
            </a:r>
            <a:r>
              <a:rPr lang="ru-RU" sz="2400" i="1" smtClean="0"/>
              <a:t> б— смятие отверстия;   </a:t>
            </a:r>
            <a:r>
              <a:rPr lang="en-US" sz="2400" i="1" smtClean="0"/>
              <a:t>                       </a:t>
            </a:r>
            <a:r>
              <a:rPr lang="ru-RU" sz="2400" i="1" smtClean="0"/>
              <a:t>  </a:t>
            </a:r>
            <a:r>
              <a:rPr lang="en-US" sz="2400" i="1" smtClean="0"/>
              <a:t>I</a:t>
            </a:r>
            <a:r>
              <a:rPr lang="ru-RU" sz="2400" i="1" smtClean="0"/>
              <a:t>— односрезные соединения; </a:t>
            </a:r>
            <a:r>
              <a:rPr lang="en-US" sz="2400" i="1" smtClean="0"/>
              <a:t>                     II</a:t>
            </a:r>
            <a:r>
              <a:rPr lang="ru-RU" sz="2400" i="1" smtClean="0"/>
              <a:t>— двухсрезные соединения; </a:t>
            </a:r>
            <a:r>
              <a:rPr lang="en-US" sz="2400" i="1" smtClean="0"/>
              <a:t>                               1</a:t>
            </a:r>
            <a:r>
              <a:rPr lang="ru-RU" sz="2400" i="1" smtClean="0"/>
              <a:t> — поверхность смятия; </a:t>
            </a:r>
            <a:r>
              <a:rPr lang="en-US" sz="2400" i="1" smtClean="0"/>
              <a:t>                                     </a:t>
            </a:r>
            <a:r>
              <a:rPr lang="ru-RU" sz="2400" i="1" smtClean="0"/>
              <a:t>2 — поверхность среза; </a:t>
            </a:r>
            <a:r>
              <a:rPr lang="en-US" sz="2400" i="1" smtClean="0"/>
              <a:t>t</a:t>
            </a:r>
            <a:r>
              <a:rPr lang="ru-RU" sz="2400" i="1" smtClean="0"/>
              <a:t>— толщина пластины</a:t>
            </a:r>
            <a:endParaRPr lang="ru-RU" sz="2400" smtClean="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Расчетное усилие, воспринимаемое одним болтом на срез</a:t>
            </a:r>
          </a:p>
        </p:txBody>
      </p:sp>
      <p:sp>
        <p:nvSpPr>
          <p:cNvPr id="173063" name="Содержимое 12"/>
          <p:cNvSpPr>
            <a:spLocks noGrp="1"/>
          </p:cNvSpPr>
          <p:nvPr>
            <p:ph idx="4294967295"/>
          </p:nvPr>
        </p:nvSpPr>
        <p:spPr>
          <a:xfrm>
            <a:off x="457200" y="1600200"/>
            <a:ext cx="8229600" cy="4708525"/>
          </a:xfrm>
        </p:spPr>
        <p:txBody>
          <a:bodyPr/>
          <a:lstStyle/>
          <a:p>
            <a:endParaRPr lang="ru-RU" smtClean="0"/>
          </a:p>
          <a:p>
            <a:endParaRPr lang="ru-RU" smtClean="0"/>
          </a:p>
          <a:p>
            <a:endParaRPr lang="ru-RU" smtClean="0"/>
          </a:p>
          <a:p>
            <a:pPr>
              <a:buFont typeface="Arial" charset="0"/>
              <a:buNone/>
            </a:pPr>
            <a:endParaRPr lang="en-US" sz="2600" smtClean="0"/>
          </a:p>
          <a:p>
            <a:pPr>
              <a:buFont typeface="Arial" charset="0"/>
              <a:buNone/>
            </a:pPr>
            <a:r>
              <a:rPr lang="ru-RU" sz="2600" smtClean="0"/>
              <a:t>где </a:t>
            </a:r>
            <a:r>
              <a:rPr lang="en-US" sz="2600" smtClean="0"/>
              <a:t>R</a:t>
            </a:r>
            <a:r>
              <a:rPr lang="en-US" sz="1700" smtClean="0"/>
              <a:t>bs</a:t>
            </a:r>
            <a:r>
              <a:rPr lang="en-US" sz="2600" smtClean="0"/>
              <a:t> </a:t>
            </a:r>
            <a:r>
              <a:rPr lang="ru-RU" sz="2600" smtClean="0"/>
              <a:t>— расчетное сопротивление материала болта на срез, кН/см</a:t>
            </a:r>
            <a:r>
              <a:rPr lang="ru-RU" sz="2600" baseline="30000" smtClean="0"/>
              <a:t>2</a:t>
            </a:r>
            <a:r>
              <a:rPr lang="ru-RU" sz="2600" smtClean="0"/>
              <a:t>; А = </a:t>
            </a:r>
            <a:r>
              <a:rPr lang="en-US" sz="2600" smtClean="0"/>
              <a:t>nd</a:t>
            </a:r>
            <a:r>
              <a:rPr lang="en-US" sz="2600" baseline="30000" smtClean="0"/>
              <a:t>2</a:t>
            </a:r>
            <a:r>
              <a:rPr lang="en-US" sz="2600" smtClean="0"/>
              <a:t>/</a:t>
            </a:r>
            <a:r>
              <a:rPr lang="ru-RU" sz="2600" smtClean="0"/>
              <a:t>4</a:t>
            </a:r>
            <a:r>
              <a:rPr lang="en-US" sz="2600" smtClean="0"/>
              <a:t>  — </a:t>
            </a:r>
            <a:r>
              <a:rPr lang="ru-RU" sz="2600" smtClean="0"/>
              <a:t>расчетная площадь, сечение стержня болта; </a:t>
            </a:r>
            <a:r>
              <a:rPr lang="en-US" sz="2600" smtClean="0"/>
              <a:t>n</a:t>
            </a:r>
            <a:r>
              <a:rPr lang="en-US" sz="2600" baseline="-25000" smtClean="0"/>
              <a:t>s</a:t>
            </a:r>
            <a:r>
              <a:rPr lang="ru-RU" sz="2600" smtClean="0"/>
              <a:t> — число расчетных срезов одного болта; у</a:t>
            </a:r>
            <a:r>
              <a:rPr lang="ru-RU" sz="2600" baseline="-25000" smtClean="0"/>
              <a:t>ь</a:t>
            </a:r>
            <a:r>
              <a:rPr lang="ru-RU" sz="2600" smtClean="0"/>
              <a:t> — коэффициент условия работы соединения; у</a:t>
            </a:r>
            <a:r>
              <a:rPr lang="en-US" sz="2600" baseline="-25000" smtClean="0"/>
              <a:t>c</a:t>
            </a:r>
            <a:r>
              <a:rPr lang="ru-RU" sz="2600" smtClean="0"/>
              <a:t> — коэффициент условия работы конструкции.</a:t>
            </a:r>
          </a:p>
        </p:txBody>
      </p:sp>
      <p:sp>
        <p:nvSpPr>
          <p:cNvPr id="14" name="Скругленный прямоугольник 13"/>
          <p:cNvSpPr/>
          <p:nvPr/>
        </p:nvSpPr>
        <p:spPr>
          <a:xfrm>
            <a:off x="2268538" y="1773238"/>
            <a:ext cx="4606925" cy="14398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173061" name="Object 5"/>
          <p:cNvGraphicFramePr>
            <a:graphicFrameLocks noChangeAspect="1"/>
          </p:cNvGraphicFramePr>
          <p:nvPr/>
        </p:nvGraphicFramePr>
        <p:xfrm>
          <a:off x="2216150" y="1989138"/>
          <a:ext cx="4770438" cy="1079500"/>
        </p:xfrm>
        <a:graphic>
          <a:graphicData uri="http://schemas.openxmlformats.org/presentationml/2006/ole">
            <p:oleObj spid="_x0000_s173061" name="Формула" r:id="rId3" imgW="1168200" imgH="266400" progId="Equation.3">
              <p:embed/>
            </p:oleObj>
          </a:graphicData>
        </a:graphic>
      </p:graphicFrame>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Расчетное усилие, воспринимаемое одним болтом на смятие </a:t>
            </a:r>
          </a:p>
        </p:txBody>
      </p:sp>
      <p:sp>
        <p:nvSpPr>
          <p:cNvPr id="174087" name="Содержимое 12"/>
          <p:cNvSpPr>
            <a:spLocks noGrp="1"/>
          </p:cNvSpPr>
          <p:nvPr>
            <p:ph idx="4294967295"/>
          </p:nvPr>
        </p:nvSpPr>
        <p:spPr>
          <a:xfrm>
            <a:off x="457200" y="1600200"/>
            <a:ext cx="8229600" cy="4708525"/>
          </a:xfrm>
        </p:spPr>
        <p:txBody>
          <a:bodyPr/>
          <a:lstStyle/>
          <a:p>
            <a:endParaRPr lang="ru-RU" sz="3000" smtClean="0"/>
          </a:p>
          <a:p>
            <a:endParaRPr lang="ru-RU" sz="3000" smtClean="0"/>
          </a:p>
          <a:p>
            <a:endParaRPr lang="ru-RU" sz="3000" smtClean="0"/>
          </a:p>
          <a:p>
            <a:pPr>
              <a:buFont typeface="Arial" charset="0"/>
              <a:buNone/>
            </a:pPr>
            <a:r>
              <a:rPr lang="ru-RU" sz="2400" smtClean="0"/>
              <a:t>где </a:t>
            </a:r>
            <a:r>
              <a:rPr lang="en-US" sz="2400" smtClean="0"/>
              <a:t>R</a:t>
            </a:r>
            <a:r>
              <a:rPr lang="en-US" sz="1600" smtClean="0"/>
              <a:t>bp </a:t>
            </a:r>
            <a:r>
              <a:rPr lang="ru-RU" sz="2400" smtClean="0"/>
              <a:t>— расчетное сопротивление материала соединяемых элементов на смятие (материал стержня, как правило, имеет большее значение расчетного сопротивления на смятие, чем материал соединяемых элементов); </a:t>
            </a:r>
            <a:r>
              <a:rPr lang="en-US" sz="2400" smtClean="0"/>
              <a:t>∑t- </a:t>
            </a:r>
            <a:r>
              <a:rPr lang="ru-RU" sz="2400" smtClean="0"/>
              <a:t>наименьшая суммарная толщина элементов, сминаемых в одном направлении; у</a:t>
            </a:r>
            <a:r>
              <a:rPr lang="ru-RU" sz="2400" baseline="-25000" smtClean="0"/>
              <a:t>ь</a:t>
            </a:r>
            <a:r>
              <a:rPr lang="ru-RU" sz="2400" smtClean="0"/>
              <a:t> — коэффициент условия работы соединения ; у</a:t>
            </a:r>
            <a:r>
              <a:rPr lang="ru-RU" sz="2400" baseline="-25000" smtClean="0"/>
              <a:t>с</a:t>
            </a:r>
            <a:r>
              <a:rPr lang="ru-RU" sz="2400" smtClean="0"/>
              <a:t> — коэффициент условия работы конструкции.</a:t>
            </a:r>
            <a:endParaRPr lang="en-US" sz="2400" smtClean="0"/>
          </a:p>
        </p:txBody>
      </p:sp>
      <p:sp>
        <p:nvSpPr>
          <p:cNvPr id="14" name="Скругленный прямоугольник 13"/>
          <p:cNvSpPr/>
          <p:nvPr/>
        </p:nvSpPr>
        <p:spPr>
          <a:xfrm>
            <a:off x="1835150" y="1773238"/>
            <a:ext cx="5473700" cy="14398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174085" name="Object 5"/>
          <p:cNvGraphicFramePr>
            <a:graphicFrameLocks noChangeAspect="1"/>
          </p:cNvGraphicFramePr>
          <p:nvPr/>
        </p:nvGraphicFramePr>
        <p:xfrm>
          <a:off x="2051050" y="1916113"/>
          <a:ext cx="5084763" cy="1130300"/>
        </p:xfrm>
        <a:graphic>
          <a:graphicData uri="http://schemas.openxmlformats.org/presentationml/2006/ole">
            <p:oleObj spid="_x0000_s174085" name="Формула" r:id="rId4" imgW="1244520" imgH="279360" progId="Equation.3">
              <p:embed/>
            </p:oleObj>
          </a:graphicData>
        </a:graphic>
      </p:graphicFrame>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8229600" cy="922114"/>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Работа болтов на растяжение </a:t>
            </a:r>
          </a:p>
        </p:txBody>
      </p:sp>
      <p:pic>
        <p:nvPicPr>
          <p:cNvPr id="176130" name="Picture 2"/>
          <p:cNvPicPr>
            <a:picLocks noGrp="1" noChangeAspect="1" noChangeArrowheads="1"/>
          </p:cNvPicPr>
          <p:nvPr>
            <p:ph sz="half" idx="4294967295"/>
          </p:nvPr>
        </p:nvPicPr>
        <p:blipFill>
          <a:blip r:embed="rId2"/>
          <a:srcRect/>
          <a:stretch>
            <a:fillRect/>
          </a:stretch>
        </p:blipFill>
        <p:spPr>
          <a:xfrm>
            <a:off x="1555750" y="1125538"/>
            <a:ext cx="6032500" cy="3330575"/>
          </a:xfrm>
        </p:spPr>
      </p:pic>
      <p:sp>
        <p:nvSpPr>
          <p:cNvPr id="176131" name="Содержимое 5"/>
          <p:cNvSpPr>
            <a:spLocks noGrp="1"/>
          </p:cNvSpPr>
          <p:nvPr>
            <p:ph sz="half" idx="4294967295"/>
          </p:nvPr>
        </p:nvSpPr>
        <p:spPr>
          <a:xfrm>
            <a:off x="971550" y="4941888"/>
            <a:ext cx="7715250" cy="1184275"/>
          </a:xfrm>
        </p:spPr>
        <p:txBody>
          <a:bodyPr/>
          <a:lstStyle/>
          <a:p>
            <a:pPr algn="ctr">
              <a:buFont typeface="Arial" charset="0"/>
              <a:buNone/>
            </a:pPr>
            <a:r>
              <a:rPr lang="ru-RU" sz="2800" smtClean="0"/>
              <a:t>а- при подвеске к двутавру; б- в угловом соединении </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Работа болтового соединения при повторных нагрузках </a:t>
            </a:r>
            <a:endParaRPr lang="ru-RU" dirty="0"/>
          </a:p>
        </p:txBody>
      </p:sp>
      <p:sp>
        <p:nvSpPr>
          <p:cNvPr id="177154" name="Содержимое 4"/>
          <p:cNvSpPr>
            <a:spLocks noGrp="1"/>
          </p:cNvSpPr>
          <p:nvPr>
            <p:ph sz="half" idx="4294967295"/>
          </p:nvPr>
        </p:nvSpPr>
        <p:spPr>
          <a:xfrm>
            <a:off x="827088" y="4724400"/>
            <a:ext cx="7859712" cy="1401763"/>
          </a:xfrm>
        </p:spPr>
        <p:txBody>
          <a:bodyPr/>
          <a:lstStyle/>
          <a:p>
            <a:pPr>
              <a:buFont typeface="Arial" charset="0"/>
              <a:buNone/>
            </a:pPr>
            <a:r>
              <a:rPr lang="ru-RU" sz="2800" smtClean="0"/>
              <a:t>а- диаграмма работы; б- схема контакта соединяемых пластин; 1- петля гистерезиса</a:t>
            </a:r>
          </a:p>
        </p:txBody>
      </p:sp>
      <p:pic>
        <p:nvPicPr>
          <p:cNvPr id="177155" name="Picture 2"/>
          <p:cNvPicPr>
            <a:picLocks noGrp="1" noChangeAspect="1" noChangeArrowheads="1"/>
          </p:cNvPicPr>
          <p:nvPr>
            <p:ph sz="half" idx="4294967295"/>
          </p:nvPr>
        </p:nvPicPr>
        <p:blipFill>
          <a:blip r:embed="rId2"/>
          <a:srcRect/>
          <a:stretch>
            <a:fillRect/>
          </a:stretch>
        </p:blipFill>
        <p:spPr>
          <a:xfrm>
            <a:off x="1371600" y="1844675"/>
            <a:ext cx="6400800" cy="2813050"/>
          </a:xfrm>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7123" y="404664"/>
            <a:ext cx="8228014" cy="796950"/>
          </a:xfrm>
        </p:spPr>
        <p:txBody>
          <a:bodyPr rtlCol="0">
            <a:normAutofit fontScale="90000"/>
          </a:bodyPr>
          <a:lstStyle/>
          <a:p>
            <a:pPr eaLnBrk="1" fontAlgn="auto" hangingPunct="1">
              <a:spcAft>
                <a:spcPts val="0"/>
              </a:spcAft>
              <a:defRPr/>
            </a:pP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Типы болтовых соединений</a:t>
            </a:r>
            <a:r>
              <a:rPr lang="ru-RU" b="1" dirty="0" smtClean="0"/>
              <a:t/>
            </a:r>
            <a:br>
              <a:rPr lang="ru-RU" b="1" dirty="0" smtClean="0"/>
            </a:br>
            <a:endParaRPr lang="ru-RU" dirty="0"/>
          </a:p>
        </p:txBody>
      </p:sp>
      <p:sp>
        <p:nvSpPr>
          <p:cNvPr id="178178" name="Содержимое 4"/>
          <p:cNvSpPr>
            <a:spLocks noGrp="1"/>
          </p:cNvSpPr>
          <p:nvPr>
            <p:ph sz="half" idx="4294967295"/>
          </p:nvPr>
        </p:nvSpPr>
        <p:spPr>
          <a:xfrm>
            <a:off x="468313" y="5589588"/>
            <a:ext cx="8218487" cy="536575"/>
          </a:xfrm>
        </p:spPr>
        <p:txBody>
          <a:bodyPr/>
          <a:lstStyle/>
          <a:p>
            <a:pPr algn="ctr">
              <a:buFont typeface="Arial" charset="0"/>
              <a:buNone/>
            </a:pPr>
            <a:r>
              <a:rPr lang="ru-RU" sz="2400" smtClean="0"/>
              <a:t>а- с двусторонними накладками; б- с односторонними накладками</a:t>
            </a:r>
          </a:p>
        </p:txBody>
      </p:sp>
      <p:pic>
        <p:nvPicPr>
          <p:cNvPr id="178179" name="Picture 2"/>
          <p:cNvPicPr>
            <a:picLocks noGrp="1" noChangeAspect="1" noChangeArrowheads="1"/>
          </p:cNvPicPr>
          <p:nvPr>
            <p:ph sz="half" idx="4294967295"/>
          </p:nvPr>
        </p:nvPicPr>
        <p:blipFill>
          <a:blip r:embed="rId2"/>
          <a:srcRect/>
          <a:stretch>
            <a:fillRect/>
          </a:stretch>
        </p:blipFill>
        <p:spPr>
          <a:xfrm>
            <a:off x="1763713" y="981075"/>
            <a:ext cx="5762625" cy="4525963"/>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663" y="173955"/>
            <a:ext cx="822960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Пятый период</a:t>
            </a:r>
            <a:br>
              <a:rPr lang="ru-RU" b="1" dirty="0" smtClean="0">
                <a:ln w="17780" cmpd="sng">
                  <a:solidFill>
                    <a:srgbClr val="FFFFFF"/>
                  </a:solidFill>
                  <a:prstDash val="solid"/>
                  <a:miter lim="800000"/>
                </a:ln>
                <a:effectLst>
                  <a:outerShdw blurRad="50800" algn="tl" rotWithShape="0">
                    <a:srgbClr val="000000"/>
                  </a:outerShdw>
                </a:effectLst>
              </a:rPr>
            </a:br>
            <a:r>
              <a:rPr lang="ru-RU" sz="3600" dirty="0" smtClean="0"/>
              <a:t>(с 20-х годов ХХ века по настоящее время)</a:t>
            </a:r>
            <a:endParaRPr lang="ru-RU" sz="3600" dirty="0"/>
          </a:p>
        </p:txBody>
      </p:sp>
      <p:graphicFrame>
        <p:nvGraphicFramePr>
          <p:cNvPr id="25632" name="Group 32"/>
          <p:cNvGraphicFramePr>
            <a:graphicFrameLocks noGrp="1"/>
          </p:cNvGraphicFramePr>
          <p:nvPr/>
        </p:nvGraphicFramePr>
        <p:xfrm>
          <a:off x="252413" y="1412875"/>
          <a:ext cx="8712200" cy="4705350"/>
        </p:xfrm>
        <a:graphic>
          <a:graphicData uri="http://schemas.openxmlformats.org/drawingml/2006/table">
            <a:tbl>
              <a:tblPr/>
              <a:tblGrid>
                <a:gridCol w="647700"/>
                <a:gridCol w="2232025"/>
                <a:gridCol w="5832475"/>
              </a:tblGrid>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Пятый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1439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Многоэтажные высотные здания, высотные сооружения связи, опоры электропередач, платформы для добычи нефти, листовые конструкции, защитные корпуса АЭС</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Низколегированная, высоко-прочная сталь, алюминиевые сплавы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52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Способ производства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Кислородно-конвертерная, мартеновская плавка, электрошлаковый переплав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852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Сварка, болтовое на преднапряженных высокопрочных болтах, клеевое, винтовое, клееболтовое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outerShdw blurRad="50800" dist="38100" dir="5400000" algn="t" rotWithShape="0">
              <a:prstClr val="black">
                <a:alpha val="40000"/>
              </a:prstClr>
            </a:outerShdw>
          </a:effectLst>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Заклепочные соединения</a:t>
            </a:r>
            <a:r>
              <a:rPr lang="ru-RU" b="1" dirty="0" smtClean="0">
                <a:ln w="17780" cmpd="sng">
                  <a:solidFill>
                    <a:srgbClr val="FFFFFF"/>
                  </a:solidFill>
                  <a:prstDash val="solid"/>
                  <a:miter lim="800000"/>
                </a:ln>
                <a:effectLst>
                  <a:outerShdw blurRad="50800" algn="tl" rotWithShape="0">
                    <a:srgbClr val="000000"/>
                  </a:outerShdw>
                </a:effectLst>
              </a:rPr>
              <a:t/>
            </a:r>
            <a:br>
              <a:rPr lang="ru-RU" b="1" dirty="0" smtClean="0">
                <a:ln w="17780" cmpd="sng">
                  <a:solidFill>
                    <a:srgbClr val="FFFFFF"/>
                  </a:solidFill>
                  <a:prstDash val="solid"/>
                  <a:miter lim="800000"/>
                </a:ln>
                <a:effectLst>
                  <a:outerShdw blurRad="50800" algn="tl" rotWithShape="0">
                    <a:srgbClr val="000000"/>
                  </a:outerShdw>
                </a:effectLst>
              </a:rPr>
            </a:br>
            <a:endParaRPr lang="ru-RU" sz="3600" dirty="0"/>
          </a:p>
        </p:txBody>
      </p:sp>
      <p:pic>
        <p:nvPicPr>
          <p:cNvPr id="179202" name="Picture 2"/>
          <p:cNvPicPr>
            <a:picLocks noGrp="1" noChangeAspect="1" noChangeArrowheads="1"/>
          </p:cNvPicPr>
          <p:nvPr>
            <p:ph sz="half" idx="4294967295"/>
          </p:nvPr>
        </p:nvPicPr>
        <p:blipFill>
          <a:blip r:embed="rId2"/>
          <a:srcRect/>
          <a:stretch>
            <a:fillRect/>
          </a:stretch>
        </p:blipFill>
        <p:spPr>
          <a:xfrm>
            <a:off x="1166813" y="1600200"/>
            <a:ext cx="2622550" cy="4525963"/>
          </a:xfrm>
        </p:spPr>
      </p:pic>
      <p:sp>
        <p:nvSpPr>
          <p:cNvPr id="179203" name="Содержимое 4"/>
          <p:cNvSpPr>
            <a:spLocks noGrp="1"/>
          </p:cNvSpPr>
          <p:nvPr>
            <p:ph sz="half" idx="4294967295"/>
          </p:nvPr>
        </p:nvSpPr>
        <p:spPr>
          <a:xfrm>
            <a:off x="4648200" y="2276475"/>
            <a:ext cx="4038600" cy="3849688"/>
          </a:xfrm>
        </p:spPr>
        <p:txBody>
          <a:bodyPr/>
          <a:lstStyle/>
          <a:p>
            <a:r>
              <a:rPr lang="ru-RU" sz="2400" smtClean="0"/>
              <a:t>а — заклепка с полукруглой головкой; б — постановка заклепки в соединение; </a:t>
            </a:r>
            <a:r>
              <a:rPr lang="en-US" sz="2400" smtClean="0"/>
              <a:t>I </a:t>
            </a:r>
            <a:r>
              <a:rPr lang="ru-RU" sz="2400" smtClean="0"/>
              <a:t>— замыкающая головка: 2 — закладная головка</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Болтовые и клепаные стыки прокатных профилей</a:t>
            </a:r>
          </a:p>
        </p:txBody>
      </p:sp>
      <p:sp>
        <p:nvSpPr>
          <p:cNvPr id="180226" name="Содержимое 5"/>
          <p:cNvSpPr>
            <a:spLocks noGrp="1"/>
          </p:cNvSpPr>
          <p:nvPr>
            <p:ph sz="half" idx="4294967295"/>
          </p:nvPr>
        </p:nvSpPr>
        <p:spPr>
          <a:xfrm>
            <a:off x="395288" y="4797425"/>
            <a:ext cx="8291512" cy="1328738"/>
          </a:xfrm>
        </p:spPr>
        <p:txBody>
          <a:bodyPr/>
          <a:lstStyle/>
          <a:p>
            <a:pPr algn="ctr">
              <a:buFont typeface="Arial" charset="0"/>
              <a:buNone/>
            </a:pPr>
            <a:r>
              <a:rPr lang="ru-RU" sz="2400" smtClean="0"/>
              <a:t>а — уголковых профилей; б — швеллеров; 1 — уголковая накладка; 2 — фаска; 3 — прокладка; 4 — листовые накладки</a:t>
            </a:r>
          </a:p>
        </p:txBody>
      </p:sp>
      <p:pic>
        <p:nvPicPr>
          <p:cNvPr id="180227" name="Picture 2"/>
          <p:cNvPicPr>
            <a:picLocks noGrp="1" noChangeAspect="1" noChangeArrowheads="1"/>
          </p:cNvPicPr>
          <p:nvPr>
            <p:ph sz="half" idx="4294967295"/>
          </p:nvPr>
        </p:nvPicPr>
        <p:blipFill>
          <a:blip r:embed="rId2"/>
          <a:srcRect/>
          <a:stretch>
            <a:fillRect/>
          </a:stretch>
        </p:blipFill>
        <p:spPr>
          <a:xfrm>
            <a:off x="373063" y="1412875"/>
            <a:ext cx="8313737" cy="3240088"/>
          </a:xfrm>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8229600" cy="706090"/>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Прикрепление элементов  конструкций</a:t>
            </a:r>
          </a:p>
        </p:txBody>
      </p:sp>
      <p:pic>
        <p:nvPicPr>
          <p:cNvPr id="181250" name="Picture 2"/>
          <p:cNvPicPr>
            <a:picLocks noGrp="1" noChangeAspect="1" noChangeArrowheads="1"/>
          </p:cNvPicPr>
          <p:nvPr>
            <p:ph sz="half" idx="4294967295"/>
          </p:nvPr>
        </p:nvPicPr>
        <p:blipFill>
          <a:blip r:embed="rId2"/>
          <a:srcRect/>
          <a:stretch>
            <a:fillRect/>
          </a:stretch>
        </p:blipFill>
        <p:spPr>
          <a:xfrm>
            <a:off x="323850" y="1601788"/>
            <a:ext cx="4970463" cy="4519612"/>
          </a:xfrm>
        </p:spPr>
      </p:pic>
      <p:sp>
        <p:nvSpPr>
          <p:cNvPr id="181251" name="Содержимое 6"/>
          <p:cNvSpPr>
            <a:spLocks noGrp="1"/>
          </p:cNvSpPr>
          <p:nvPr>
            <p:ph sz="half" idx="4294967295"/>
          </p:nvPr>
        </p:nvSpPr>
        <p:spPr>
          <a:xfrm>
            <a:off x="5294313" y="2924175"/>
            <a:ext cx="3392487" cy="3201988"/>
          </a:xfrm>
        </p:spPr>
        <p:txBody>
          <a:bodyPr/>
          <a:lstStyle/>
          <a:p>
            <a:pPr>
              <a:buFont typeface="Arial" charset="0"/>
              <a:buNone/>
            </a:pPr>
            <a:r>
              <a:rPr lang="ru-RU" sz="2400" smtClean="0"/>
              <a:t>     а- симметричное;                                 б- несимметричное</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Размещение отверстий для болтов в соединении </a:t>
            </a:r>
          </a:p>
        </p:txBody>
      </p:sp>
      <p:sp>
        <p:nvSpPr>
          <p:cNvPr id="182274" name="Содержимое 2"/>
          <p:cNvSpPr>
            <a:spLocks noGrp="1"/>
          </p:cNvSpPr>
          <p:nvPr>
            <p:ph idx="4294967295"/>
          </p:nvPr>
        </p:nvSpPr>
        <p:spPr>
          <a:xfrm>
            <a:off x="5294313" y="1484313"/>
            <a:ext cx="3600450" cy="4641850"/>
          </a:xfrm>
        </p:spPr>
        <p:txBody>
          <a:bodyPr/>
          <a:lstStyle/>
          <a:p>
            <a:pPr>
              <a:buFont typeface="Arial" charset="0"/>
              <a:buNone/>
            </a:pPr>
            <a:r>
              <a:rPr lang="ru-RU" sz="2400" smtClean="0"/>
              <a:t>   а</a:t>
            </a:r>
            <a:r>
              <a:rPr lang="ru-RU" sz="2400" i="1" smtClean="0"/>
              <a:t> </a:t>
            </a:r>
            <a:r>
              <a:rPr lang="ru-RU" sz="2200" i="1" smtClean="0"/>
              <a:t>— минимальные расстояния при рядовом (</a:t>
            </a:r>
            <a:r>
              <a:rPr lang="en-US" sz="2200" i="1" smtClean="0"/>
              <a:t>I</a:t>
            </a:r>
            <a:r>
              <a:rPr lang="ru-RU" sz="2200" i="1" smtClean="0"/>
              <a:t>) и шахматном (</a:t>
            </a:r>
            <a:r>
              <a:rPr lang="en-US" sz="2200" i="1" smtClean="0"/>
              <a:t>II</a:t>
            </a:r>
            <a:r>
              <a:rPr lang="ru-RU" sz="2200" i="1" smtClean="0"/>
              <a:t>) расположении болтов;  б — максимальные расстояния при растяжении (</a:t>
            </a:r>
            <a:r>
              <a:rPr lang="en-US" sz="2200" i="1" smtClean="0"/>
              <a:t>I)</a:t>
            </a:r>
            <a:r>
              <a:rPr lang="ru-RU" sz="2200" i="1" smtClean="0"/>
              <a:t> и сжатии (</a:t>
            </a:r>
            <a:r>
              <a:rPr lang="en-US" sz="2200" i="1" smtClean="0"/>
              <a:t>II</a:t>
            </a:r>
            <a:r>
              <a:rPr lang="ru-RU" sz="2200" i="1" smtClean="0"/>
              <a:t>) элементов;   </a:t>
            </a:r>
            <a:r>
              <a:rPr lang="en-US" sz="2200" i="1" smtClean="0"/>
              <a:t>1</a:t>
            </a:r>
            <a:r>
              <a:rPr lang="ru-RU" sz="2200" i="1" smtClean="0"/>
              <a:t> — окаймляющий уголок; в — размещение болтов в профильных элементах</a:t>
            </a:r>
            <a:endParaRPr lang="ru-RU" sz="2200" smtClean="0"/>
          </a:p>
        </p:txBody>
      </p:sp>
      <p:pic>
        <p:nvPicPr>
          <p:cNvPr id="182275" name="Picture 2"/>
          <p:cNvPicPr>
            <a:picLocks noChangeAspect="1" noChangeArrowheads="1"/>
          </p:cNvPicPr>
          <p:nvPr/>
        </p:nvPicPr>
        <p:blipFill>
          <a:blip r:embed="rId2"/>
          <a:srcRect/>
          <a:stretch>
            <a:fillRect/>
          </a:stretch>
        </p:blipFill>
        <p:spPr bwMode="auto">
          <a:xfrm>
            <a:off x="285750" y="1360488"/>
            <a:ext cx="5287963" cy="5319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2" name="Заголовок 1"/>
          <p:cNvSpPr>
            <a:spLocks noGrp="1"/>
          </p:cNvSpPr>
          <p:nvPr>
            <p:ph type="ctrTitle" idx="4294967295"/>
          </p:nvPr>
        </p:nvSpPr>
        <p:spPr>
          <a:xfrm>
            <a:off x="179512" y="116632"/>
            <a:ext cx="2857520" cy="1214447"/>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50800" algn="tl" rotWithShape="0">
                    <a:srgbClr val="000000"/>
                  </a:outerShdw>
                </a:effectLst>
              </a:rPr>
              <a:t>Лекция 9</a:t>
            </a:r>
            <a:endParaRPr lang="ru-RU" sz="3600" b="1" dirty="0">
              <a:ln w="17780" cmpd="sng">
                <a:solidFill>
                  <a:srgbClr val="FFFFFF"/>
                </a:solidFill>
                <a:prstDash val="solid"/>
                <a:miter lim="800000"/>
              </a:ln>
              <a:effectLst>
                <a:outerShdw blurRad="50800" algn="tl" rotWithShape="0">
                  <a:srgbClr val="000000"/>
                </a:outerShdw>
              </a:effectLst>
            </a:endParaRPr>
          </a:p>
        </p:txBody>
      </p:sp>
      <p:sp>
        <p:nvSpPr>
          <p:cNvPr id="3" name="Подзаголовок 2"/>
          <p:cNvSpPr>
            <a:spLocks noGrp="1"/>
          </p:cNvSpPr>
          <p:nvPr>
            <p:ph type="subTitle" idx="4294967295"/>
          </p:nvPr>
        </p:nvSpPr>
        <p:spPr>
          <a:xfrm>
            <a:off x="232460" y="5439466"/>
            <a:ext cx="8642412" cy="869854"/>
          </a:xfrm>
        </p:spPr>
        <p:txBody>
          <a:bodyPr rtlCol="0">
            <a:noAutofit/>
          </a:bodyPr>
          <a:lstStyle/>
          <a:p>
            <a:pPr marL="0" indent="0" algn="ctr" eaLnBrk="1" fontAlgn="auto" hangingPunct="1">
              <a:spcBef>
                <a:spcPts val="600"/>
              </a:spcBef>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Балочные площадки</a:t>
            </a:r>
            <a:endParaRPr lang="ru-RU" sz="5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404664"/>
            <a:ext cx="7931224" cy="792088"/>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184322" name="Заголовок 8"/>
          <p:cNvSpPr txBox="1">
            <a:spLocks/>
          </p:cNvSpPr>
          <p:nvPr/>
        </p:nvSpPr>
        <p:spPr bwMode="auto">
          <a:xfrm>
            <a:off x="755650" y="1268413"/>
            <a:ext cx="7993063" cy="5184775"/>
          </a:xfrm>
          <a:prstGeom prst="rect">
            <a:avLst/>
          </a:prstGeom>
          <a:noFill/>
          <a:ln w="9525">
            <a:noFill/>
            <a:miter lim="800000"/>
            <a:headEnd/>
            <a:tailEnd/>
          </a:ln>
        </p:spPr>
        <p:txBody>
          <a:bodyPr/>
          <a:lstStyle/>
          <a:p>
            <a:pPr marL="514350" indent="-514350">
              <a:buFont typeface="Calibri" pitchFamily="34" charset="0"/>
              <a:buAutoNum type="arabicPeriod"/>
            </a:pPr>
            <a:r>
              <a:rPr lang="ru-RU" sz="3100">
                <a:latin typeface="Calibri" pitchFamily="34" charset="0"/>
              </a:rPr>
              <a:t>Общие сведения</a:t>
            </a:r>
          </a:p>
          <a:p>
            <a:pPr marL="514350" indent="-514350">
              <a:buFont typeface="Calibri" pitchFamily="34" charset="0"/>
              <a:buAutoNum type="arabicPeriod"/>
            </a:pPr>
            <a:r>
              <a:rPr lang="ru-RU" sz="3100">
                <a:latin typeface="Calibri" pitchFamily="34" charset="0"/>
              </a:rPr>
              <a:t>Работа и расчет настила</a:t>
            </a:r>
          </a:p>
          <a:p>
            <a:pPr marL="514350" indent="-514350">
              <a:buFont typeface="Calibri" pitchFamily="34" charset="0"/>
              <a:buAutoNum type="arabicPeriod"/>
            </a:pPr>
            <a:r>
              <a:rPr lang="ru-RU" sz="3100">
                <a:latin typeface="Calibri" pitchFamily="34" charset="0"/>
              </a:rPr>
              <a:t>Работа и расчет балок настила</a:t>
            </a:r>
            <a:endParaRPr lang="ru-RU" sz="3100"/>
          </a:p>
          <a:p>
            <a:pPr marL="514350" indent="-514350"/>
            <a:endParaRPr lang="ru-RU" sz="3100">
              <a:latin typeface="Calibri" pitchFamily="34" charset="0"/>
            </a:endParaRPr>
          </a:p>
          <a:p>
            <a:pPr marL="514350" indent="-514350">
              <a:buFont typeface="Arial" charset="0"/>
              <a:buChar char="•"/>
            </a:pPr>
            <a:endParaRPr lang="ru-RU" sz="3100" b="1" i="1">
              <a:latin typeface="Calibri" pitchFamily="34" charset="0"/>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Прямоугольник 2"/>
          <p:cNvSpPr>
            <a:spLocks noChangeArrowheads="1"/>
          </p:cNvSpPr>
          <p:nvPr/>
        </p:nvSpPr>
        <p:spPr bwMode="auto">
          <a:xfrm>
            <a:off x="611188" y="944563"/>
            <a:ext cx="8208962" cy="5437187"/>
          </a:xfrm>
          <a:prstGeom prst="rect">
            <a:avLst/>
          </a:prstGeom>
          <a:noFill/>
          <a:ln w="9525">
            <a:noFill/>
            <a:miter lim="800000"/>
            <a:headEnd/>
            <a:tailEnd/>
          </a:ln>
        </p:spPr>
        <p:txBody>
          <a:bodyPr>
            <a:spAutoFit/>
          </a:bodyPr>
          <a:lstStyle/>
          <a:p>
            <a:pPr algn="just"/>
            <a:r>
              <a:rPr lang="ru-RU" sz="2700" b="1">
                <a:latin typeface="Calibri" pitchFamily="34" charset="0"/>
              </a:rPr>
              <a:t>Балочная площадка </a:t>
            </a:r>
            <a:r>
              <a:rPr lang="ru-RU" sz="2700">
                <a:latin typeface="Calibri" pitchFamily="34" charset="0"/>
              </a:rPr>
              <a:t>– сооружение, предназначенное для размещения технологического оборудования при расположении технологического процесса по вертикали.</a:t>
            </a:r>
          </a:p>
          <a:p>
            <a:pPr algn="just"/>
            <a:r>
              <a:rPr lang="ru-RU" sz="2700" b="1">
                <a:latin typeface="Calibri" pitchFamily="34" charset="0"/>
              </a:rPr>
              <a:t>Балочная площадка </a:t>
            </a:r>
            <a:r>
              <a:rPr lang="ru-RU" sz="2700">
                <a:latin typeface="Calibri" pitchFamily="34" charset="0"/>
              </a:rPr>
              <a:t>– система конструктивных элементов, в общем случае состоящая из:</a:t>
            </a:r>
          </a:p>
          <a:p>
            <a:pPr algn="just">
              <a:buFont typeface="Calibri" pitchFamily="34" charset="0"/>
              <a:buAutoNum type="arabicPeriod"/>
            </a:pPr>
            <a:r>
              <a:rPr lang="ru-RU" sz="2700" b="1">
                <a:latin typeface="Calibri" pitchFamily="34" charset="0"/>
              </a:rPr>
              <a:t>Настила (Н)</a:t>
            </a:r>
            <a:r>
              <a:rPr lang="ru-RU" sz="2700">
                <a:latin typeface="Calibri" pitchFamily="34" charset="0"/>
              </a:rPr>
              <a:t>, непосредственно воспринимающего полезную нагрузку;</a:t>
            </a:r>
          </a:p>
          <a:p>
            <a:pPr algn="just">
              <a:buFont typeface="Calibri" pitchFamily="34" charset="0"/>
              <a:buAutoNum type="arabicPeriod"/>
            </a:pPr>
            <a:r>
              <a:rPr lang="ru-RU" sz="2700" b="1">
                <a:latin typeface="Calibri" pitchFamily="34" charset="0"/>
              </a:rPr>
              <a:t>Балок настила (БН)</a:t>
            </a:r>
            <a:r>
              <a:rPr lang="ru-RU" sz="2700">
                <a:latin typeface="Calibri" pitchFamily="34" charset="0"/>
              </a:rPr>
              <a:t>, воспринимающих от настила и передающих ее на нижележащие конструкции;</a:t>
            </a:r>
          </a:p>
          <a:p>
            <a:pPr algn="just">
              <a:buFont typeface="Calibri" pitchFamily="34" charset="0"/>
              <a:buNone/>
            </a:pPr>
            <a:endParaRPr lang="ru-RU" sz="2700" b="1">
              <a:latin typeface="Calibri" pitchFamily="34" charset="0"/>
            </a:endParaRPr>
          </a:p>
        </p:txBody>
      </p:sp>
      <p:sp>
        <p:nvSpPr>
          <p:cNvPr id="185346" name="Text Box 4"/>
          <p:cNvSpPr txBox="1">
            <a:spLocks noChangeArrowheads="1"/>
          </p:cNvSpPr>
          <p:nvPr/>
        </p:nvSpPr>
        <p:spPr bwMode="auto">
          <a:xfrm>
            <a:off x="2843213" y="260350"/>
            <a:ext cx="4968875" cy="579438"/>
          </a:xfrm>
          <a:prstGeom prst="rect">
            <a:avLst/>
          </a:prstGeom>
          <a:noFill/>
          <a:ln w="9525">
            <a:noFill/>
            <a:miter lim="800000"/>
            <a:headEnd/>
            <a:tailEnd/>
          </a:ln>
        </p:spPr>
        <p:txBody>
          <a:bodyPr>
            <a:spAutoFit/>
          </a:bodyPr>
          <a:lstStyle/>
          <a:p>
            <a:pPr>
              <a:spcBef>
                <a:spcPct val="50000"/>
              </a:spcBef>
            </a:pPr>
            <a:r>
              <a:rPr lang="ru-RU" sz="3200"/>
              <a:t>1. Общие сведения</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Прямоугольник 4"/>
          <p:cNvSpPr>
            <a:spLocks noChangeArrowheads="1"/>
          </p:cNvSpPr>
          <p:nvPr/>
        </p:nvSpPr>
        <p:spPr bwMode="auto">
          <a:xfrm>
            <a:off x="611188" y="404813"/>
            <a:ext cx="8208962" cy="5216525"/>
          </a:xfrm>
          <a:prstGeom prst="rect">
            <a:avLst/>
          </a:prstGeom>
          <a:noFill/>
          <a:ln w="9525">
            <a:noFill/>
            <a:miter lim="800000"/>
            <a:headEnd/>
            <a:tailEnd/>
          </a:ln>
        </p:spPr>
        <p:txBody>
          <a:bodyPr>
            <a:spAutoFit/>
          </a:bodyPr>
          <a:lstStyle/>
          <a:p>
            <a:pPr marL="514350" indent="-514350"/>
            <a:r>
              <a:rPr lang="ru-RU" sz="2800" b="1"/>
              <a:t>3. Вспомогательных балок (ВБ)</a:t>
            </a:r>
            <a:r>
              <a:rPr lang="ru-RU" sz="2800"/>
              <a:t> – промежуточных конструкций, передающих нагрузку от БН на ГБ;</a:t>
            </a:r>
          </a:p>
          <a:p>
            <a:pPr marL="514350" indent="-514350"/>
            <a:r>
              <a:rPr lang="ru-RU" sz="2800" b="1"/>
              <a:t>4. Главных балок (ГБ)</a:t>
            </a:r>
            <a:r>
              <a:rPr lang="ru-RU" sz="2800"/>
              <a:t>, воспринимающих нагрузку от БН или ВБ и передающих ее на колонны;</a:t>
            </a:r>
          </a:p>
          <a:p>
            <a:pPr marL="514350" indent="-514350"/>
            <a:r>
              <a:rPr lang="ru-RU" sz="2800" b="1"/>
              <a:t>5. Колонн (К)</a:t>
            </a:r>
            <a:r>
              <a:rPr lang="ru-RU" sz="2800"/>
              <a:t>, воспринимающих опорные реакции от ГБ и передающих усилия на фундамент;</a:t>
            </a:r>
          </a:p>
          <a:p>
            <a:pPr marL="514350" indent="-514350"/>
            <a:r>
              <a:rPr lang="ru-RU" sz="2800" b="1"/>
              <a:t>6. Элементов связей.</a:t>
            </a:r>
          </a:p>
          <a:p>
            <a:pPr marL="514350" indent="-514350" algn="just">
              <a:buFont typeface="Calibri" pitchFamily="34" charset="0"/>
              <a:buNone/>
            </a:pPr>
            <a:endParaRPr lang="ru-RU" sz="2800">
              <a:latin typeface="Calibri" pitchFamily="34" charset="0"/>
            </a:endParaRPr>
          </a:p>
          <a:p>
            <a:pPr marL="514350" indent="-514350" algn="just">
              <a:buFont typeface="Calibri" pitchFamily="34" charset="0"/>
              <a:buAutoNum type="arabicPeriod" startAt="4"/>
            </a:pPr>
            <a:endParaRPr lang="ru-RU" sz="2800" b="1">
              <a:latin typeface="Calibri" pitchFamily="34" charset="0"/>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3" name="Рисунок 6"/>
          <p:cNvPicPr>
            <a:picLocks noChangeAspect="1"/>
          </p:cNvPicPr>
          <p:nvPr/>
        </p:nvPicPr>
        <p:blipFill>
          <a:blip r:embed="rId2"/>
          <a:srcRect/>
          <a:stretch>
            <a:fillRect/>
          </a:stretch>
        </p:blipFill>
        <p:spPr bwMode="auto">
          <a:xfrm>
            <a:off x="107950" y="1412875"/>
            <a:ext cx="8913813" cy="5183188"/>
          </a:xfrm>
          <a:prstGeom prst="rect">
            <a:avLst/>
          </a:prstGeom>
          <a:noFill/>
          <a:ln w="9525">
            <a:noFill/>
            <a:miter lim="800000"/>
            <a:headEnd/>
            <a:tailEnd/>
          </a:ln>
        </p:spPr>
      </p:pic>
      <p:sp>
        <p:nvSpPr>
          <p:cNvPr id="6" name="Заголовок 8"/>
          <p:cNvSpPr txBox="1">
            <a:spLocks/>
          </p:cNvSpPr>
          <p:nvPr/>
        </p:nvSpPr>
        <p:spPr>
          <a:xfrm>
            <a:off x="793750" y="333375"/>
            <a:ext cx="7923213" cy="10795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smtClean="0"/>
              <a:t>Типы балочных площадок: простая (а), нормальная (б) и усложненная (в)</a:t>
            </a:r>
            <a:endParaRPr lang="ru-RU" sz="2900" b="1" dirty="0"/>
          </a:p>
          <a:p>
            <a:pPr algn="just" fontAlgn="auto">
              <a:spcAft>
                <a:spcPts val="0"/>
              </a:spcAft>
              <a:defRPr/>
            </a:pPr>
            <a:endParaRPr lang="ru-RU" sz="2800" dirty="0" smtClean="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7" name="Рисунок 6"/>
          <p:cNvPicPr>
            <a:picLocks noChangeAspect="1"/>
          </p:cNvPicPr>
          <p:nvPr/>
        </p:nvPicPr>
        <p:blipFill>
          <a:blip r:embed="rId2"/>
          <a:srcRect/>
          <a:stretch>
            <a:fillRect/>
          </a:stretch>
        </p:blipFill>
        <p:spPr bwMode="auto">
          <a:xfrm>
            <a:off x="627063" y="1257300"/>
            <a:ext cx="7786687" cy="5400675"/>
          </a:xfrm>
          <a:prstGeom prst="rect">
            <a:avLst/>
          </a:prstGeom>
          <a:noFill/>
          <a:ln w="9525">
            <a:noFill/>
            <a:miter lim="800000"/>
            <a:headEnd/>
            <a:tailEnd/>
          </a:ln>
        </p:spPr>
      </p:pic>
      <p:sp>
        <p:nvSpPr>
          <p:cNvPr id="6" name="Заголовок 8"/>
          <p:cNvSpPr txBox="1">
            <a:spLocks/>
          </p:cNvSpPr>
          <p:nvPr/>
        </p:nvSpPr>
        <p:spPr>
          <a:xfrm>
            <a:off x="793750" y="333375"/>
            <a:ext cx="7923213" cy="10795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smtClean="0"/>
              <a:t>Типы связей по колоннам: крестовые (а), портальные (б) и рамные (в)</a:t>
            </a:r>
            <a:endParaRPr lang="ru-RU" sz="2900" b="1" dirty="0"/>
          </a:p>
          <a:p>
            <a:pPr algn="just" fontAlgn="auto">
              <a:spcAft>
                <a:spcPts val="0"/>
              </a:spcAft>
              <a:defRPr/>
            </a:pPr>
            <a:endParaRPr lang="ru-RU" sz="2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719" name="Group 23"/>
          <p:cNvGraphicFramePr>
            <a:graphicFrameLocks noGrp="1"/>
          </p:cNvGraphicFramePr>
          <p:nvPr/>
        </p:nvGraphicFramePr>
        <p:xfrm>
          <a:off x="252413" y="404813"/>
          <a:ext cx="8712200" cy="2774950"/>
        </p:xfrm>
        <a:graphic>
          <a:graphicData uri="http://schemas.openxmlformats.org/drawingml/2006/table">
            <a:tbl>
              <a:tblPr/>
              <a:tblGrid>
                <a:gridCol w="647700"/>
                <a:gridCol w="2230437"/>
                <a:gridCol w="5834063"/>
              </a:tblGrid>
              <a:tr h="863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D0D0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D0D0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Пятый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D0D0D"/>
                    </a:solidFill>
                  </a:tcPr>
                </a:tc>
              </a:tr>
              <a:tr h="1211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Стальные каркасы, висячие и мембранные покрытия, резервуары, газгольдеры, радиобашни, платформы для добычи нефти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5810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Гнутосварные, перфорированные профили</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1" name="Рисунок 6"/>
          <p:cNvPicPr>
            <a:picLocks noChangeAspect="1"/>
          </p:cNvPicPr>
          <p:nvPr/>
        </p:nvPicPr>
        <p:blipFill>
          <a:blip r:embed="rId2"/>
          <a:srcRect/>
          <a:stretch>
            <a:fillRect/>
          </a:stretch>
        </p:blipFill>
        <p:spPr bwMode="auto">
          <a:xfrm>
            <a:off x="179388" y="1268413"/>
            <a:ext cx="8893175" cy="3690937"/>
          </a:xfrm>
          <a:prstGeom prst="rect">
            <a:avLst/>
          </a:prstGeom>
          <a:noFill/>
          <a:ln w="9525">
            <a:noFill/>
            <a:miter lim="800000"/>
            <a:headEnd/>
            <a:tailEnd/>
          </a:ln>
        </p:spPr>
      </p:pic>
      <p:sp>
        <p:nvSpPr>
          <p:cNvPr id="6" name="Заголовок 8"/>
          <p:cNvSpPr txBox="1">
            <a:spLocks/>
          </p:cNvSpPr>
          <p:nvPr/>
        </p:nvSpPr>
        <p:spPr>
          <a:xfrm>
            <a:off x="793750" y="333375"/>
            <a:ext cx="7923213" cy="10795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smtClean="0"/>
              <a:t>Типы сопряжения балок: поэтажное (а), в одном уровне (б) и пониженное (в)</a:t>
            </a:r>
            <a:endParaRPr lang="ru-RU" sz="2900" b="1" dirty="0"/>
          </a:p>
          <a:p>
            <a:pPr algn="just" fontAlgn="auto">
              <a:spcAft>
                <a:spcPts val="0"/>
              </a:spcAft>
              <a:defRPr/>
            </a:pPr>
            <a:endParaRPr lang="ru-RU" sz="2800" dirty="0" smtClean="0"/>
          </a:p>
        </p:txBody>
      </p:sp>
      <p:graphicFrame>
        <p:nvGraphicFramePr>
          <p:cNvPr id="189450" name="Group 10"/>
          <p:cNvGraphicFramePr>
            <a:graphicFrameLocks noGrp="1"/>
          </p:cNvGraphicFramePr>
          <p:nvPr/>
        </p:nvGraphicFramePr>
        <p:xfrm>
          <a:off x="252413" y="5084763"/>
          <a:ext cx="8712200" cy="1773237"/>
        </p:xfrm>
        <a:graphic>
          <a:graphicData uri="http://schemas.openxmlformats.org/drawingml/2006/table">
            <a:tbl>
              <a:tblPr/>
              <a:tblGrid>
                <a:gridCol w="2901950"/>
                <a:gridCol w="2905125"/>
                <a:gridCol w="2905125"/>
              </a:tblGrid>
              <a:tr h="1504950">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ru-RU" sz="22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простота изготовления и монтажа</a:t>
                      </a:r>
                    </a:p>
                    <a:p>
                      <a:pPr marL="0" marR="0" lvl="0" indent="0" algn="l" defTabSz="914400" rtl="0" eaLnBrk="1" fontAlgn="base" latinLnBrk="0" hangingPunct="1">
                        <a:lnSpc>
                          <a:spcPct val="8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большая строительная высота</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малая строительная высота</a:t>
                      </a:r>
                    </a:p>
                    <a:p>
                      <a:pPr marL="0" marR="0" lvl="0" indent="0" algn="l" defTabSz="914400" rtl="0" eaLnBrk="1" fontAlgn="base" latinLnBrk="0" hangingPunct="1">
                        <a:lnSpc>
                          <a:spcPct val="8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сложность изготовления и монтажа</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ru-RU" sz="22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малая строительная высота</a:t>
                      </a:r>
                    </a:p>
                    <a:p>
                      <a:pPr marL="0" marR="0" lvl="0" indent="0" algn="l" defTabSz="914400" rtl="0" eaLnBrk="1" fontAlgn="base" latinLnBrk="0" hangingPunct="1">
                        <a:lnSpc>
                          <a:spcPct val="8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cs typeface="Arial" charset="0"/>
                        </a:rPr>
                        <a:t>-</a:t>
                      </a:r>
                      <a:r>
                        <a:rPr kumimoji="0" lang="ru-RU" sz="2200" b="0" i="0" u="none" strike="noStrike" cap="none" normalizeH="0" baseline="0" smtClean="0">
                          <a:ln>
                            <a:noFill/>
                          </a:ln>
                          <a:solidFill>
                            <a:schemeClr val="tx1"/>
                          </a:solidFill>
                          <a:effectLst/>
                          <a:latin typeface="Calibri" pitchFamily="34" charset="0"/>
                          <a:cs typeface="Arial" charset="0"/>
                        </a:rPr>
                        <a:t> сложность изготовления и монтажа</a:t>
                      </a:r>
                    </a:p>
                  </a:txBody>
                  <a:tcPr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Заголовок 8"/>
          <p:cNvSpPr txBox="1">
            <a:spLocks/>
          </p:cNvSpPr>
          <p:nvPr/>
        </p:nvSpPr>
        <p:spPr bwMode="auto">
          <a:xfrm>
            <a:off x="539750" y="1052513"/>
            <a:ext cx="8280400" cy="5545137"/>
          </a:xfrm>
          <a:prstGeom prst="rect">
            <a:avLst/>
          </a:prstGeom>
          <a:noFill/>
          <a:ln w="9525">
            <a:noFill/>
            <a:miter lim="800000"/>
            <a:headEnd/>
            <a:tailEnd/>
          </a:ln>
        </p:spPr>
        <p:txBody>
          <a:bodyPr/>
          <a:lstStyle/>
          <a:p>
            <a:pPr algn="just"/>
            <a:r>
              <a:rPr lang="ru-RU" sz="2800">
                <a:latin typeface="Calibri" pitchFamily="34" charset="0"/>
              </a:rPr>
              <a:t>В качестве несущего настила применяют плоские стальные листы или железобетонные плиты. Легкое покрытие выполняют в виде профилированного настила, двухслойных или трехслойных панелей.</a:t>
            </a:r>
          </a:p>
          <a:p>
            <a:pPr algn="just"/>
            <a:r>
              <a:rPr lang="ru-RU" sz="2800" b="1">
                <a:latin typeface="Calibri" pitchFamily="34" charset="0"/>
              </a:rPr>
              <a:t>Настилы:</a:t>
            </a:r>
            <a:endParaRPr lang="ru-RU" sz="2800" b="1"/>
          </a:p>
          <a:p>
            <a:pPr algn="just"/>
            <a:endParaRPr lang="ru-RU" sz="2800" b="1"/>
          </a:p>
          <a:p>
            <a:pPr algn="just"/>
            <a:endParaRPr lang="ru-RU" sz="2800" b="1"/>
          </a:p>
          <a:p>
            <a:pPr algn="just"/>
            <a:endParaRPr lang="ru-RU" sz="2800" b="1"/>
          </a:p>
          <a:p>
            <a:pPr algn="just"/>
            <a:endParaRPr lang="ru-RU" sz="2800" b="1"/>
          </a:p>
          <a:p>
            <a:pPr algn="just"/>
            <a:endParaRPr lang="ru-RU" sz="2800" b="1"/>
          </a:p>
          <a:p>
            <a:pPr algn="just"/>
            <a:r>
              <a:rPr lang="ru-RU" sz="2800">
                <a:latin typeface="Calibri" pitchFamily="34" charset="0"/>
              </a:rPr>
              <a:t>Максимальная полезная нагрузка на настил </a:t>
            </a:r>
            <a:r>
              <a:rPr lang="ru-RU" sz="2800" b="1">
                <a:latin typeface="Calibri" pitchFamily="34" charset="0"/>
              </a:rPr>
              <a:t>40кН/м</a:t>
            </a:r>
            <a:r>
              <a:rPr lang="ru-RU" sz="2800" b="1" baseline="30000">
                <a:latin typeface="Calibri" pitchFamily="34" charset="0"/>
              </a:rPr>
              <a:t>2</a:t>
            </a:r>
            <a:r>
              <a:rPr lang="ru-RU" sz="1200" b="1">
                <a:latin typeface="Calibri" pitchFamily="34" charset="0"/>
              </a:rPr>
              <a:t>.</a:t>
            </a:r>
            <a:endParaRPr lang="ru-RU" sz="1200" b="1" baseline="30000">
              <a:latin typeface="Calibri" pitchFamily="34" charset="0"/>
            </a:endParaRPr>
          </a:p>
          <a:p>
            <a:pPr algn="just">
              <a:spcBef>
                <a:spcPts val="10000"/>
              </a:spcBef>
            </a:pPr>
            <a:endParaRPr lang="ru-RU" sz="2700">
              <a:latin typeface="Calibri" pitchFamily="34" charset="0"/>
            </a:endParaRPr>
          </a:p>
          <a:p>
            <a:pPr algn="just"/>
            <a:endParaRPr lang="ru-RU" sz="2700">
              <a:latin typeface="Calibri" pitchFamily="34" charset="0"/>
            </a:endParaRPr>
          </a:p>
          <a:p>
            <a:pPr algn="just">
              <a:buFont typeface="Arial" charset="0"/>
              <a:buChar char="•"/>
            </a:pPr>
            <a:endParaRPr lang="ru-RU" sz="2600" b="1" i="1">
              <a:latin typeface="Calibri" pitchFamily="34" charset="0"/>
            </a:endParaRPr>
          </a:p>
        </p:txBody>
      </p:sp>
      <p:graphicFrame>
        <p:nvGraphicFramePr>
          <p:cNvPr id="190491" name="Group 27"/>
          <p:cNvGraphicFramePr>
            <a:graphicFrameLocks noGrp="1"/>
          </p:cNvGraphicFramePr>
          <p:nvPr/>
        </p:nvGraphicFramePr>
        <p:xfrm>
          <a:off x="539750" y="3716338"/>
          <a:ext cx="8293100" cy="2176462"/>
        </p:xfrm>
        <a:graphic>
          <a:graphicData uri="http://schemas.openxmlformats.org/drawingml/2006/table">
            <a:tbl>
              <a:tblPr/>
              <a:tblGrid>
                <a:gridCol w="2087563"/>
                <a:gridCol w="2200275"/>
                <a:gridCol w="244475"/>
                <a:gridCol w="1962150"/>
                <a:gridCol w="1798637"/>
              </a:tblGrid>
              <a:tr h="441325">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300" b="1" i="0" u="none" strike="noStrike" cap="none" normalizeH="0" baseline="0" smtClean="0">
                          <a:ln>
                            <a:noFill/>
                          </a:ln>
                          <a:solidFill>
                            <a:schemeClr val="tx1"/>
                          </a:solidFill>
                          <a:effectLst/>
                          <a:latin typeface="Calibri" pitchFamily="34" charset="0"/>
                          <a:cs typeface="Arial" charset="0"/>
                        </a:rPr>
                        <a:t>ПО КОНСТРУКТИВНОМУ РЕШЕНИЮ</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9372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300" b="0" i="0" u="none" strike="noStrike" cap="none" normalizeH="0" baseline="0" smtClean="0">
                          <a:ln>
                            <a:noFill/>
                          </a:ln>
                          <a:solidFill>
                            <a:schemeClr val="tx1"/>
                          </a:solidFill>
                          <a:effectLst/>
                          <a:latin typeface="Calibri" pitchFamily="34" charset="0"/>
                          <a:cs typeface="Arial" charset="0"/>
                        </a:rPr>
                        <a:t>стационарные (несъемные)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hMerge="1">
                  <a:txBody>
                    <a:bodyPr/>
                    <a:lstStyle/>
                    <a:p>
                      <a:endParaRPr lang="ru-RU"/>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300" b="0" i="0" u="none" strike="noStrike" cap="none" normalizeH="0" baseline="0" smtClean="0">
                          <a:ln>
                            <a:noFill/>
                          </a:ln>
                          <a:solidFill>
                            <a:schemeClr val="tx1"/>
                          </a:solidFill>
                          <a:effectLst/>
                          <a:latin typeface="Calibri" pitchFamily="34" charset="0"/>
                          <a:cs typeface="Arial" charset="0"/>
                        </a:rPr>
                        <a:t>съемные (щитовые)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hMerge="1">
                  <a:txBody>
                    <a:bodyPr/>
                    <a:lstStyle/>
                    <a:p>
                      <a:endParaRPr lang="ru-RU"/>
                    </a:p>
                  </a:txBody>
                  <a:tcPr/>
                </a:tc>
                <a:tc hMerge="1">
                  <a:txBody>
                    <a:bodyPr/>
                    <a:lstStyle/>
                    <a:p>
                      <a:endParaRPr lang="ru-RU"/>
                    </a:p>
                  </a:txBody>
                  <a:tcPr/>
                </a:tc>
              </a:tr>
              <a:tr h="342900">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300" b="1" i="0" u="none" strike="noStrike" cap="none" normalizeH="0" baseline="0" smtClean="0">
                          <a:ln>
                            <a:noFill/>
                          </a:ln>
                          <a:solidFill>
                            <a:schemeClr val="tx1"/>
                          </a:solidFill>
                          <a:effectLst/>
                          <a:latin typeface="Calibri" pitchFamily="34" charset="0"/>
                          <a:cs typeface="Arial" charset="0"/>
                        </a:rPr>
                        <a:t>ПО МАТЕРИАЛУ</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71475">
                <a:tc>
                  <a:txBody>
                    <a:bodyPr/>
                    <a:lstStyle/>
                    <a:p>
                      <a:pPr marL="0" marR="0" lvl="0" indent="0" algn="ctr" defTabSz="968375"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металлические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железобетонные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сталебетонные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Calibri" pitchFamily="34" charset="0"/>
                          <a:cs typeface="Arial" charset="0"/>
                        </a:rPr>
                        <a:t>деревянные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bl>
          </a:graphicData>
        </a:graphic>
      </p:graphicFrame>
      <p:sp>
        <p:nvSpPr>
          <p:cNvPr id="21531" name="Text Box 27"/>
          <p:cNvSpPr txBox="1">
            <a:spLocks noChangeArrowheads="1"/>
          </p:cNvSpPr>
          <p:nvPr/>
        </p:nvSpPr>
        <p:spPr bwMode="auto">
          <a:xfrm>
            <a:off x="1835150" y="260350"/>
            <a:ext cx="6265863" cy="641350"/>
          </a:xfrm>
          <a:prstGeom prst="rect">
            <a:avLst/>
          </a:prstGeom>
          <a:noFill/>
          <a:ln w="9525">
            <a:noFill/>
            <a:miter lim="800000"/>
            <a:headEnd/>
            <a:tailEnd/>
          </a:ln>
          <a:effectLst/>
        </p:spPr>
        <p:txBody>
          <a:bodyPr>
            <a:spAutoFit/>
          </a:bodyPr>
          <a:lstStyle/>
          <a:p>
            <a:pPr>
              <a:spcBef>
                <a:spcPct val="50000"/>
              </a:spcBef>
              <a:defRPr/>
            </a:pPr>
            <a:r>
              <a:rPr lang="ru-RU" sz="3600">
                <a:effectLst>
                  <a:outerShdw blurRad="38100" dist="38100" dir="2700000" algn="tl">
                    <a:srgbClr val="C0C0C0"/>
                  </a:outerShdw>
                </a:effectLst>
              </a:rPr>
              <a:t>2. Работа и расчет настила</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89" name="Рисунок 3"/>
          <p:cNvPicPr>
            <a:picLocks noChangeAspect="1"/>
          </p:cNvPicPr>
          <p:nvPr/>
        </p:nvPicPr>
        <p:blipFill>
          <a:blip r:embed="rId2"/>
          <a:srcRect/>
          <a:stretch>
            <a:fillRect/>
          </a:stretch>
        </p:blipFill>
        <p:spPr bwMode="auto">
          <a:xfrm>
            <a:off x="455613" y="765175"/>
            <a:ext cx="8235950" cy="5853113"/>
          </a:xfrm>
          <a:prstGeom prst="rect">
            <a:avLst/>
          </a:prstGeom>
          <a:noFill/>
          <a:ln w="9525">
            <a:noFill/>
            <a:miter lim="800000"/>
            <a:headEnd/>
            <a:tailEnd/>
          </a:ln>
        </p:spPr>
      </p:pic>
      <p:sp>
        <p:nvSpPr>
          <p:cNvPr id="191490" name="TextBox 4"/>
          <p:cNvSpPr txBox="1">
            <a:spLocks noChangeArrowheads="1"/>
          </p:cNvSpPr>
          <p:nvPr/>
        </p:nvSpPr>
        <p:spPr bwMode="auto">
          <a:xfrm>
            <a:off x="611188" y="260350"/>
            <a:ext cx="8499475" cy="519113"/>
          </a:xfrm>
          <a:prstGeom prst="rect">
            <a:avLst/>
          </a:prstGeom>
          <a:noFill/>
          <a:ln w="9525">
            <a:noFill/>
            <a:miter lim="800000"/>
            <a:headEnd/>
            <a:tailEnd/>
          </a:ln>
        </p:spPr>
        <p:txBody>
          <a:bodyPr>
            <a:spAutoFit/>
          </a:bodyPr>
          <a:lstStyle/>
          <a:p>
            <a:r>
              <a:rPr lang="ru-RU" sz="2800" b="1">
                <a:latin typeface="Calibri" pitchFamily="34" charset="0"/>
              </a:rPr>
              <a:t>Конструктивная и расчетная схемы настила:</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Заголовок 8"/>
          <p:cNvSpPr txBox="1">
            <a:spLocks/>
          </p:cNvSpPr>
          <p:nvPr/>
        </p:nvSpPr>
        <p:spPr bwMode="auto">
          <a:xfrm>
            <a:off x="539750" y="115888"/>
            <a:ext cx="8135938" cy="792162"/>
          </a:xfrm>
          <a:prstGeom prst="rect">
            <a:avLst/>
          </a:prstGeom>
          <a:noFill/>
          <a:ln w="9525">
            <a:noFill/>
            <a:miter lim="800000"/>
            <a:headEnd/>
            <a:tailEnd/>
          </a:ln>
        </p:spPr>
        <p:txBody>
          <a:bodyPr/>
          <a:lstStyle/>
          <a:p>
            <a:pPr indent="354013" algn="just">
              <a:buFont typeface="Arial" charset="0"/>
              <a:buChar char="•"/>
            </a:pPr>
            <a:r>
              <a:rPr lang="ru-RU" sz="2400" b="1">
                <a:latin typeface="Calibri" pitchFamily="34" charset="0"/>
              </a:rPr>
              <a:t>Рекомендуемая толщина стального плоского настила </a:t>
            </a:r>
          </a:p>
          <a:p>
            <a:pPr indent="354013" algn="just"/>
            <a:endParaRPr lang="ru-RU" sz="2400">
              <a:latin typeface="Calibri" pitchFamily="34" charset="0"/>
            </a:endParaRPr>
          </a:p>
        </p:txBody>
      </p:sp>
      <p:graphicFrame>
        <p:nvGraphicFramePr>
          <p:cNvPr id="192560" name="Group 48"/>
          <p:cNvGraphicFramePr>
            <a:graphicFrameLocks noGrp="1"/>
          </p:cNvGraphicFramePr>
          <p:nvPr/>
        </p:nvGraphicFramePr>
        <p:xfrm>
          <a:off x="1249363" y="1052513"/>
          <a:ext cx="7010400" cy="3106737"/>
        </p:xfrm>
        <a:graphic>
          <a:graphicData uri="http://schemas.openxmlformats.org/drawingml/2006/table">
            <a:tbl>
              <a:tblPr/>
              <a:tblGrid>
                <a:gridCol w="3892550"/>
                <a:gridCol w="3117850"/>
              </a:tblGrid>
              <a:tr h="647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Полезная нагрузка </a:t>
                      </a:r>
                      <a:r>
                        <a:rPr kumimoji="0" lang="en-US" sz="2400" b="1" i="1" u="none" strike="noStrike" cap="none" normalizeH="0" baseline="0" smtClean="0">
                          <a:ln>
                            <a:noFill/>
                          </a:ln>
                          <a:solidFill>
                            <a:srgbClr val="FFFFFF"/>
                          </a:solidFill>
                          <a:effectLst/>
                          <a:latin typeface="Calibri" pitchFamily="34" charset="0"/>
                          <a:cs typeface="Arial" charset="0"/>
                        </a:rPr>
                        <a:t>q</a:t>
                      </a:r>
                      <a:r>
                        <a:rPr kumimoji="0" lang="ru-RU" sz="2400" b="1" i="0" u="none" strike="noStrike" cap="none" normalizeH="0" baseline="0" smtClean="0">
                          <a:ln>
                            <a:noFill/>
                          </a:ln>
                          <a:solidFill>
                            <a:srgbClr val="FFFFFF"/>
                          </a:solidFill>
                          <a:effectLst/>
                          <a:latin typeface="Calibri" pitchFamily="34" charset="0"/>
                          <a:cs typeface="Arial" charset="0"/>
                        </a:rPr>
                        <a:t>, кН/м</a:t>
                      </a:r>
                      <a:r>
                        <a:rPr kumimoji="0" lang="ru-RU" sz="2400" b="1" i="0" u="none" strike="noStrike" cap="none" normalizeH="0" baseline="30000" smtClean="0">
                          <a:ln>
                            <a:noFill/>
                          </a:ln>
                          <a:solidFill>
                            <a:srgbClr val="FFFFFF"/>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Толщина настила, мм</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 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6-8</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11-20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8-10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21-25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10-12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26-30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12-14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 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14-16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bl>
          </a:graphicData>
        </a:graphic>
      </p:graphicFrame>
      <p:sp>
        <p:nvSpPr>
          <p:cNvPr id="192537" name="Заголовок 8"/>
          <p:cNvSpPr txBox="1">
            <a:spLocks/>
          </p:cNvSpPr>
          <p:nvPr/>
        </p:nvSpPr>
        <p:spPr bwMode="auto">
          <a:xfrm>
            <a:off x="539750" y="4059238"/>
            <a:ext cx="8280400" cy="738187"/>
          </a:xfrm>
          <a:prstGeom prst="rect">
            <a:avLst/>
          </a:prstGeom>
          <a:noFill/>
          <a:ln w="9525">
            <a:noFill/>
            <a:miter lim="800000"/>
            <a:headEnd/>
            <a:tailEnd/>
          </a:ln>
        </p:spPr>
        <p:txBody>
          <a:bodyPr/>
          <a:lstStyle/>
          <a:p>
            <a:pPr indent="354013" algn="just">
              <a:buFont typeface="Arial" charset="0"/>
              <a:buChar char="•"/>
            </a:pPr>
            <a:r>
              <a:rPr lang="ru-RU" sz="2400" b="1">
                <a:latin typeface="Calibri" pitchFamily="34" charset="0"/>
              </a:rPr>
              <a:t>Предельный относительный прогиб</a:t>
            </a:r>
          </a:p>
          <a:p>
            <a:pPr indent="354013" algn="just"/>
            <a:endParaRPr lang="ru-RU" sz="2400">
              <a:latin typeface="Calibri" pitchFamily="34" charset="0"/>
            </a:endParaRPr>
          </a:p>
        </p:txBody>
      </p:sp>
      <p:graphicFrame>
        <p:nvGraphicFramePr>
          <p:cNvPr id="192562" name="Group 50"/>
          <p:cNvGraphicFramePr>
            <a:graphicFrameLocks noGrp="1"/>
          </p:cNvGraphicFramePr>
          <p:nvPr/>
        </p:nvGraphicFramePr>
        <p:xfrm>
          <a:off x="1249363" y="4649788"/>
          <a:ext cx="7011987" cy="1985962"/>
        </p:xfrm>
        <a:graphic>
          <a:graphicData uri="http://schemas.openxmlformats.org/drawingml/2006/table">
            <a:tbl>
              <a:tblPr/>
              <a:tblGrid>
                <a:gridCol w="3892550"/>
                <a:gridCol w="3119437"/>
              </a:tblGrid>
              <a:tr h="615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Пролет настила </a:t>
                      </a:r>
                      <a:r>
                        <a:rPr kumimoji="0" lang="en-US" sz="2400" b="1" i="1" u="none" strike="noStrike" cap="none" normalizeH="0" baseline="0" smtClean="0">
                          <a:ln>
                            <a:noFill/>
                          </a:ln>
                          <a:solidFill>
                            <a:srgbClr val="FFFFFF"/>
                          </a:solidFill>
                          <a:effectLst/>
                          <a:latin typeface="Calibri" pitchFamily="34" charset="0"/>
                          <a:cs typeface="Arial" charset="0"/>
                        </a:rPr>
                        <a:t>l</a:t>
                      </a:r>
                      <a:r>
                        <a:rPr kumimoji="0" lang="ru-RU" sz="2400" b="1" i="1" u="none" strike="noStrike" cap="none" normalizeH="0" baseline="-25000" smtClean="0">
                          <a:ln>
                            <a:noFill/>
                          </a:ln>
                          <a:solidFill>
                            <a:srgbClr val="FFFFFF"/>
                          </a:solidFill>
                          <a:effectLst/>
                          <a:latin typeface="Calibri" pitchFamily="34" charset="0"/>
                          <a:cs typeface="Arial" charset="0"/>
                        </a:rPr>
                        <a:t>Н</a:t>
                      </a:r>
                      <a:r>
                        <a:rPr kumimoji="0" lang="ru-RU" sz="2400" b="1" i="0" u="none" strike="noStrike" cap="none" normalizeH="0" baseline="0" smtClean="0">
                          <a:ln>
                            <a:noFill/>
                          </a:ln>
                          <a:solidFill>
                            <a:srgbClr val="FFFFFF"/>
                          </a:solidFill>
                          <a:effectLst/>
                          <a:latin typeface="Calibri" pitchFamily="34" charset="0"/>
                          <a:cs typeface="Arial" charset="0"/>
                        </a:rPr>
                        <a:t>, м</a:t>
                      </a:r>
                      <a:endParaRPr kumimoji="0" lang="ru-RU" sz="2400" b="1" i="0" u="none" strike="noStrike" cap="none" normalizeH="0" baseline="30000" smtClean="0">
                        <a:ln>
                          <a:noFill/>
                        </a:ln>
                        <a:solidFill>
                          <a:srgbClr val="FFFFFF"/>
                        </a:solidFill>
                        <a:effectLst/>
                        <a:latin typeface="Calibri" pitchFamily="34"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Прогиб</a:t>
                      </a:r>
                      <a:r>
                        <a:rPr kumimoji="0" lang="en-US" sz="2400" b="1" i="1" u="none" strike="noStrike" cap="none" normalizeH="0" baseline="0" smtClean="0">
                          <a:ln>
                            <a:noFill/>
                          </a:ln>
                          <a:solidFill>
                            <a:srgbClr val="FFFFFF"/>
                          </a:solidFill>
                          <a:effectLst/>
                          <a:latin typeface="Calibri" pitchFamily="34" charset="0"/>
                          <a:cs typeface="Arial" charset="0"/>
                        </a:rPr>
                        <a:t> </a:t>
                      </a:r>
                      <a:r>
                        <a:rPr kumimoji="0" lang="en-US" sz="2400" b="1" i="0" u="none" strike="noStrike" cap="none" normalizeH="0" baseline="0" smtClean="0">
                          <a:ln>
                            <a:noFill/>
                          </a:ln>
                          <a:solidFill>
                            <a:srgbClr val="FFFFFF"/>
                          </a:solidFill>
                          <a:effectLst/>
                          <a:latin typeface="Calibri" pitchFamily="34" charset="0"/>
                          <a:cs typeface="Arial" charset="0"/>
                        </a:rPr>
                        <a:t>[</a:t>
                      </a:r>
                      <a:r>
                        <a:rPr kumimoji="0" lang="en-US" sz="2400" b="1" i="1" u="none" strike="noStrike" cap="none" normalizeH="0" baseline="0" smtClean="0">
                          <a:ln>
                            <a:noFill/>
                          </a:ln>
                          <a:solidFill>
                            <a:srgbClr val="FFFFFF"/>
                          </a:solidFill>
                          <a:effectLst/>
                          <a:latin typeface="Calibri" pitchFamily="34" charset="0"/>
                          <a:cs typeface="Arial" charset="0"/>
                        </a:rPr>
                        <a:t>f/l</a:t>
                      </a:r>
                      <a:r>
                        <a:rPr kumimoji="0" lang="ru-RU" sz="2400" b="1" i="1" u="none" strike="noStrike" cap="none" normalizeH="0" baseline="-25000" smtClean="0">
                          <a:ln>
                            <a:noFill/>
                          </a:ln>
                          <a:solidFill>
                            <a:srgbClr val="FFFFFF"/>
                          </a:solidFill>
                          <a:effectLst/>
                          <a:latin typeface="Calibri" pitchFamily="34" charset="0"/>
                          <a:cs typeface="Arial" charset="0"/>
                        </a:rPr>
                        <a:t>Н</a:t>
                      </a:r>
                      <a:r>
                        <a:rPr kumimoji="0" lang="en-US" sz="2400" b="1" i="0" u="none" strike="noStrike" cap="none" normalizeH="0" baseline="0" smtClean="0">
                          <a:ln>
                            <a:noFill/>
                          </a:ln>
                          <a:solidFill>
                            <a:srgbClr val="FFFFFF"/>
                          </a:solidFill>
                          <a:effectLst/>
                          <a:latin typeface="Calibri" pitchFamily="34" charset="0"/>
                          <a:cs typeface="Arial" charset="0"/>
                        </a:rPr>
                        <a:t>]</a:t>
                      </a:r>
                      <a:endParaRPr kumimoji="0" lang="ru-RU" sz="2400" b="1" i="0" u="none" strike="noStrike" cap="none" normalizeH="0" baseline="0" smtClean="0">
                        <a:ln>
                          <a:noFill/>
                        </a:ln>
                        <a:solidFill>
                          <a:srgbClr val="FFFFFF"/>
                        </a:solidFill>
                        <a:effectLst/>
                        <a:latin typeface="Calibri" pitchFamily="34"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 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cs typeface="Arial" charset="0"/>
                        </a:rPr>
                        <a:t>1/120</a:t>
                      </a:r>
                      <a:endParaRPr kumimoji="0" lang="ru-RU" sz="2400" b="0" i="0" u="none" strike="noStrike" cap="none" normalizeH="0" baseline="0" smtClean="0">
                        <a:ln>
                          <a:noFill/>
                        </a:ln>
                        <a:solidFill>
                          <a:srgbClr val="000000"/>
                        </a:solidFill>
                        <a:effectLst/>
                        <a:latin typeface="Calibri" pitchFamily="34"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11-20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cs typeface="Arial" charset="0"/>
                        </a:rPr>
                        <a:t>1/150</a:t>
                      </a:r>
                      <a:endParaRPr kumimoji="0" lang="ru-RU" sz="2400" b="0" i="0" u="none" strike="noStrike" cap="none" normalizeH="0" baseline="0" smtClean="0">
                        <a:ln>
                          <a:noFill/>
                        </a:ln>
                        <a:solidFill>
                          <a:srgbClr val="000000"/>
                        </a:solidFill>
                        <a:effectLst/>
                        <a:latin typeface="Calibri" pitchFamily="34"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21-25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cs typeface="Arial" charset="0"/>
                        </a:rPr>
                        <a:t>1/200</a:t>
                      </a:r>
                      <a:endParaRPr kumimoji="0" lang="ru-RU" sz="2400" b="0" i="0" u="none" strike="noStrike" cap="none" normalizeH="0" baseline="0" smtClean="0">
                        <a:ln>
                          <a:noFill/>
                        </a:ln>
                        <a:solidFill>
                          <a:srgbClr val="000000"/>
                        </a:solidFill>
                        <a:effectLst/>
                        <a:latin typeface="Calibri" pitchFamily="34"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bl>
          </a:graphicData>
        </a:graphic>
      </p:graphicFrame>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7" name="Рисунок 1"/>
          <p:cNvPicPr>
            <a:picLocks noChangeAspect="1"/>
          </p:cNvPicPr>
          <p:nvPr/>
        </p:nvPicPr>
        <p:blipFill>
          <a:blip r:embed="rId2"/>
          <a:srcRect/>
          <a:stretch>
            <a:fillRect/>
          </a:stretch>
        </p:blipFill>
        <p:spPr bwMode="auto">
          <a:xfrm>
            <a:off x="2184400" y="117475"/>
            <a:ext cx="4794250" cy="6262688"/>
          </a:xfrm>
          <a:prstGeom prst="rect">
            <a:avLst/>
          </a:prstGeom>
          <a:noFill/>
          <a:ln w="9525">
            <a:noFill/>
            <a:miter lim="800000"/>
            <a:headEnd/>
            <a:tailEnd/>
          </a:ln>
        </p:spPr>
      </p:pic>
      <p:sp>
        <p:nvSpPr>
          <p:cNvPr id="193538" name="TextBox 2"/>
          <p:cNvSpPr txBox="1">
            <a:spLocks noChangeArrowheads="1"/>
          </p:cNvSpPr>
          <p:nvPr/>
        </p:nvSpPr>
        <p:spPr bwMode="auto">
          <a:xfrm>
            <a:off x="395288" y="6351588"/>
            <a:ext cx="8499475" cy="457200"/>
          </a:xfrm>
          <a:prstGeom prst="rect">
            <a:avLst/>
          </a:prstGeom>
          <a:noFill/>
          <a:ln w="9525">
            <a:noFill/>
            <a:miter lim="800000"/>
            <a:headEnd/>
            <a:tailEnd/>
          </a:ln>
        </p:spPr>
        <p:txBody>
          <a:bodyPr>
            <a:spAutoFit/>
          </a:bodyPr>
          <a:lstStyle/>
          <a:p>
            <a:pPr algn="ctr"/>
            <a:r>
              <a:rPr lang="ru-RU" sz="2400" b="1" i="1">
                <a:latin typeface="Calibri" pitchFamily="34" charset="0"/>
              </a:rPr>
              <a:t>Предельная нагрузка на настил по условию прогиба</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0080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a:t>Распор настила</a:t>
            </a:r>
            <a:endParaRPr lang="ru-RU" sz="2900" dirty="0" smtClean="0"/>
          </a:p>
        </p:txBody>
      </p:sp>
      <p:sp>
        <p:nvSpPr>
          <p:cNvPr id="2" name="Прямоугольник 1"/>
          <p:cNvSpPr>
            <a:spLocks noRot="1" noChangeAspect="1" noMove="1" noResize="1" noEditPoints="1" noAdjustHandles="1" noChangeArrowheads="1" noChangeShapeType="1" noTextEdit="1"/>
          </p:cNvSpPr>
          <p:nvPr/>
        </p:nvSpPr>
        <p:spPr>
          <a:xfrm>
            <a:off x="611562" y="620688"/>
            <a:ext cx="8138488" cy="3689664"/>
          </a:xfrm>
          <a:prstGeom prst="rect">
            <a:avLst/>
          </a:prstGeom>
          <a:blipFill rotWithShape="1">
            <a:blip r:embed="rId2"/>
            <a:stretch>
              <a:fillRect l="-1124"/>
            </a:stretch>
          </a:blipFill>
        </p:spPr>
        <p:txBody>
          <a:bodyPr/>
          <a:lstStyle/>
          <a:p>
            <a:pPr fontAlgn="auto">
              <a:spcBef>
                <a:spcPts val="0"/>
              </a:spcBef>
              <a:spcAft>
                <a:spcPts val="0"/>
              </a:spcAft>
              <a:defRPr/>
            </a:pPr>
            <a:r>
              <a:rPr lang="ru-RU">
                <a:noFill/>
                <a:latin typeface="+mn-lt"/>
                <a:cs typeface="+mn-cs"/>
              </a:rPr>
              <a:t> </a:t>
            </a:r>
          </a:p>
        </p:txBody>
      </p:sp>
      <p:sp>
        <p:nvSpPr>
          <p:cNvPr id="4" name="Заголовок 8"/>
          <p:cNvSpPr txBox="1">
            <a:spLocks/>
          </p:cNvSpPr>
          <p:nvPr/>
        </p:nvSpPr>
        <p:spPr>
          <a:xfrm>
            <a:off x="611188" y="4076700"/>
            <a:ext cx="8137525" cy="1008063"/>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a:t>Расчет сварного шва на </a:t>
            </a:r>
            <a:r>
              <a:rPr lang="ru-RU" sz="2900" b="1" dirty="0" smtClean="0"/>
              <a:t>действие распора</a:t>
            </a:r>
            <a:endParaRPr lang="ru-RU" sz="2900" dirty="0" smtClean="0"/>
          </a:p>
        </p:txBody>
      </p:sp>
      <p:sp>
        <p:nvSpPr>
          <p:cNvPr id="5" name="Прямоугольник 4"/>
          <p:cNvSpPr>
            <a:spLocks noRot="1" noChangeAspect="1" noMove="1" noResize="1" noEditPoints="1" noAdjustHandles="1" noChangeArrowheads="1" noChangeShapeType="1" noTextEdit="1"/>
          </p:cNvSpPr>
          <p:nvPr/>
        </p:nvSpPr>
        <p:spPr>
          <a:xfrm>
            <a:off x="611562" y="4707888"/>
            <a:ext cx="8138488" cy="1525226"/>
          </a:xfrm>
          <a:prstGeom prst="rect">
            <a:avLst/>
          </a:prstGeom>
          <a:blipFill rotWithShape="1">
            <a:blip r:embed="rId3"/>
            <a:stretch>
              <a:fillRect l="-1124"/>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539750" y="981075"/>
            <a:ext cx="8280400" cy="3887788"/>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fontAlgn="auto">
              <a:spcAft>
                <a:spcPts val="0"/>
              </a:spcAft>
              <a:defRPr/>
            </a:pPr>
            <a:r>
              <a:rPr lang="ru-RU" sz="2900" b="1" dirty="0" smtClean="0"/>
              <a:t>Алгоритм расчета балки настила:</a:t>
            </a:r>
          </a:p>
          <a:p>
            <a:pPr marL="361950" indent="-361950" algn="just" fontAlgn="auto">
              <a:lnSpc>
                <a:spcPct val="150000"/>
              </a:lnSpc>
              <a:spcAft>
                <a:spcPts val="0"/>
              </a:spcAft>
              <a:buFont typeface="+mj-lt"/>
              <a:buAutoNum type="arabicPeriod"/>
              <a:defRPr/>
            </a:pPr>
            <a:r>
              <a:rPr lang="ru-RU" sz="2500" dirty="0" smtClean="0"/>
              <a:t>Выбор материала;</a:t>
            </a:r>
          </a:p>
          <a:p>
            <a:pPr marL="361950" indent="-361950" algn="just" fontAlgn="auto">
              <a:lnSpc>
                <a:spcPct val="150000"/>
              </a:lnSpc>
              <a:spcAft>
                <a:spcPts val="0"/>
              </a:spcAft>
              <a:buFont typeface="+mj-lt"/>
              <a:buAutoNum type="arabicPeriod"/>
              <a:defRPr/>
            </a:pPr>
            <a:r>
              <a:rPr lang="ru-RU" sz="2500" dirty="0" smtClean="0"/>
              <a:t>Сбор нагрузок;</a:t>
            </a:r>
          </a:p>
          <a:p>
            <a:pPr marL="361950" indent="-361950" algn="just" fontAlgn="auto">
              <a:lnSpc>
                <a:spcPct val="150000"/>
              </a:lnSpc>
              <a:spcAft>
                <a:spcPts val="0"/>
              </a:spcAft>
              <a:buFont typeface="+mj-lt"/>
              <a:buAutoNum type="arabicPeriod"/>
              <a:defRPr/>
            </a:pPr>
            <a:r>
              <a:rPr lang="ru-RU" sz="2500" dirty="0"/>
              <a:t>Выбор конструктивной и расчетной схем</a:t>
            </a:r>
            <a:r>
              <a:rPr lang="ru-RU" sz="2500" dirty="0" smtClean="0"/>
              <a:t>;</a:t>
            </a:r>
          </a:p>
          <a:p>
            <a:pPr marL="361950" indent="-361950" algn="just" fontAlgn="auto">
              <a:lnSpc>
                <a:spcPct val="150000"/>
              </a:lnSpc>
              <a:spcAft>
                <a:spcPts val="0"/>
              </a:spcAft>
              <a:buFont typeface="+mj-lt"/>
              <a:buAutoNum type="arabicPeriod"/>
              <a:defRPr/>
            </a:pPr>
            <a:r>
              <a:rPr lang="ru-RU" sz="2500" dirty="0" smtClean="0"/>
              <a:t>Статической расчет и построение эпюр;</a:t>
            </a:r>
          </a:p>
          <a:p>
            <a:pPr marL="361950" indent="-361950" algn="just" fontAlgn="auto">
              <a:lnSpc>
                <a:spcPct val="150000"/>
              </a:lnSpc>
              <a:spcAft>
                <a:spcPts val="0"/>
              </a:spcAft>
              <a:buFont typeface="+mj-lt"/>
              <a:buAutoNum type="arabicPeriod"/>
              <a:defRPr/>
            </a:pPr>
            <a:r>
              <a:rPr lang="ru-RU" sz="2500" dirty="0" smtClean="0"/>
              <a:t>Конструктивный расчет;</a:t>
            </a:r>
          </a:p>
          <a:p>
            <a:pPr marL="361950" indent="-361950" algn="just" fontAlgn="auto">
              <a:lnSpc>
                <a:spcPct val="150000"/>
              </a:lnSpc>
              <a:spcAft>
                <a:spcPts val="0"/>
              </a:spcAft>
              <a:buFont typeface="+mj-lt"/>
              <a:buAutoNum type="arabicPeriod"/>
              <a:defRPr/>
            </a:pPr>
            <a:r>
              <a:rPr lang="ru-RU" sz="2500" dirty="0" smtClean="0"/>
              <a:t>Проверки достаточности подобранного сечения.</a:t>
            </a:r>
          </a:p>
          <a:p>
            <a:pPr marL="514350" indent="-514350" algn="just" fontAlgn="auto">
              <a:spcAft>
                <a:spcPts val="0"/>
              </a:spcAft>
              <a:buFont typeface="+mj-lt"/>
              <a:buAutoNum type="arabicPeriod"/>
              <a:defRPr/>
            </a:pPr>
            <a:endParaRPr lang="ru-RU" sz="2500" dirty="0" smtClean="0"/>
          </a:p>
          <a:p>
            <a:pPr algn="just" fontAlgn="auto">
              <a:spcAft>
                <a:spcPts val="0"/>
              </a:spcAft>
              <a:defRPr/>
            </a:pPr>
            <a:endParaRPr lang="ru-RU" sz="2800" b="1" dirty="0"/>
          </a:p>
        </p:txBody>
      </p:sp>
      <p:sp>
        <p:nvSpPr>
          <p:cNvPr id="195586" name="Text Box 4"/>
          <p:cNvSpPr txBox="1">
            <a:spLocks noChangeArrowheads="1"/>
          </p:cNvSpPr>
          <p:nvPr/>
        </p:nvSpPr>
        <p:spPr bwMode="auto">
          <a:xfrm>
            <a:off x="1547813" y="260350"/>
            <a:ext cx="6877050" cy="579438"/>
          </a:xfrm>
          <a:prstGeom prst="rect">
            <a:avLst/>
          </a:prstGeom>
          <a:noFill/>
          <a:ln w="9525">
            <a:noFill/>
            <a:miter lim="800000"/>
            <a:headEnd/>
            <a:tailEnd/>
          </a:ln>
        </p:spPr>
        <p:txBody>
          <a:bodyPr>
            <a:spAutoFit/>
          </a:bodyPr>
          <a:lstStyle/>
          <a:p>
            <a:pPr>
              <a:spcBef>
                <a:spcPct val="50000"/>
              </a:spcBef>
            </a:pPr>
            <a:r>
              <a:rPr lang="ru-RU" sz="3200"/>
              <a:t>3. Работа и расчет балки настила</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384"/>
            <a:ext cx="8229600" cy="1152128"/>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Работа и расчет балки настила</a:t>
            </a:r>
            <a:endParaRPr lang="ru-RU" dirty="0"/>
          </a:p>
        </p:txBody>
      </p:sp>
      <p:sp>
        <p:nvSpPr>
          <p:cNvPr id="11" name="Заголовок 8"/>
          <p:cNvSpPr txBox="1">
            <a:spLocks/>
          </p:cNvSpPr>
          <p:nvPr/>
        </p:nvSpPr>
        <p:spPr>
          <a:xfrm>
            <a:off x="539750" y="981075"/>
            <a:ext cx="8280400" cy="15113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fontAlgn="auto">
              <a:spcAft>
                <a:spcPts val="0"/>
              </a:spcAft>
              <a:defRPr/>
            </a:pPr>
            <a:r>
              <a:rPr lang="ru-RU" sz="2900" dirty="0" smtClean="0"/>
              <a:t>Балки настила преимущественно выполняют прокатными.</a:t>
            </a:r>
          </a:p>
          <a:p>
            <a:pPr algn="just" fontAlgn="auto">
              <a:spcAft>
                <a:spcPts val="0"/>
              </a:spcAft>
              <a:defRPr/>
            </a:pPr>
            <a:r>
              <a:rPr lang="ru-RU" sz="2900" b="1" dirty="0" smtClean="0"/>
              <a:t>Сечения балок настила:</a:t>
            </a:r>
            <a:endParaRPr lang="ru-RU" sz="2800" dirty="0"/>
          </a:p>
        </p:txBody>
      </p:sp>
      <p:pic>
        <p:nvPicPr>
          <p:cNvPr id="196611" name="Рисунок 3"/>
          <p:cNvPicPr>
            <a:picLocks noChangeAspect="1"/>
          </p:cNvPicPr>
          <p:nvPr/>
        </p:nvPicPr>
        <p:blipFill>
          <a:blip r:embed="rId2"/>
          <a:srcRect/>
          <a:stretch>
            <a:fillRect/>
          </a:stretch>
        </p:blipFill>
        <p:spPr bwMode="auto">
          <a:xfrm>
            <a:off x="1233488" y="2349500"/>
            <a:ext cx="6892925"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525463" y="2060575"/>
            <a:ext cx="8135937" cy="1008063"/>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Расчетная схема балки настила</a:t>
            </a:r>
            <a:endParaRPr lang="ru-RU" sz="2800" b="1" dirty="0"/>
          </a:p>
          <a:p>
            <a:pPr algn="just" fontAlgn="auto">
              <a:spcAft>
                <a:spcPts val="0"/>
              </a:spcAft>
              <a:defRPr/>
            </a:pPr>
            <a:endParaRPr lang="ru-RU" sz="2400" dirty="0" smtClean="0"/>
          </a:p>
        </p:txBody>
      </p:sp>
      <p:pic>
        <p:nvPicPr>
          <p:cNvPr id="197634" name="Рисунок 2"/>
          <p:cNvPicPr>
            <a:picLocks noChangeAspect="1"/>
          </p:cNvPicPr>
          <p:nvPr/>
        </p:nvPicPr>
        <p:blipFill>
          <a:blip r:embed="rId2"/>
          <a:srcRect/>
          <a:stretch>
            <a:fillRect/>
          </a:stretch>
        </p:blipFill>
        <p:spPr bwMode="auto">
          <a:xfrm>
            <a:off x="107950" y="2636838"/>
            <a:ext cx="8970963" cy="3960812"/>
          </a:xfrm>
          <a:prstGeom prst="rect">
            <a:avLst/>
          </a:prstGeom>
          <a:noFill/>
          <a:ln w="9525">
            <a:noFill/>
            <a:miter lim="800000"/>
            <a:headEnd/>
            <a:tailEnd/>
          </a:ln>
        </p:spPr>
      </p:pic>
      <p:sp>
        <p:nvSpPr>
          <p:cNvPr id="5" name="Заголовок 8"/>
          <p:cNvSpPr txBox="1">
            <a:spLocks noRot="1" noChangeAspect="1" noMove="1" noResize="1" noEditPoints="1" noAdjustHandles="1" noChangeArrowheads="1" noChangeShapeType="1" noTextEdit="1"/>
          </p:cNvSpPr>
          <p:nvPr/>
        </p:nvSpPr>
        <p:spPr>
          <a:xfrm>
            <a:off x="541139" y="260647"/>
            <a:ext cx="8135318" cy="1800201"/>
          </a:xfrm>
          <a:prstGeom prst="rect">
            <a:avLst/>
          </a:prstGeom>
          <a:blipFill rotWithShape="1">
            <a:blip r:embed="rId3"/>
            <a:stretch>
              <a:fillRect l="-1274" t="-2712" r="-1199"/>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0080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Конструктивный расчет</a:t>
            </a:r>
            <a:endParaRPr lang="ru-RU" sz="2800" b="1" dirty="0"/>
          </a:p>
          <a:p>
            <a:pPr algn="just" fontAlgn="auto">
              <a:spcAft>
                <a:spcPts val="0"/>
              </a:spcAft>
              <a:defRPr/>
            </a:pPr>
            <a:endParaRPr lang="ru-RU" sz="2400" dirty="0" smtClean="0"/>
          </a:p>
        </p:txBody>
      </p:sp>
      <p:sp>
        <p:nvSpPr>
          <p:cNvPr id="2" name="Прямоугольник 1"/>
          <p:cNvSpPr>
            <a:spLocks noRot="1" noChangeAspect="1" noMove="1" noResize="1" noEditPoints="1" noAdjustHandles="1" noChangeArrowheads="1" noChangeShapeType="1" noTextEdit="1"/>
          </p:cNvSpPr>
          <p:nvPr/>
        </p:nvSpPr>
        <p:spPr>
          <a:xfrm>
            <a:off x="611562" y="692696"/>
            <a:ext cx="8138488" cy="1256754"/>
          </a:xfrm>
          <a:prstGeom prst="rect">
            <a:avLst/>
          </a:prstGeom>
          <a:blipFill rotWithShape="1">
            <a:blip r:embed="rId2"/>
            <a:stretch>
              <a:fillRect l="-1124" t="-3883"/>
            </a:stretch>
          </a:blipFill>
        </p:spPr>
        <p:txBody>
          <a:bodyPr/>
          <a:lstStyle/>
          <a:p>
            <a:pPr fontAlgn="auto">
              <a:spcBef>
                <a:spcPts val="0"/>
              </a:spcBef>
              <a:spcAft>
                <a:spcPts val="0"/>
              </a:spcAft>
              <a:defRPr/>
            </a:pPr>
            <a:r>
              <a:rPr lang="ru-RU">
                <a:noFill/>
                <a:latin typeface="+mn-lt"/>
                <a:cs typeface="+mn-cs"/>
              </a:rPr>
              <a:t> </a:t>
            </a:r>
          </a:p>
        </p:txBody>
      </p:sp>
      <p:sp>
        <p:nvSpPr>
          <p:cNvPr id="4" name="Заголовок 8"/>
          <p:cNvSpPr txBox="1">
            <a:spLocks/>
          </p:cNvSpPr>
          <p:nvPr/>
        </p:nvSpPr>
        <p:spPr>
          <a:xfrm>
            <a:off x="611188" y="2028825"/>
            <a:ext cx="8137525" cy="1008063"/>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Проверка прочности по касательным напряжениям</a:t>
            </a:r>
            <a:endParaRPr lang="ru-RU" sz="2800" b="1" dirty="0"/>
          </a:p>
          <a:p>
            <a:pPr algn="just" fontAlgn="auto">
              <a:spcAft>
                <a:spcPts val="0"/>
              </a:spcAft>
              <a:defRPr/>
            </a:pPr>
            <a:endParaRPr lang="ru-RU" sz="2400" dirty="0" smtClean="0"/>
          </a:p>
        </p:txBody>
      </p:sp>
      <p:sp>
        <p:nvSpPr>
          <p:cNvPr id="5" name="Прямоугольник 4"/>
          <p:cNvSpPr>
            <a:spLocks noRot="1" noChangeAspect="1" noMove="1" noResize="1" noEditPoints="1" noAdjustHandles="1" noChangeArrowheads="1" noChangeShapeType="1" noTextEdit="1"/>
          </p:cNvSpPr>
          <p:nvPr/>
        </p:nvSpPr>
        <p:spPr>
          <a:xfrm>
            <a:off x="611564" y="3012674"/>
            <a:ext cx="8138488" cy="848374"/>
          </a:xfrm>
          <a:prstGeom prst="rect">
            <a:avLst/>
          </a:prstGeom>
          <a:blipFill rotWithShape="1">
            <a:blip r:embed="rId3"/>
            <a:stretch>
              <a:fillRect/>
            </a:stretch>
          </a:blipFill>
        </p:spPr>
        <p:txBody>
          <a:bodyPr/>
          <a:lstStyle/>
          <a:p>
            <a:pPr fontAlgn="auto">
              <a:spcBef>
                <a:spcPts val="0"/>
              </a:spcBef>
              <a:spcAft>
                <a:spcPts val="0"/>
              </a:spcAft>
              <a:defRPr/>
            </a:pPr>
            <a:r>
              <a:rPr lang="ru-RU">
                <a:noFill/>
                <a:latin typeface="+mn-lt"/>
                <a:cs typeface="+mn-cs"/>
              </a:rPr>
              <a:t> </a:t>
            </a:r>
          </a:p>
        </p:txBody>
      </p:sp>
      <p:sp>
        <p:nvSpPr>
          <p:cNvPr id="6" name="Заголовок 8"/>
          <p:cNvSpPr txBox="1">
            <a:spLocks/>
          </p:cNvSpPr>
          <p:nvPr/>
        </p:nvSpPr>
        <p:spPr>
          <a:xfrm>
            <a:off x="684213" y="4108450"/>
            <a:ext cx="8135937" cy="50482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Проверка прогиба балки настила</a:t>
            </a:r>
            <a:endParaRPr lang="ru-RU" sz="2400" dirty="0" smtClean="0"/>
          </a:p>
        </p:txBody>
      </p:sp>
      <p:sp>
        <p:nvSpPr>
          <p:cNvPr id="7" name="Прямоугольник 6"/>
          <p:cNvSpPr>
            <a:spLocks noRot="1" noChangeAspect="1" noMove="1" noResize="1" noEditPoints="1" noAdjustHandles="1" noChangeArrowheads="1" noChangeShapeType="1" noTextEdit="1"/>
          </p:cNvSpPr>
          <p:nvPr/>
        </p:nvSpPr>
        <p:spPr>
          <a:xfrm>
            <a:off x="746025" y="4653136"/>
            <a:ext cx="8136903" cy="841512"/>
          </a:xfrm>
          <a:prstGeom prst="rect">
            <a:avLst/>
          </a:prstGeom>
          <a:blipFill rotWithShape="1">
            <a:blip r:embed="rId4"/>
            <a:stretch>
              <a:fillRect/>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Заголовок 1"/>
          <p:cNvSpPr>
            <a:spLocks noGrp="1"/>
          </p:cNvSpPr>
          <p:nvPr>
            <p:ph type="title"/>
          </p:nvPr>
        </p:nvSpPr>
        <p:spPr>
          <a:xfrm>
            <a:off x="539750" y="414338"/>
            <a:ext cx="8208963" cy="1143000"/>
          </a:xfrm>
        </p:spPr>
        <p:txBody>
          <a:bodyPr/>
          <a:lstStyle/>
          <a:p>
            <a:pPr algn="l" eaLnBrk="1" hangingPunct="1"/>
            <a:r>
              <a:rPr lang="ru-RU" sz="2400" smtClean="0"/>
              <a:t>В период с 1930–1980 гг. объемная доля металлоконструкций в строительстве увеличилась в 20 раз.</a:t>
            </a:r>
          </a:p>
        </p:txBody>
      </p:sp>
      <p:graphicFrame>
        <p:nvGraphicFramePr>
          <p:cNvPr id="27650" name="Диаграмма 6"/>
          <p:cNvGraphicFramePr>
            <a:graphicFrameLocks/>
          </p:cNvGraphicFramePr>
          <p:nvPr/>
        </p:nvGraphicFramePr>
        <p:xfrm>
          <a:off x="565150" y="1865313"/>
          <a:ext cx="8229600" cy="4422775"/>
        </p:xfrm>
        <a:graphic>
          <a:graphicData uri="http://schemas.openxmlformats.org/presentationml/2006/ole">
            <p:oleObj spid="_x0000_s27650" r:id="rId3" imgW="8236410" imgH="4426080" progId="Excel.Chart.8">
              <p:embed/>
            </p:oleObj>
          </a:graphicData>
        </a:graphic>
      </p:graphicFrame>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309532" y="4770164"/>
            <a:ext cx="8643998" cy="1656185"/>
          </a:xfrm>
        </p:spPr>
        <p:txBody>
          <a:bodyPr rtlCol="0">
            <a:noAutofit/>
          </a:bodyPr>
          <a:lstStyle/>
          <a:p>
            <a:pPr marL="0" indent="0" algn="ctr" eaLnBrk="1" fontAlgn="auto" hangingPunct="1">
              <a:spcBef>
                <a:spcPts val="600"/>
              </a:spcBef>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Колонна.</a:t>
            </a:r>
          </a:p>
          <a:p>
            <a:pPr marL="0" indent="0" algn="ctr" eaLnBrk="1" fontAlgn="auto" hangingPunct="1">
              <a:spcBef>
                <a:spcPts val="600"/>
              </a:spcBef>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Центрально-сжатые колонны</a:t>
            </a:r>
            <a:endParaRPr lang="ru-RU" sz="5000" dirty="0">
              <a:solidFill>
                <a:schemeClr val="tx1">
                  <a:tint val="75000"/>
                </a:schemeClr>
              </a:solidFill>
            </a:endParaRPr>
          </a:p>
        </p:txBody>
      </p:sp>
      <p:sp>
        <p:nvSpPr>
          <p:cNvPr id="199683" name="Text Box 5"/>
          <p:cNvSpPr txBox="1">
            <a:spLocks noChangeArrowheads="1"/>
          </p:cNvSpPr>
          <p:nvPr/>
        </p:nvSpPr>
        <p:spPr bwMode="auto">
          <a:xfrm>
            <a:off x="755650" y="476250"/>
            <a:ext cx="1728788" cy="457200"/>
          </a:xfrm>
          <a:prstGeom prst="rect">
            <a:avLst/>
          </a:prstGeom>
          <a:noFill/>
          <a:ln w="9525">
            <a:noFill/>
            <a:miter lim="800000"/>
            <a:headEnd/>
            <a:tailEnd/>
          </a:ln>
        </p:spPr>
        <p:txBody>
          <a:bodyPr>
            <a:spAutoFit/>
          </a:bodyPr>
          <a:lstStyle/>
          <a:p>
            <a:pPr>
              <a:spcBef>
                <a:spcPct val="50000"/>
              </a:spcBef>
            </a:pPr>
            <a:r>
              <a:rPr lang="ru-RU" sz="2400"/>
              <a:t>Лекция 10</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404664"/>
            <a:ext cx="7931224" cy="792088"/>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11" name="Заголовок 8"/>
          <p:cNvSpPr txBox="1">
            <a:spLocks/>
          </p:cNvSpPr>
          <p:nvPr/>
        </p:nvSpPr>
        <p:spPr>
          <a:xfrm>
            <a:off x="755650" y="1268413"/>
            <a:ext cx="7993063" cy="51847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l" fontAlgn="auto">
              <a:spcAft>
                <a:spcPts val="0"/>
              </a:spcAft>
              <a:buFont typeface="+mj-lt"/>
              <a:buAutoNum type="arabicPeriod"/>
              <a:defRPr/>
            </a:pPr>
            <a:r>
              <a:rPr lang="ru-RU" sz="3200" dirty="0" smtClean="0"/>
              <a:t>Общая характеристика и расчет колонн сплошного сечения</a:t>
            </a:r>
          </a:p>
          <a:p>
            <a:pPr marL="514350" indent="-514350" algn="l" fontAlgn="auto">
              <a:spcAft>
                <a:spcPts val="0"/>
              </a:spcAft>
              <a:buFont typeface="+mj-lt"/>
              <a:buAutoNum type="arabicPeriod"/>
              <a:defRPr/>
            </a:pPr>
            <a:r>
              <a:rPr lang="ru-RU" sz="3200" dirty="0"/>
              <a:t>Общая характеристика и расчет колонн </a:t>
            </a:r>
            <a:r>
              <a:rPr lang="ru-RU" sz="3200" dirty="0" smtClean="0"/>
              <a:t>сквозного сечения</a:t>
            </a:r>
            <a:endParaRPr lang="ru-RU" sz="3200" dirty="0"/>
          </a:p>
          <a:p>
            <a:pPr marL="514350" indent="-514350" algn="l" fontAlgn="auto">
              <a:spcAft>
                <a:spcPts val="0"/>
              </a:spcAft>
              <a:buFont typeface="+mj-lt"/>
              <a:buAutoNum type="arabicPeriod"/>
              <a:defRPr/>
            </a:pPr>
            <a:r>
              <a:rPr lang="ru-RU" sz="3200" dirty="0" smtClean="0"/>
              <a:t>Узлы опирания балок на колонны и колонн на фундамент. Конструкция и особенности расчета</a:t>
            </a:r>
          </a:p>
          <a:p>
            <a:pPr algn="l" fontAlgn="auto">
              <a:spcAft>
                <a:spcPts val="0"/>
              </a:spcAft>
              <a:defRPr/>
            </a:pPr>
            <a:endParaRPr lang="ru-RU" sz="3200" dirty="0" smtClean="0"/>
          </a:p>
          <a:p>
            <a:pPr marL="530225" indent="-265113" algn="l" fontAlgn="auto">
              <a:spcAft>
                <a:spcPts val="0"/>
              </a:spcAft>
              <a:buFont typeface="Arial" pitchFamily="34" charset="0"/>
              <a:buChar char="•"/>
              <a:defRPr/>
            </a:pPr>
            <a:endParaRPr lang="ru-RU" sz="3200" b="1" i="1" dirty="0"/>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17F5100-F773-45C8-8E34-C32BEF1A97B3}" type="slidenum">
              <a:rPr lang="ru-RU" sz="2000">
                <a:solidFill>
                  <a:schemeClr val="tx1">
                    <a:tint val="75000"/>
                  </a:schemeClr>
                </a:solidFill>
                <a:latin typeface="+mn-lt"/>
                <a:cs typeface="+mn-cs"/>
              </a:rPr>
              <a:pPr algn="r" fontAlgn="auto">
                <a:spcBef>
                  <a:spcPts val="0"/>
                </a:spcBef>
                <a:spcAft>
                  <a:spcPts val="0"/>
                </a:spcAft>
                <a:defRPr/>
              </a:pPr>
              <a:t>171</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29" name="Рисунок 3"/>
          <p:cNvPicPr>
            <a:picLocks noChangeAspect="1"/>
          </p:cNvPicPr>
          <p:nvPr/>
        </p:nvPicPr>
        <p:blipFill>
          <a:blip r:embed="rId2"/>
          <a:srcRect l="2" r="-5701"/>
          <a:stretch>
            <a:fillRect/>
          </a:stretch>
        </p:blipFill>
        <p:spPr bwMode="auto">
          <a:xfrm>
            <a:off x="6805613" y="1381125"/>
            <a:ext cx="2446337" cy="5432425"/>
          </a:xfrm>
          <a:prstGeom prst="rect">
            <a:avLst/>
          </a:prstGeom>
          <a:noFill/>
          <a:ln w="9525">
            <a:noFill/>
            <a:miter lim="800000"/>
            <a:headEnd/>
            <a:tailEnd/>
          </a:ln>
        </p:spPr>
      </p:pic>
      <p:sp>
        <p:nvSpPr>
          <p:cNvPr id="201730" name="Заголовок 8"/>
          <p:cNvSpPr txBox="1">
            <a:spLocks/>
          </p:cNvSpPr>
          <p:nvPr/>
        </p:nvSpPr>
        <p:spPr bwMode="auto">
          <a:xfrm>
            <a:off x="539750" y="1628775"/>
            <a:ext cx="6481763" cy="5184775"/>
          </a:xfrm>
          <a:prstGeom prst="rect">
            <a:avLst/>
          </a:prstGeom>
          <a:noFill/>
          <a:ln w="9525">
            <a:noFill/>
            <a:miter lim="800000"/>
            <a:headEnd/>
            <a:tailEnd/>
          </a:ln>
        </p:spPr>
        <p:txBody>
          <a:bodyPr/>
          <a:lstStyle/>
          <a:p>
            <a:pPr algn="just"/>
            <a:r>
              <a:rPr lang="ru-RU" sz="2400" b="1">
                <a:latin typeface="Calibri" pitchFamily="34" charset="0"/>
              </a:rPr>
              <a:t>Колонны </a:t>
            </a:r>
            <a:r>
              <a:rPr lang="ru-RU" sz="2400">
                <a:latin typeface="Calibri" pitchFamily="34" charset="0"/>
              </a:rPr>
              <a:t>- вертикально расположенные стержневые элементы, по которым нагрузка от вышележащих конструкций передается на фундаменты. В них различают: верхнюю часть – </a:t>
            </a:r>
            <a:r>
              <a:rPr lang="ru-RU" sz="2400" b="1">
                <a:latin typeface="Calibri" pitchFamily="34" charset="0"/>
              </a:rPr>
              <a:t>оголовок </a:t>
            </a:r>
            <a:r>
              <a:rPr lang="ru-RU" sz="2400">
                <a:latin typeface="Calibri" pitchFamily="34" charset="0"/>
              </a:rPr>
              <a:t>(1), на который опирается вышележащие конструкции; </a:t>
            </a:r>
            <a:r>
              <a:rPr lang="ru-RU" sz="2400" b="1">
                <a:latin typeface="Calibri" pitchFamily="34" charset="0"/>
              </a:rPr>
              <a:t>стрежень </a:t>
            </a:r>
            <a:r>
              <a:rPr lang="ru-RU" sz="2400">
                <a:latin typeface="Calibri" pitchFamily="34" charset="0"/>
              </a:rPr>
              <a:t>(2)</a:t>
            </a:r>
            <a:r>
              <a:rPr lang="ru-RU" sz="2400" b="1">
                <a:latin typeface="Calibri" pitchFamily="34" charset="0"/>
              </a:rPr>
              <a:t> </a:t>
            </a:r>
            <a:r>
              <a:rPr lang="ru-RU" sz="2400">
                <a:latin typeface="Calibri" pitchFamily="34" charset="0"/>
              </a:rPr>
              <a:t> - основную часть колонны, передающую нагрузку от стержня на фундамент, и </a:t>
            </a:r>
            <a:r>
              <a:rPr lang="ru-RU" sz="2400" b="1">
                <a:latin typeface="Calibri" pitchFamily="34" charset="0"/>
              </a:rPr>
              <a:t>базу</a:t>
            </a:r>
            <a:r>
              <a:rPr lang="ru-RU" sz="2400">
                <a:latin typeface="Calibri" pitchFamily="34" charset="0"/>
              </a:rPr>
              <a:t> (3)</a:t>
            </a:r>
            <a:r>
              <a:rPr lang="ru-RU" sz="2400" b="1">
                <a:latin typeface="Calibri" pitchFamily="34" charset="0"/>
              </a:rPr>
              <a:t> </a:t>
            </a:r>
            <a:r>
              <a:rPr lang="ru-RU" sz="2400">
                <a:latin typeface="Calibri" pitchFamily="34" charset="0"/>
              </a:rPr>
              <a:t>– нижнюю часть колонны, передающую нагрузку от стержня на фундамент.</a:t>
            </a:r>
            <a:endParaRPr lang="ru-RU" sz="2400" b="1">
              <a:latin typeface="Calibri" pitchFamily="34" charset="0"/>
            </a:endParaRPr>
          </a:p>
          <a:p>
            <a:pPr algn="just">
              <a:buFont typeface="Arial" charset="0"/>
              <a:buChar char="•"/>
            </a:pPr>
            <a:endParaRPr lang="ru-RU" sz="2400" b="1" i="1">
              <a:latin typeface="Calibri" pitchFamily="34" charset="0"/>
            </a:endParaRP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C132D6C-6C4E-47FB-8CEC-3519D167823A}" type="slidenum">
              <a:rPr lang="ru-RU" sz="1200">
                <a:solidFill>
                  <a:schemeClr val="tx1">
                    <a:tint val="75000"/>
                  </a:schemeClr>
                </a:solidFill>
                <a:latin typeface="+mn-lt"/>
                <a:cs typeface="+mn-cs"/>
              </a:rPr>
              <a:pPr algn="r" fontAlgn="auto">
                <a:spcBef>
                  <a:spcPts val="0"/>
                </a:spcBef>
                <a:spcAft>
                  <a:spcPts val="0"/>
                </a:spcAft>
                <a:defRPr/>
              </a:pPr>
              <a:t>172</a:t>
            </a:fld>
            <a:endParaRPr lang="ru-RU" sz="1200" dirty="0">
              <a:solidFill>
                <a:schemeClr val="tx1">
                  <a:tint val="75000"/>
                </a:schemeClr>
              </a:solidFill>
              <a:latin typeface="+mn-lt"/>
              <a:cs typeface="+mn-cs"/>
            </a:endParaRPr>
          </a:p>
        </p:txBody>
      </p:sp>
      <p:sp>
        <p:nvSpPr>
          <p:cNvPr id="16390" name="Text Box 6"/>
          <p:cNvSpPr txBox="1">
            <a:spLocks noChangeArrowheads="1"/>
          </p:cNvSpPr>
          <p:nvPr/>
        </p:nvSpPr>
        <p:spPr bwMode="auto">
          <a:xfrm>
            <a:off x="684213" y="188913"/>
            <a:ext cx="8210550" cy="1066800"/>
          </a:xfrm>
          <a:prstGeom prst="rect">
            <a:avLst/>
          </a:prstGeom>
          <a:noFill/>
          <a:ln w="9525">
            <a:noFill/>
            <a:miter lim="800000"/>
            <a:headEnd/>
            <a:tailEnd/>
          </a:ln>
          <a:effectLst/>
        </p:spPr>
        <p:txBody>
          <a:bodyPr>
            <a:spAutoFit/>
          </a:bodyPr>
          <a:lstStyle/>
          <a:p>
            <a:pPr algn="ctr">
              <a:spcBef>
                <a:spcPct val="50000"/>
              </a:spcBef>
              <a:defRPr/>
            </a:pPr>
            <a:r>
              <a:rPr lang="ru-RU" sz="3200">
                <a:effectLst>
                  <a:outerShdw blurRad="38100" dist="38100" dir="2700000" algn="tl">
                    <a:srgbClr val="C0C0C0"/>
                  </a:outerShdw>
                </a:effectLst>
              </a:rPr>
              <a:t>1. Общая характеристика и расчет колонн сплошного сечения</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Заголовок 8"/>
          <p:cNvSpPr txBox="1">
            <a:spLocks/>
          </p:cNvSpPr>
          <p:nvPr/>
        </p:nvSpPr>
        <p:spPr bwMode="auto">
          <a:xfrm>
            <a:off x="611188" y="0"/>
            <a:ext cx="7993062" cy="5975350"/>
          </a:xfrm>
          <a:prstGeom prst="rect">
            <a:avLst/>
          </a:prstGeom>
          <a:noFill/>
          <a:ln w="9525">
            <a:noFill/>
            <a:miter lim="800000"/>
            <a:headEnd/>
            <a:tailEnd/>
          </a:ln>
        </p:spPr>
        <p:txBody>
          <a:bodyPr/>
          <a:lstStyle/>
          <a:p>
            <a:pPr indent="354013" algn="just">
              <a:buFont typeface="Arial" charset="0"/>
              <a:buChar char="•"/>
            </a:pPr>
            <a:r>
              <a:rPr lang="ru-RU" sz="2800" b="1">
                <a:latin typeface="Calibri" pitchFamily="34" charset="0"/>
              </a:rPr>
              <a:t>Алгоритм расчета центрально-сжатой колонны:</a:t>
            </a:r>
          </a:p>
          <a:p>
            <a:pPr indent="354013" algn="just">
              <a:spcBef>
                <a:spcPts val="600"/>
              </a:spcBef>
              <a:spcAft>
                <a:spcPts val="600"/>
              </a:spcAft>
              <a:buFont typeface="Calibri" pitchFamily="34" charset="0"/>
              <a:buAutoNum type="arabicPeriod"/>
            </a:pPr>
            <a:r>
              <a:rPr lang="ru-RU" sz="2200">
                <a:latin typeface="Calibri" pitchFamily="34" charset="0"/>
              </a:rPr>
              <a:t>Выбор материала;</a:t>
            </a:r>
          </a:p>
          <a:p>
            <a:pPr indent="354013" algn="just">
              <a:spcBef>
                <a:spcPts val="600"/>
              </a:spcBef>
              <a:spcAft>
                <a:spcPts val="600"/>
              </a:spcAft>
              <a:buFont typeface="Calibri" pitchFamily="34" charset="0"/>
              <a:buAutoNum type="arabicPeriod"/>
            </a:pPr>
            <a:r>
              <a:rPr lang="ru-RU" sz="2200">
                <a:latin typeface="Calibri" pitchFamily="34" charset="0"/>
              </a:rPr>
              <a:t>Сбор нагрузок;</a:t>
            </a:r>
          </a:p>
          <a:p>
            <a:pPr indent="354013" algn="just">
              <a:spcBef>
                <a:spcPts val="600"/>
              </a:spcBef>
              <a:spcAft>
                <a:spcPts val="600"/>
              </a:spcAft>
              <a:buFont typeface="Calibri" pitchFamily="34" charset="0"/>
              <a:buAutoNum type="arabicPeriod"/>
            </a:pPr>
            <a:r>
              <a:rPr lang="ru-RU" sz="2200">
                <a:latin typeface="Calibri" pitchFamily="34" charset="0"/>
              </a:rPr>
              <a:t>Выбор конструктивной и расчетной схем;</a:t>
            </a:r>
          </a:p>
          <a:p>
            <a:pPr indent="354013" algn="just">
              <a:spcBef>
                <a:spcPts val="600"/>
              </a:spcBef>
              <a:spcAft>
                <a:spcPts val="600"/>
              </a:spcAft>
              <a:buFont typeface="Calibri" pitchFamily="34" charset="0"/>
              <a:buAutoNum type="arabicPeriod"/>
            </a:pPr>
            <a:r>
              <a:rPr lang="ru-RU" sz="2200">
                <a:latin typeface="Calibri" pitchFamily="34" charset="0"/>
              </a:rPr>
              <a:t>Статической расчет и построение эпюр;</a:t>
            </a:r>
          </a:p>
          <a:p>
            <a:pPr indent="354013" algn="just">
              <a:spcBef>
                <a:spcPts val="600"/>
              </a:spcBef>
              <a:spcAft>
                <a:spcPts val="600"/>
              </a:spcAft>
              <a:buFont typeface="Calibri" pitchFamily="34" charset="0"/>
              <a:buAutoNum type="arabicPeriod"/>
            </a:pPr>
            <a:r>
              <a:rPr lang="ru-RU" sz="2200">
                <a:latin typeface="Calibri" pitchFamily="34" charset="0"/>
              </a:rPr>
              <a:t>Конструктивный расчет;</a:t>
            </a:r>
          </a:p>
          <a:p>
            <a:pPr indent="354013" algn="just">
              <a:spcBef>
                <a:spcPts val="600"/>
              </a:spcBef>
              <a:spcAft>
                <a:spcPts val="600"/>
              </a:spcAft>
              <a:buFont typeface="Calibri" pitchFamily="34" charset="0"/>
              <a:buAutoNum type="arabicPeriod"/>
            </a:pPr>
            <a:r>
              <a:rPr lang="ru-RU" sz="2200">
                <a:latin typeface="Calibri" pitchFamily="34" charset="0"/>
              </a:rPr>
              <a:t>Проверки достаточности подобранного сечения;</a:t>
            </a:r>
          </a:p>
          <a:p>
            <a:pPr indent="354013" algn="just">
              <a:spcBef>
                <a:spcPts val="600"/>
              </a:spcBef>
              <a:spcAft>
                <a:spcPts val="600"/>
              </a:spcAft>
              <a:buFont typeface="Calibri" pitchFamily="34" charset="0"/>
              <a:buAutoNum type="arabicPeriod"/>
            </a:pPr>
            <a:r>
              <a:rPr lang="ru-RU" sz="2200">
                <a:latin typeface="Calibri" pitchFamily="34" charset="0"/>
              </a:rPr>
              <a:t>Расчет и конструирование оголовка и базы колонны</a:t>
            </a:r>
            <a:r>
              <a:rPr lang="ru-RU" sz="2400">
                <a:latin typeface="Calibri" pitchFamily="34" charset="0"/>
              </a:rPr>
              <a:t>.</a:t>
            </a:r>
          </a:p>
          <a:p>
            <a:pPr indent="354013" algn="just"/>
            <a:endParaRPr lang="ru-RU" sz="2400">
              <a:latin typeface="Calibri" pitchFamily="34" charset="0"/>
            </a:endParaRPr>
          </a:p>
          <a:p>
            <a:pPr indent="354013" algn="just"/>
            <a:endParaRPr lang="ru-RU" sz="2700">
              <a:latin typeface="Calibri" pitchFamily="34" charset="0"/>
            </a:endParaRPr>
          </a:p>
          <a:p>
            <a:pPr indent="354013" algn="just">
              <a:buFont typeface="Arial" charset="0"/>
              <a:buChar char="•"/>
            </a:pPr>
            <a:endParaRPr lang="ru-RU" sz="2600" b="1" i="1">
              <a:latin typeface="Calibri" pitchFamily="34" charset="0"/>
            </a:endParaRPr>
          </a:p>
        </p:txBody>
      </p:sp>
      <p:sp>
        <p:nvSpPr>
          <p:cNvPr id="7" name="Заголовок 8"/>
          <p:cNvSpPr txBox="1">
            <a:spLocks/>
          </p:cNvSpPr>
          <p:nvPr/>
        </p:nvSpPr>
        <p:spPr>
          <a:xfrm>
            <a:off x="611188" y="4005263"/>
            <a:ext cx="7993062" cy="180022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D2C4C98-2B90-4F88-8D8A-C235A8663C58}" type="slidenum">
              <a:rPr lang="ru-RU" sz="2000">
                <a:solidFill>
                  <a:schemeClr val="tx1">
                    <a:tint val="75000"/>
                  </a:schemeClr>
                </a:solidFill>
                <a:latin typeface="+mn-lt"/>
                <a:cs typeface="+mn-cs"/>
              </a:rPr>
              <a:pPr algn="r" fontAlgn="auto">
                <a:spcBef>
                  <a:spcPts val="0"/>
                </a:spcBef>
                <a:spcAft>
                  <a:spcPts val="0"/>
                </a:spcAft>
                <a:defRPr/>
              </a:pPr>
              <a:t>173</a:t>
            </a:fld>
            <a:endParaRPr lang="ru-RU" sz="2000">
              <a:solidFill>
                <a:schemeClr val="tx1">
                  <a:tint val="75000"/>
                </a:schemeClr>
              </a:solidFill>
              <a:latin typeface="+mn-lt"/>
              <a:cs typeface="+mn-cs"/>
            </a:endParaRPr>
          </a:p>
        </p:txBody>
      </p:sp>
      <p:sp>
        <p:nvSpPr>
          <p:cNvPr id="6" name="Скругленный прямоугольник 5"/>
          <p:cNvSpPr>
            <a:spLocks noRot="1" noChangeAspect="1" noMove="1" noResize="1" noEditPoints="1" noAdjustHandles="1" noChangeArrowheads="1" noChangeShapeType="1" noTextEdit="1"/>
          </p:cNvSpPr>
          <p:nvPr/>
        </p:nvSpPr>
        <p:spPr>
          <a:xfrm>
            <a:off x="1475656" y="4365104"/>
            <a:ext cx="6336704" cy="2304256"/>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333375"/>
            <a:ext cx="7993062" cy="5746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smtClean="0"/>
              <a:t>Расчетные схемы:</a:t>
            </a:r>
            <a:endParaRPr lang="ru-RU" sz="29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pic>
        <p:nvPicPr>
          <p:cNvPr id="203778" name="Рисунок 1"/>
          <p:cNvPicPr>
            <a:picLocks noChangeAspect="1"/>
          </p:cNvPicPr>
          <p:nvPr/>
        </p:nvPicPr>
        <p:blipFill>
          <a:blip r:embed="rId3"/>
          <a:srcRect/>
          <a:stretch>
            <a:fillRect/>
          </a:stretch>
        </p:blipFill>
        <p:spPr bwMode="auto">
          <a:xfrm>
            <a:off x="107950" y="1276350"/>
            <a:ext cx="8897938" cy="4313238"/>
          </a:xfrm>
          <a:prstGeom prst="rect">
            <a:avLst/>
          </a:prstGeom>
          <a:noFill/>
          <a:ln w="9525">
            <a:noFill/>
            <a:miter lim="800000"/>
            <a:headEnd/>
            <a:tailEnd/>
          </a:ln>
        </p:spPr>
      </p:pic>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850B686-BCD3-4C31-A182-181BF1EA95A3}" type="slidenum">
              <a:rPr lang="ru-RU" sz="2000">
                <a:solidFill>
                  <a:schemeClr val="tx1">
                    <a:tint val="75000"/>
                  </a:schemeClr>
                </a:solidFill>
                <a:latin typeface="+mn-lt"/>
                <a:cs typeface="+mn-cs"/>
              </a:rPr>
              <a:pPr algn="r" fontAlgn="auto">
                <a:spcBef>
                  <a:spcPts val="0"/>
                </a:spcBef>
                <a:spcAft>
                  <a:spcPts val="0"/>
                </a:spcAft>
                <a:defRPr/>
              </a:pPr>
              <a:t>174</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p:cNvSpPr>
          <p:nvPr/>
        </p:nvSpPr>
        <p:spPr>
          <a:xfrm>
            <a:off x="611188" y="333375"/>
            <a:ext cx="7993062" cy="10795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55600" indent="-355600" algn="just" fontAlgn="auto">
              <a:spcAft>
                <a:spcPts val="0"/>
              </a:spcAft>
              <a:buFont typeface="Arial" pitchFamily="34" charset="0"/>
              <a:buChar char="•"/>
              <a:defRPr/>
            </a:pPr>
            <a:r>
              <a:rPr lang="ru-RU" sz="2900" b="1" dirty="0" smtClean="0"/>
              <a:t>Типы сечения сплошных колонн:</a:t>
            </a:r>
          </a:p>
          <a:p>
            <a:pPr algn="just" fontAlgn="auto">
              <a:spcBef>
                <a:spcPts val="600"/>
              </a:spcBef>
              <a:spcAft>
                <a:spcPts val="0"/>
              </a:spcAft>
              <a:defRPr/>
            </a:pPr>
            <a:r>
              <a:rPr lang="ru-RU" sz="2500" dirty="0" smtClean="0"/>
              <a:t>Открытые</a:t>
            </a: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pic>
        <p:nvPicPr>
          <p:cNvPr id="205826" name="Picture 2"/>
          <p:cNvPicPr>
            <a:picLocks noChangeAspect="1" noChangeArrowheads="1"/>
          </p:cNvPicPr>
          <p:nvPr/>
        </p:nvPicPr>
        <p:blipFill>
          <a:blip r:embed="rId2"/>
          <a:srcRect/>
          <a:stretch>
            <a:fillRect/>
          </a:stretch>
        </p:blipFill>
        <p:spPr bwMode="auto">
          <a:xfrm>
            <a:off x="163513" y="1412875"/>
            <a:ext cx="8980487" cy="1841500"/>
          </a:xfrm>
          <a:prstGeom prst="rect">
            <a:avLst/>
          </a:prstGeom>
          <a:noFill/>
          <a:ln w="9525">
            <a:noFill/>
            <a:miter lim="800000"/>
            <a:headEnd/>
            <a:tailEnd/>
          </a:ln>
        </p:spPr>
      </p:pic>
      <p:pic>
        <p:nvPicPr>
          <p:cNvPr id="205827" name="Рисунок 3"/>
          <p:cNvPicPr>
            <a:picLocks noChangeAspect="1"/>
          </p:cNvPicPr>
          <p:nvPr/>
        </p:nvPicPr>
        <p:blipFill>
          <a:blip r:embed="rId3"/>
          <a:srcRect/>
          <a:stretch>
            <a:fillRect/>
          </a:stretch>
        </p:blipFill>
        <p:spPr bwMode="auto">
          <a:xfrm>
            <a:off x="50800" y="4110038"/>
            <a:ext cx="9059863" cy="1911350"/>
          </a:xfrm>
          <a:prstGeom prst="rect">
            <a:avLst/>
          </a:prstGeom>
          <a:noFill/>
          <a:ln w="9525">
            <a:noFill/>
            <a:miter lim="800000"/>
            <a:headEnd/>
            <a:tailEnd/>
          </a:ln>
        </p:spPr>
      </p:pic>
      <p:sp>
        <p:nvSpPr>
          <p:cNvPr id="205828" name="Прямоугольник 4"/>
          <p:cNvSpPr>
            <a:spLocks noChangeArrowheads="1"/>
          </p:cNvSpPr>
          <p:nvPr/>
        </p:nvSpPr>
        <p:spPr bwMode="auto">
          <a:xfrm>
            <a:off x="611188" y="3644900"/>
            <a:ext cx="3529012" cy="457200"/>
          </a:xfrm>
          <a:prstGeom prst="rect">
            <a:avLst/>
          </a:prstGeom>
          <a:noFill/>
          <a:ln w="9525">
            <a:noFill/>
            <a:miter lim="800000"/>
            <a:headEnd/>
            <a:tailEnd/>
          </a:ln>
        </p:spPr>
        <p:txBody>
          <a:bodyPr>
            <a:spAutoFit/>
          </a:bodyPr>
          <a:lstStyle/>
          <a:p>
            <a:pPr algn="just">
              <a:spcBef>
                <a:spcPts val="1200"/>
              </a:spcBef>
            </a:pPr>
            <a:r>
              <a:rPr lang="ru-RU" sz="2400">
                <a:latin typeface="Calibri" pitchFamily="34" charset="0"/>
              </a:rPr>
              <a:t>Замкнутые</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C5A02E4-3236-47B5-920D-9C8198B35CAC}" type="slidenum">
              <a:rPr lang="ru-RU" sz="2000">
                <a:solidFill>
                  <a:schemeClr val="tx1">
                    <a:tint val="75000"/>
                  </a:schemeClr>
                </a:solidFill>
                <a:latin typeface="+mn-lt"/>
                <a:cs typeface="+mn-cs"/>
              </a:rPr>
              <a:pPr algn="r" fontAlgn="auto">
                <a:spcBef>
                  <a:spcPts val="0"/>
                </a:spcBef>
                <a:spcAft>
                  <a:spcPts val="0"/>
                </a:spcAft>
                <a:defRPr/>
              </a:pPr>
              <a:t>175</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11562" y="332656"/>
            <a:ext cx="7994473" cy="6525344"/>
          </a:xfrm>
          <a:prstGeom prst="rect">
            <a:avLst/>
          </a:prstGeom>
          <a:blipFill rotWithShape="1">
            <a:blip r:embed="rId2"/>
            <a:stretch>
              <a:fillRect l="-1297" t="-841" r="-1220"/>
            </a:stretch>
          </a:blipFill>
        </p:spPr>
        <p:txBody>
          <a:bodyPr/>
          <a:lstStyle/>
          <a:p>
            <a:pPr fontAlgn="auto">
              <a:spcBef>
                <a:spcPts val="0"/>
              </a:spcBef>
              <a:spcAft>
                <a:spcPts val="0"/>
              </a:spcAft>
              <a:defRPr/>
            </a:pPr>
            <a:r>
              <a:rPr lang="ru-RU">
                <a:noFill/>
                <a:latin typeface="+mn-lt"/>
                <a:cs typeface="+mn-cs"/>
              </a:rPr>
              <a:t> </a:t>
            </a:r>
          </a:p>
        </p:txBody>
      </p:sp>
      <p:graphicFrame>
        <p:nvGraphicFramePr>
          <p:cNvPr id="5" name="Таблица 4"/>
          <p:cNvGraphicFramePr>
            <a:graphicFrameLocks noGrp="1"/>
          </p:cNvGraphicFramePr>
          <p:nvPr/>
        </p:nvGraphicFramePr>
        <p:xfrm>
          <a:off x="2339782" y="4797152"/>
          <a:ext cx="4658808" cy="1828800"/>
        </p:xfrm>
        <a:graphic>
          <a:graphicData uri="http://schemas.openxmlformats.org/drawingml/2006/table">
            <a:tbl>
              <a:tblPr firstRow="1" bandRow="1">
                <a:tableStyleId>{073A0DAA-6AF3-43AB-8588-CEC1D06C72B9}</a:tableStyleId>
              </a:tblPr>
              <a:tblGrid>
                <a:gridCol w="3347275"/>
                <a:gridCol w="1310005"/>
              </a:tblGrid>
              <a:tr h="457200">
                <a:tc>
                  <a:txBody>
                    <a:bodyPr/>
                    <a:lstStyle/>
                    <a:p>
                      <a:pPr algn="ctr"/>
                      <a:r>
                        <a:rPr lang="ru-RU" sz="2400" dirty="0" smtClean="0"/>
                        <a:t>Расчетное</a:t>
                      </a:r>
                      <a:r>
                        <a:rPr lang="ru-RU" sz="2400" baseline="0" dirty="0" smtClean="0"/>
                        <a:t> </a:t>
                      </a:r>
                      <a:r>
                        <a:rPr lang="ru-RU" sz="2400" dirty="0" smtClean="0"/>
                        <a:t>усилие </a:t>
                      </a:r>
                      <a:r>
                        <a:rPr lang="en-US" sz="2400" i="1" dirty="0" smtClean="0"/>
                        <a:t>N</a:t>
                      </a:r>
                      <a:r>
                        <a:rPr lang="ru-RU" sz="2400" dirty="0" smtClean="0"/>
                        <a:t>,</a:t>
                      </a:r>
                      <a:r>
                        <a:rPr lang="ru-RU" sz="2400" baseline="0" dirty="0" smtClean="0"/>
                        <a:t> кН</a:t>
                      </a:r>
                      <a:endParaRPr lang="ru-RU" sz="2400" dirty="0"/>
                    </a:p>
                  </a:txBody>
                  <a:tcPr anchor="ctr"/>
                </a:tc>
                <a:tc>
                  <a:txBody>
                    <a:bodyPr/>
                    <a:lstStyle/>
                    <a:p>
                      <a:endParaRPr lang="ru-RU"/>
                    </a:p>
                  </a:txBody>
                  <a:tcPr anchor="ctr">
                    <a:blipFill rotWithShape="1">
                      <a:blip r:embed="rId3"/>
                      <a:stretch>
                        <a:fillRect l="-255814" t="-10667" b="-330667"/>
                      </a:stretch>
                    </a:blipFill>
                  </a:tcPr>
                </a:tc>
              </a:tr>
              <a:tr h="457200">
                <a:tc>
                  <a:txBody>
                    <a:bodyPr/>
                    <a:lstStyle/>
                    <a:p>
                      <a:pPr algn="ctr"/>
                      <a:r>
                        <a:rPr lang="ru-RU" sz="2400" dirty="0" smtClean="0"/>
                        <a:t>&lt; 3000</a:t>
                      </a:r>
                      <a:endParaRPr lang="ru-RU" sz="2400" dirty="0"/>
                    </a:p>
                  </a:txBody>
                  <a:tcPr anchor="ctr"/>
                </a:tc>
                <a:tc>
                  <a:txBody>
                    <a:bodyPr/>
                    <a:lstStyle/>
                    <a:p>
                      <a:pPr algn="ctr"/>
                      <a:r>
                        <a:rPr lang="ru-RU" sz="2400" dirty="0" smtClean="0"/>
                        <a:t>100</a:t>
                      </a:r>
                      <a:r>
                        <a:rPr lang="ru-RU" sz="2400" baseline="0" dirty="0" smtClean="0"/>
                        <a:t> </a:t>
                      </a:r>
                      <a:r>
                        <a:rPr lang="ru-RU" sz="2400" dirty="0" smtClean="0"/>
                        <a:t>÷ 70</a:t>
                      </a:r>
                      <a:endParaRPr lang="ru-RU" sz="2400" dirty="0"/>
                    </a:p>
                  </a:txBody>
                  <a:tcPr anchor="ctr"/>
                </a:tc>
              </a:tr>
              <a:tr h="457200">
                <a:tc>
                  <a:txBody>
                    <a:bodyPr/>
                    <a:lstStyle/>
                    <a:p>
                      <a:pPr algn="ctr"/>
                      <a:r>
                        <a:rPr lang="ru-RU" sz="2400" dirty="0" smtClean="0"/>
                        <a:t>3000 - 4000</a:t>
                      </a:r>
                      <a:endParaRPr lang="ru-RU" sz="2400" dirty="0"/>
                    </a:p>
                  </a:txBody>
                  <a:tcPr anchor="ctr"/>
                </a:tc>
                <a:tc>
                  <a:txBody>
                    <a:bodyPr/>
                    <a:lstStyle/>
                    <a:p>
                      <a:pPr algn="ctr"/>
                      <a:r>
                        <a:rPr lang="ru-RU" sz="2400" dirty="0" smtClean="0"/>
                        <a:t>70 ÷ 50</a:t>
                      </a:r>
                      <a:endParaRPr lang="ru-RU" sz="2400" dirty="0"/>
                    </a:p>
                  </a:txBody>
                  <a:tcPr anchor="ctr"/>
                </a:tc>
              </a:tr>
              <a:tr h="457200">
                <a:tc>
                  <a:txBody>
                    <a:bodyPr/>
                    <a:lstStyle/>
                    <a:p>
                      <a:pPr algn="ctr"/>
                      <a:r>
                        <a:rPr lang="ru-RU" sz="2400" dirty="0" smtClean="0"/>
                        <a:t>&gt; 4000</a:t>
                      </a:r>
                      <a:endParaRPr lang="ru-RU" sz="2400" dirty="0"/>
                    </a:p>
                  </a:txBody>
                  <a:tcPr anchor="ctr"/>
                </a:tc>
                <a:tc>
                  <a:txBody>
                    <a:bodyPr/>
                    <a:lstStyle/>
                    <a:p>
                      <a:pPr algn="ctr"/>
                      <a:r>
                        <a:rPr lang="ru-RU" sz="2400" dirty="0" smtClean="0"/>
                        <a:t>50 ÷ 40</a:t>
                      </a:r>
                      <a:endParaRPr lang="ru-RU" sz="2400" dirty="0"/>
                    </a:p>
                  </a:txBody>
                  <a:tcPr anchor="ctr"/>
                </a:tc>
              </a:tr>
            </a:tbl>
          </a:graphicData>
        </a:graphic>
      </p:graphicFrame>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EA43E04-CEB1-4DD5-81FA-70E5C5CBB6FA}" type="slidenum">
              <a:rPr lang="ru-RU" sz="2000">
                <a:solidFill>
                  <a:schemeClr val="tx1">
                    <a:tint val="75000"/>
                  </a:schemeClr>
                </a:solidFill>
                <a:latin typeface="+mn-lt"/>
                <a:cs typeface="+mn-cs"/>
              </a:rPr>
              <a:pPr algn="r" fontAlgn="auto">
                <a:spcBef>
                  <a:spcPts val="0"/>
                </a:spcBef>
                <a:spcAft>
                  <a:spcPts val="0"/>
                </a:spcAft>
                <a:defRPr/>
              </a:pPr>
              <a:t>176</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11560" y="332656"/>
            <a:ext cx="8208912" cy="6336704"/>
          </a:xfrm>
          <a:prstGeom prst="rect">
            <a:avLst/>
          </a:prstGeom>
          <a:blipFill rotWithShape="1">
            <a:blip r:embed="rId2"/>
            <a:stretch>
              <a:fillRect l="-1114" t="-770" r="-1114"/>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92C411F-87A9-4039-ADA5-ECC2C6170407}" type="slidenum">
              <a:rPr lang="ru-RU" sz="2000">
                <a:solidFill>
                  <a:schemeClr val="tx1">
                    <a:tint val="75000"/>
                  </a:schemeClr>
                </a:solidFill>
                <a:latin typeface="+mn-lt"/>
                <a:cs typeface="+mn-cs"/>
              </a:rPr>
              <a:pPr algn="r" fontAlgn="auto">
                <a:spcBef>
                  <a:spcPts val="0"/>
                </a:spcBef>
                <a:spcAft>
                  <a:spcPts val="0"/>
                </a:spcAft>
                <a:defRPr/>
              </a:pPr>
              <a:t>177</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8"/>
          <p:cNvSpPr txBox="1">
            <a:spLocks/>
          </p:cNvSpPr>
          <p:nvPr/>
        </p:nvSpPr>
        <p:spPr>
          <a:xfrm>
            <a:off x="611188" y="1557338"/>
            <a:ext cx="7993062" cy="64801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just" fontAlgn="auto">
              <a:spcAft>
                <a:spcPts val="0"/>
              </a:spcAft>
              <a:buFont typeface="+mj-lt"/>
              <a:buAutoNum type="arabicPeriod"/>
              <a:defRPr/>
            </a:pP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1E195F3-503C-4CAB-B4BD-02B243A281FD}" type="slidenum">
              <a:rPr lang="ru-RU" sz="2000">
                <a:solidFill>
                  <a:schemeClr val="tx1">
                    <a:tint val="75000"/>
                  </a:schemeClr>
                </a:solidFill>
                <a:latin typeface="+mn-lt"/>
                <a:cs typeface="+mn-cs"/>
              </a:rPr>
              <a:pPr algn="r" fontAlgn="auto">
                <a:spcBef>
                  <a:spcPts val="0"/>
                </a:spcBef>
                <a:spcAft>
                  <a:spcPts val="0"/>
                </a:spcAft>
                <a:defRPr/>
              </a:pPr>
              <a:t>178</a:t>
            </a:fld>
            <a:endParaRPr lang="ru-RU" sz="2000" dirty="0">
              <a:solidFill>
                <a:schemeClr val="tx1">
                  <a:tint val="75000"/>
                </a:schemeClr>
              </a:solidFill>
              <a:latin typeface="+mn-lt"/>
              <a:cs typeface="+mn-cs"/>
            </a:endParaRPr>
          </a:p>
        </p:txBody>
      </p:sp>
      <p:sp>
        <p:nvSpPr>
          <p:cNvPr id="6" name="Заголовок 8"/>
          <p:cNvSpPr txBox="1">
            <a:spLocks/>
          </p:cNvSpPr>
          <p:nvPr/>
        </p:nvSpPr>
        <p:spPr>
          <a:xfrm>
            <a:off x="611188" y="1628775"/>
            <a:ext cx="7777162" cy="51847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fontAlgn="auto">
              <a:spcAft>
                <a:spcPts val="0"/>
              </a:spcAft>
              <a:defRPr/>
            </a:pPr>
            <a:r>
              <a:rPr lang="ru-RU" sz="2900" dirty="0" smtClean="0"/>
              <a:t>Стержень сквозной центрально-сжатой колонны обычно состоит из ветвей (швеллеров, двутавров или уголков), связанных между собой решеткой. Ось, пересекающая ветви, называется материальной, а ось, параллельная ветвям, называется свободной.</a:t>
            </a:r>
          </a:p>
          <a:p>
            <a:pPr marL="530225" indent="-265113" algn="just" fontAlgn="auto">
              <a:spcAft>
                <a:spcPts val="0"/>
              </a:spcAft>
              <a:buFont typeface="Arial" pitchFamily="34" charset="0"/>
              <a:buChar char="•"/>
              <a:defRPr/>
            </a:pPr>
            <a:endParaRPr lang="ru-RU" sz="2700" b="1" i="1" dirty="0"/>
          </a:p>
        </p:txBody>
      </p:sp>
      <p:sp>
        <p:nvSpPr>
          <p:cNvPr id="23558" name="Text Box 6"/>
          <p:cNvSpPr txBox="1">
            <a:spLocks noChangeArrowheads="1"/>
          </p:cNvSpPr>
          <p:nvPr/>
        </p:nvSpPr>
        <p:spPr bwMode="auto">
          <a:xfrm>
            <a:off x="395288" y="260350"/>
            <a:ext cx="8461375" cy="1066800"/>
          </a:xfrm>
          <a:prstGeom prst="rect">
            <a:avLst/>
          </a:prstGeom>
          <a:noFill/>
          <a:ln w="9525">
            <a:noFill/>
            <a:miter lim="800000"/>
            <a:headEnd/>
            <a:tailEnd/>
          </a:ln>
          <a:effectLst/>
        </p:spPr>
        <p:txBody>
          <a:bodyPr>
            <a:spAutoFit/>
          </a:bodyPr>
          <a:lstStyle/>
          <a:p>
            <a:pPr algn="ctr">
              <a:spcBef>
                <a:spcPct val="50000"/>
              </a:spcBef>
              <a:defRPr/>
            </a:pPr>
            <a:r>
              <a:rPr lang="ru-RU" sz="3200">
                <a:effectLst>
                  <a:outerShdw blurRad="38100" dist="38100" dir="2700000" algn="tl">
                    <a:srgbClr val="C0C0C0"/>
                  </a:outerShdw>
                </a:effectLst>
              </a:rPr>
              <a:t>2. Общая характеристика и расчет колонн сквозного сечения</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1" name="Рисунок 2"/>
          <p:cNvPicPr>
            <a:picLocks noChangeAspect="1"/>
          </p:cNvPicPr>
          <p:nvPr/>
        </p:nvPicPr>
        <p:blipFill>
          <a:blip r:embed="rId2"/>
          <a:srcRect/>
          <a:stretch>
            <a:fillRect/>
          </a:stretch>
        </p:blipFill>
        <p:spPr bwMode="auto">
          <a:xfrm>
            <a:off x="1619250" y="5084763"/>
            <a:ext cx="5980113" cy="1773237"/>
          </a:xfrm>
          <a:prstGeom prst="rect">
            <a:avLst/>
          </a:prstGeom>
          <a:noFill/>
          <a:ln w="9525">
            <a:noFill/>
            <a:miter lim="800000"/>
            <a:headEnd/>
            <a:tailEnd/>
          </a:ln>
        </p:spPr>
      </p:pic>
      <p:sp>
        <p:nvSpPr>
          <p:cNvPr id="7" name="Заголовок 8"/>
          <p:cNvSpPr txBox="1">
            <a:spLocks/>
          </p:cNvSpPr>
          <p:nvPr/>
        </p:nvSpPr>
        <p:spPr>
          <a:xfrm>
            <a:off x="684213" y="4724400"/>
            <a:ext cx="7994650" cy="541338"/>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fontAlgn="auto">
              <a:spcBef>
                <a:spcPts val="600"/>
              </a:spcBef>
              <a:spcAft>
                <a:spcPts val="0"/>
              </a:spcAft>
              <a:defRPr/>
            </a:pPr>
            <a:r>
              <a:rPr lang="ru-RU" sz="2500" dirty="0" smtClean="0"/>
              <a:t>Многоветвевые</a:t>
            </a: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pic>
        <p:nvPicPr>
          <p:cNvPr id="209923" name="Рисунок 7"/>
          <p:cNvPicPr>
            <a:picLocks noChangeAspect="1"/>
          </p:cNvPicPr>
          <p:nvPr/>
        </p:nvPicPr>
        <p:blipFill>
          <a:blip r:embed="rId3"/>
          <a:srcRect/>
          <a:stretch>
            <a:fillRect/>
          </a:stretch>
        </p:blipFill>
        <p:spPr bwMode="auto">
          <a:xfrm>
            <a:off x="1619250" y="692150"/>
            <a:ext cx="6997700" cy="4140200"/>
          </a:xfrm>
          <a:prstGeom prst="rect">
            <a:avLst/>
          </a:prstGeom>
          <a:noFill/>
          <a:ln w="9525">
            <a:noFill/>
            <a:miter lim="800000"/>
            <a:headEnd/>
            <a:tailEnd/>
          </a:ln>
        </p:spPr>
      </p:pic>
      <p:sp>
        <p:nvSpPr>
          <p:cNvPr id="9" name="Заголовок 8"/>
          <p:cNvSpPr txBox="1">
            <a:spLocks/>
          </p:cNvSpPr>
          <p:nvPr/>
        </p:nvSpPr>
        <p:spPr>
          <a:xfrm>
            <a:off x="611188" y="188913"/>
            <a:ext cx="7993062" cy="10795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55600" indent="-355600" algn="just" fontAlgn="auto">
              <a:spcAft>
                <a:spcPts val="0"/>
              </a:spcAft>
              <a:buFont typeface="Arial" pitchFamily="34" charset="0"/>
              <a:buChar char="•"/>
              <a:defRPr/>
            </a:pPr>
            <a:r>
              <a:rPr lang="ru-RU" sz="2900" b="1" dirty="0" smtClean="0"/>
              <a:t>Типы сечения сквозных колонн:</a:t>
            </a:r>
          </a:p>
          <a:p>
            <a:pPr algn="just" fontAlgn="auto">
              <a:spcBef>
                <a:spcPts val="600"/>
              </a:spcBef>
              <a:spcAft>
                <a:spcPts val="0"/>
              </a:spcAft>
              <a:defRPr/>
            </a:pPr>
            <a:r>
              <a:rPr lang="ru-RU" sz="2500" dirty="0"/>
              <a:t>Д</a:t>
            </a:r>
            <a:r>
              <a:rPr lang="ru-RU" sz="2500" dirty="0" smtClean="0"/>
              <a:t>вухветвевые</a:t>
            </a: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B5E865A-96BE-48A5-B9AA-E55D4E2CE2EE}" type="slidenum">
              <a:rPr lang="ru-RU" sz="2000">
                <a:solidFill>
                  <a:schemeClr val="tx1">
                    <a:tint val="75000"/>
                  </a:schemeClr>
                </a:solidFill>
                <a:latin typeface="+mn-lt"/>
                <a:cs typeface="+mn-cs"/>
              </a:rPr>
              <a:pPr algn="r" fontAlgn="auto">
                <a:spcBef>
                  <a:spcPts val="0"/>
                </a:spcBef>
                <a:spcAft>
                  <a:spcPts val="0"/>
                </a:spcAft>
                <a:defRPr/>
              </a:pPr>
              <a:t>179</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Область применения МК</a:t>
            </a:r>
            <a:endParaRPr lang="ru-RU" dirty="0"/>
          </a:p>
        </p:txBody>
      </p:sp>
      <p:pic>
        <p:nvPicPr>
          <p:cNvPr id="5" name="Рисунок 4"/>
          <p:cNvPicPr>
            <a:picLocks noChangeAspect="1"/>
          </p:cNvPicPr>
          <p:nvPr/>
        </p:nvPicPr>
        <p:blipFill>
          <a:blip r:embed="rId2">
            <a:extLst>
              <a:ext uri="{BEBA8EAE-BF5A-486C-A8C5-ECC9F3942E4B}"/>
              <a:ext uri="{28A0092B-C50C-407E-A947-70E740481C1C}"/>
            </a:extLst>
          </a:blip>
          <a:stretch>
            <a:fillRect/>
          </a:stretch>
        </p:blipFill>
        <p:spPr>
          <a:xfrm>
            <a:off x="1621259" y="3068960"/>
            <a:ext cx="6407126" cy="3096344"/>
          </a:xfrm>
          <a:prstGeom prst="rect">
            <a:avLst/>
          </a:prstGeom>
          <a:ln>
            <a:noFill/>
          </a:ln>
          <a:effectLst>
            <a:softEdge rad="112500"/>
          </a:effectLst>
        </p:spPr>
      </p:pic>
      <p:sp>
        <p:nvSpPr>
          <p:cNvPr id="30723" name="Объект 2"/>
          <p:cNvSpPr>
            <a:spLocks noGrp="1"/>
          </p:cNvSpPr>
          <p:nvPr>
            <p:ph idx="1"/>
          </p:nvPr>
        </p:nvSpPr>
        <p:spPr>
          <a:xfrm>
            <a:off x="457200" y="836613"/>
            <a:ext cx="8362950" cy="3097212"/>
          </a:xfrm>
        </p:spPr>
        <p:txBody>
          <a:bodyPr/>
          <a:lstStyle/>
          <a:p>
            <a:pPr marL="0" indent="0" algn="just" eaLnBrk="1" hangingPunct="1">
              <a:buFont typeface="Arial" charset="0"/>
              <a:buNone/>
            </a:pPr>
            <a:r>
              <a:rPr lang="ru-RU" sz="2400" b="1" smtClean="0"/>
              <a:t>1 Промышленные здания </a:t>
            </a:r>
            <a:r>
              <a:rPr lang="ru-RU" sz="2400" smtClean="0"/>
              <a:t>одно- и многоэтажные. В промзданиях наряду с цельнометаллическими (стальными или алюминиевыми) применяют смешанные каркасы, в которых по железобетонным колоннам устанавливают металлические конструкции покрытия и </a:t>
            </a:r>
            <a:r>
              <a:rPr lang="ru-RU" sz="2400" smtClean="0">
                <a:solidFill>
                  <a:srgbClr val="000000"/>
                </a:solidFill>
              </a:rPr>
              <a:t>подкрановые пути. Также получили распространение здания-модули полной заводской готовности.</a:t>
            </a:r>
            <a:endParaRPr lang="ru-RU" sz="2400" b="1" smtClean="0">
              <a:solidFill>
                <a:srgbClr val="000000"/>
              </a:solidFill>
            </a:endParaRPr>
          </a:p>
          <a:p>
            <a:pPr marL="0" indent="0" algn="just" eaLnBrk="1" hangingPunct="1">
              <a:buFont typeface="Arial" charset="0"/>
              <a:buNone/>
            </a:pPr>
            <a:endParaRPr lang="ru-RU" sz="2400" b="1" smtClean="0"/>
          </a:p>
        </p:txBody>
      </p:sp>
      <p:sp>
        <p:nvSpPr>
          <p:cNvPr id="30724" name="TextBox 3"/>
          <p:cNvSpPr txBox="1">
            <a:spLocks noChangeArrowheads="1"/>
          </p:cNvSpPr>
          <p:nvPr/>
        </p:nvSpPr>
        <p:spPr bwMode="auto">
          <a:xfrm>
            <a:off x="1477963" y="6165850"/>
            <a:ext cx="6550025" cy="396875"/>
          </a:xfrm>
          <a:prstGeom prst="rect">
            <a:avLst/>
          </a:prstGeom>
          <a:noFill/>
          <a:ln w="9525">
            <a:noFill/>
            <a:miter lim="800000"/>
            <a:headEnd/>
            <a:tailEnd/>
          </a:ln>
        </p:spPr>
        <p:txBody>
          <a:bodyPr>
            <a:spAutoFit/>
          </a:bodyPr>
          <a:lstStyle/>
          <a:p>
            <a:pPr algn="ctr"/>
            <a:r>
              <a:rPr lang="ru-RU" sz="2000" b="1" i="1">
                <a:latin typeface="Calibri" pitchFamily="34" charset="0"/>
              </a:rPr>
              <a:t>Каркас промышленного здания начала </a:t>
            </a:r>
            <a:r>
              <a:rPr lang="en-US" sz="2000" b="1" i="1">
                <a:latin typeface="Calibri" pitchFamily="34" charset="0"/>
              </a:rPr>
              <a:t>XIX </a:t>
            </a:r>
            <a:r>
              <a:rPr lang="ru-RU" sz="2000" b="1" i="1">
                <a:latin typeface="Calibri" pitchFamily="34" charset="0"/>
              </a:rPr>
              <a:t>века</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5" name="Рисунок 1"/>
          <p:cNvPicPr>
            <a:picLocks noChangeAspect="1"/>
          </p:cNvPicPr>
          <p:nvPr/>
        </p:nvPicPr>
        <p:blipFill>
          <a:blip r:embed="rId2"/>
          <a:srcRect/>
          <a:stretch>
            <a:fillRect/>
          </a:stretch>
        </p:blipFill>
        <p:spPr bwMode="auto">
          <a:xfrm>
            <a:off x="277813" y="450850"/>
            <a:ext cx="8661400" cy="4491038"/>
          </a:xfrm>
          <a:prstGeom prst="rect">
            <a:avLst/>
          </a:prstGeom>
          <a:noFill/>
          <a:ln w="9525">
            <a:noFill/>
            <a:miter lim="800000"/>
            <a:headEnd/>
            <a:tailEnd/>
          </a:ln>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E2306C5-B287-485A-8FF8-EA1FDE57A133}" type="slidenum">
              <a:rPr lang="ru-RU" sz="2000">
                <a:solidFill>
                  <a:schemeClr val="tx1">
                    <a:tint val="75000"/>
                  </a:schemeClr>
                </a:solidFill>
                <a:latin typeface="+mn-lt"/>
                <a:cs typeface="+mn-cs"/>
              </a:rPr>
              <a:pPr algn="r" fontAlgn="auto">
                <a:spcBef>
                  <a:spcPts val="0"/>
                </a:spcBef>
                <a:spcAft>
                  <a:spcPts val="0"/>
                </a:spcAft>
                <a:defRPr/>
              </a:pPr>
              <a:t>180</a:t>
            </a:fld>
            <a:endParaRPr lang="ru-RU" sz="2000">
              <a:solidFill>
                <a:schemeClr val="tx1">
                  <a:tint val="75000"/>
                </a:schemeClr>
              </a:solidFill>
              <a:latin typeface="+mn-lt"/>
              <a:cs typeface="+mn-cs"/>
            </a:endParaRPr>
          </a:p>
        </p:txBody>
      </p:sp>
      <p:sp>
        <p:nvSpPr>
          <p:cNvPr id="210947" name="TextBox 6"/>
          <p:cNvSpPr txBox="1">
            <a:spLocks noChangeArrowheads="1"/>
          </p:cNvSpPr>
          <p:nvPr/>
        </p:nvSpPr>
        <p:spPr bwMode="auto">
          <a:xfrm>
            <a:off x="395288" y="5262563"/>
            <a:ext cx="8499475" cy="1187450"/>
          </a:xfrm>
          <a:prstGeom prst="rect">
            <a:avLst/>
          </a:prstGeom>
          <a:noFill/>
          <a:ln w="9525">
            <a:noFill/>
            <a:miter lim="800000"/>
            <a:headEnd/>
            <a:tailEnd/>
          </a:ln>
        </p:spPr>
        <p:txBody>
          <a:bodyPr>
            <a:spAutoFit/>
          </a:bodyPr>
          <a:lstStyle/>
          <a:p>
            <a:pPr algn="ctr"/>
            <a:r>
              <a:rPr lang="ru-RU" sz="2400" b="1" i="1">
                <a:latin typeface="Calibri" pitchFamily="34" charset="0"/>
              </a:rPr>
              <a:t>Типы решеток сквозных колонн:</a:t>
            </a:r>
          </a:p>
          <a:p>
            <a:pPr algn="ctr"/>
            <a:r>
              <a:rPr lang="ru-RU" sz="2400" i="1">
                <a:latin typeface="Calibri" pitchFamily="34" charset="0"/>
              </a:rPr>
              <a:t>а - безраскосная в виде планок; б - раскосная; в – раскосная с распорками</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11562" y="332656"/>
            <a:ext cx="7994473" cy="6525344"/>
          </a:xfrm>
          <a:prstGeom prst="rect">
            <a:avLst/>
          </a:prstGeom>
          <a:blipFill rotWithShape="1">
            <a:blip r:embed="rId2"/>
            <a:stretch>
              <a:fillRect l="-1297" t="-841" r="-1220"/>
            </a:stretch>
          </a:blipFill>
        </p:spPr>
        <p:txBody>
          <a:bodyPr/>
          <a:lstStyle/>
          <a:p>
            <a:pPr fontAlgn="auto">
              <a:spcBef>
                <a:spcPts val="0"/>
              </a:spcBef>
              <a:spcAft>
                <a:spcPts val="0"/>
              </a:spcAft>
              <a:defRPr/>
            </a:pPr>
            <a:r>
              <a:rPr lang="ru-RU">
                <a:noFill/>
                <a:latin typeface="+mn-lt"/>
                <a:cs typeface="+mn-cs"/>
              </a:rPr>
              <a:t> </a:t>
            </a:r>
          </a:p>
        </p:txBody>
      </p:sp>
      <p:graphicFrame>
        <p:nvGraphicFramePr>
          <p:cNvPr id="5" name="Таблица 4"/>
          <p:cNvGraphicFramePr>
            <a:graphicFrameLocks noGrp="1"/>
          </p:cNvGraphicFramePr>
          <p:nvPr/>
        </p:nvGraphicFramePr>
        <p:xfrm>
          <a:off x="2339782" y="5157192"/>
          <a:ext cx="4658808" cy="1371600"/>
        </p:xfrm>
        <a:graphic>
          <a:graphicData uri="http://schemas.openxmlformats.org/drawingml/2006/table">
            <a:tbl>
              <a:tblPr firstRow="1" bandRow="1">
                <a:tableStyleId>{073A0DAA-6AF3-43AB-8588-CEC1D06C72B9}</a:tableStyleId>
              </a:tblPr>
              <a:tblGrid>
                <a:gridCol w="3347275"/>
                <a:gridCol w="1310005"/>
              </a:tblGrid>
              <a:tr h="457200">
                <a:tc>
                  <a:txBody>
                    <a:bodyPr/>
                    <a:lstStyle/>
                    <a:p>
                      <a:pPr algn="ctr"/>
                      <a:r>
                        <a:rPr lang="ru-RU" sz="2400" dirty="0" smtClean="0"/>
                        <a:t>Расчетное</a:t>
                      </a:r>
                      <a:r>
                        <a:rPr lang="ru-RU" sz="2400" baseline="0" dirty="0" smtClean="0"/>
                        <a:t> </a:t>
                      </a:r>
                      <a:r>
                        <a:rPr lang="ru-RU" sz="2400" dirty="0" smtClean="0"/>
                        <a:t>усилие </a:t>
                      </a:r>
                      <a:r>
                        <a:rPr lang="en-US" sz="2400" i="1" dirty="0" smtClean="0"/>
                        <a:t>N</a:t>
                      </a:r>
                      <a:r>
                        <a:rPr lang="ru-RU" sz="2400" dirty="0" smtClean="0"/>
                        <a:t>,</a:t>
                      </a:r>
                      <a:r>
                        <a:rPr lang="ru-RU" sz="2400" baseline="0" dirty="0" smtClean="0"/>
                        <a:t> кН</a:t>
                      </a:r>
                      <a:endParaRPr lang="ru-RU" sz="2400" dirty="0"/>
                    </a:p>
                  </a:txBody>
                  <a:tcPr anchor="ctr"/>
                </a:tc>
                <a:tc>
                  <a:txBody>
                    <a:bodyPr/>
                    <a:lstStyle/>
                    <a:p>
                      <a:endParaRPr lang="ru-RU"/>
                    </a:p>
                  </a:txBody>
                  <a:tcPr anchor="ctr">
                    <a:blipFill rotWithShape="1">
                      <a:blip r:embed="rId3"/>
                      <a:stretch>
                        <a:fillRect l="-255814" t="-10667" b="-230667"/>
                      </a:stretch>
                    </a:blipFill>
                  </a:tcPr>
                </a:tc>
              </a:tr>
              <a:tr h="457200">
                <a:tc>
                  <a:txBody>
                    <a:bodyPr/>
                    <a:lstStyle/>
                    <a:p>
                      <a:pPr algn="ctr"/>
                      <a:r>
                        <a:rPr lang="ru-RU" sz="2400" dirty="0" smtClean="0"/>
                        <a:t>&lt; 1500</a:t>
                      </a:r>
                      <a:endParaRPr lang="ru-RU" sz="2400" dirty="0"/>
                    </a:p>
                  </a:txBody>
                  <a:tcPr anchor="ctr"/>
                </a:tc>
                <a:tc>
                  <a:txBody>
                    <a:bodyPr/>
                    <a:lstStyle/>
                    <a:p>
                      <a:pPr algn="ctr"/>
                      <a:r>
                        <a:rPr lang="ru-RU" sz="2400" dirty="0" smtClean="0"/>
                        <a:t>90</a:t>
                      </a:r>
                      <a:r>
                        <a:rPr lang="ru-RU" sz="2400" baseline="0" dirty="0" smtClean="0"/>
                        <a:t> </a:t>
                      </a:r>
                      <a:r>
                        <a:rPr lang="ru-RU" sz="2400" dirty="0" smtClean="0"/>
                        <a:t>÷ 60</a:t>
                      </a:r>
                      <a:endParaRPr lang="ru-RU" sz="2400" dirty="0"/>
                    </a:p>
                  </a:txBody>
                  <a:tcPr anchor="ctr"/>
                </a:tc>
              </a:tr>
              <a:tr h="457200">
                <a:tc>
                  <a:txBody>
                    <a:bodyPr/>
                    <a:lstStyle/>
                    <a:p>
                      <a:pPr algn="ctr"/>
                      <a:r>
                        <a:rPr lang="ru-RU" sz="2400" dirty="0" smtClean="0"/>
                        <a:t>2500 - 4000</a:t>
                      </a:r>
                      <a:endParaRPr lang="ru-RU" sz="2400" dirty="0"/>
                    </a:p>
                  </a:txBody>
                  <a:tcPr anchor="ctr"/>
                </a:tc>
                <a:tc>
                  <a:txBody>
                    <a:bodyPr/>
                    <a:lstStyle/>
                    <a:p>
                      <a:pPr algn="ctr"/>
                      <a:r>
                        <a:rPr lang="ru-RU" sz="2400" dirty="0" smtClean="0"/>
                        <a:t>60 ÷ 40</a:t>
                      </a:r>
                      <a:endParaRPr lang="ru-RU" sz="2400" dirty="0"/>
                    </a:p>
                  </a:txBody>
                  <a:tcPr anchor="ctr"/>
                </a:tc>
              </a:tr>
            </a:tbl>
          </a:graphicData>
        </a:graphic>
      </p:graphicFrame>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0902D81-F5F2-493F-A86F-74D1B1EE8B5B}" type="slidenum">
              <a:rPr lang="ru-RU" sz="2000">
                <a:solidFill>
                  <a:schemeClr val="tx1">
                    <a:tint val="75000"/>
                  </a:schemeClr>
                </a:solidFill>
                <a:latin typeface="+mn-lt"/>
                <a:cs typeface="+mn-cs"/>
              </a:rPr>
              <a:pPr algn="r" fontAlgn="auto">
                <a:spcBef>
                  <a:spcPts val="0"/>
                </a:spcBef>
                <a:spcAft>
                  <a:spcPts val="0"/>
                </a:spcAft>
                <a:defRPr/>
              </a:pPr>
              <a:t>181</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11562" y="332656"/>
            <a:ext cx="7994473" cy="5760640"/>
          </a:xfrm>
          <a:prstGeom prst="rect">
            <a:avLst/>
          </a:prstGeom>
          <a:blipFill rotWithShape="1">
            <a:blip r:embed="rId2"/>
            <a:stretch>
              <a:fillRect l="-1144" t="-1481" r="-1220"/>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D6DE3C6-6FF9-4FBC-9238-00B929D1F8BD}" type="slidenum">
              <a:rPr lang="ru-RU" sz="2000">
                <a:solidFill>
                  <a:schemeClr val="tx1">
                    <a:tint val="75000"/>
                  </a:schemeClr>
                </a:solidFill>
                <a:latin typeface="+mn-lt"/>
                <a:cs typeface="+mn-cs"/>
              </a:rPr>
              <a:pPr algn="r" fontAlgn="auto">
                <a:spcBef>
                  <a:spcPts val="0"/>
                </a:spcBef>
                <a:spcAft>
                  <a:spcPts val="0"/>
                </a:spcAft>
                <a:defRPr/>
              </a:pPr>
              <a:t>182</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85155" y="332656"/>
            <a:ext cx="7991302" cy="6453336"/>
          </a:xfrm>
          <a:prstGeom prst="rect">
            <a:avLst/>
          </a:prstGeom>
          <a:blipFill rotWithShape="1">
            <a:blip r:embed="rId2"/>
            <a:stretch>
              <a:fillRect l="-1297" t="-851" r="-1220"/>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A166311-CCE0-4042-99D7-FA21E4B93D04}" type="slidenum">
              <a:rPr lang="ru-RU" sz="2000">
                <a:solidFill>
                  <a:schemeClr val="tx1">
                    <a:tint val="75000"/>
                  </a:schemeClr>
                </a:solidFill>
                <a:latin typeface="+mn-lt"/>
                <a:cs typeface="+mn-cs"/>
              </a:rPr>
              <a:pPr algn="r" fontAlgn="auto">
                <a:spcBef>
                  <a:spcPts val="0"/>
                </a:spcBef>
                <a:spcAft>
                  <a:spcPts val="0"/>
                </a:spcAft>
                <a:defRPr/>
              </a:pPr>
              <a:t>183</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672ADB7-92BB-4DCA-8982-9BEEACF16A92}" type="slidenum">
              <a:rPr lang="ru-RU" sz="2000">
                <a:solidFill>
                  <a:schemeClr val="tx1">
                    <a:tint val="75000"/>
                  </a:schemeClr>
                </a:solidFill>
                <a:latin typeface="+mn-lt"/>
                <a:cs typeface="+mn-cs"/>
              </a:rPr>
              <a:pPr algn="r" fontAlgn="auto">
                <a:spcBef>
                  <a:spcPts val="0"/>
                </a:spcBef>
                <a:spcAft>
                  <a:spcPts val="0"/>
                </a:spcAft>
                <a:defRPr/>
              </a:pPr>
              <a:t>184</a:t>
            </a:fld>
            <a:endParaRPr lang="ru-RU" sz="2000">
              <a:solidFill>
                <a:schemeClr val="tx1">
                  <a:tint val="75000"/>
                </a:schemeClr>
              </a:solidFill>
              <a:latin typeface="+mn-lt"/>
              <a:cs typeface="+mn-cs"/>
            </a:endParaRPr>
          </a:p>
        </p:txBody>
      </p:sp>
      <p:pic>
        <p:nvPicPr>
          <p:cNvPr id="215042" name="Рисунок 3"/>
          <p:cNvPicPr>
            <a:picLocks noChangeAspect="1"/>
          </p:cNvPicPr>
          <p:nvPr/>
        </p:nvPicPr>
        <p:blipFill>
          <a:blip r:embed="rId2"/>
          <a:srcRect/>
          <a:stretch>
            <a:fillRect/>
          </a:stretch>
        </p:blipFill>
        <p:spPr bwMode="auto">
          <a:xfrm>
            <a:off x="565150" y="333375"/>
            <a:ext cx="7720013" cy="4746625"/>
          </a:xfrm>
          <a:prstGeom prst="rect">
            <a:avLst/>
          </a:prstGeom>
          <a:noFill/>
          <a:ln w="9525">
            <a:noFill/>
            <a:miter lim="800000"/>
            <a:headEnd/>
            <a:tailEnd/>
          </a:ln>
        </p:spPr>
      </p:pic>
      <p:sp>
        <p:nvSpPr>
          <p:cNvPr id="215043" name="TextBox 4"/>
          <p:cNvSpPr txBox="1">
            <a:spLocks noChangeArrowheads="1"/>
          </p:cNvSpPr>
          <p:nvPr/>
        </p:nvSpPr>
        <p:spPr bwMode="auto">
          <a:xfrm>
            <a:off x="395288" y="5262563"/>
            <a:ext cx="8499475" cy="1187450"/>
          </a:xfrm>
          <a:prstGeom prst="rect">
            <a:avLst/>
          </a:prstGeom>
          <a:noFill/>
          <a:ln w="9525">
            <a:noFill/>
            <a:miter lim="800000"/>
            <a:headEnd/>
            <a:tailEnd/>
          </a:ln>
        </p:spPr>
        <p:txBody>
          <a:bodyPr>
            <a:spAutoFit/>
          </a:bodyPr>
          <a:lstStyle/>
          <a:p>
            <a:pPr algn="ctr"/>
            <a:r>
              <a:rPr lang="ru-RU" sz="2400" b="1" i="1">
                <a:latin typeface="Calibri" pitchFamily="34" charset="0"/>
              </a:rPr>
              <a:t>К расчету стержня сквозной колонны:</a:t>
            </a:r>
          </a:p>
          <a:p>
            <a:pPr algn="ctr"/>
            <a:r>
              <a:rPr lang="ru-RU" sz="2400" i="1">
                <a:latin typeface="Calibri" pitchFamily="34" charset="0"/>
              </a:rPr>
              <a:t>а – сечение из двух ветвей; б – сечение из четырех ветвей</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5" name="Рисунок 3"/>
          <p:cNvPicPr>
            <a:picLocks noChangeAspect="1"/>
          </p:cNvPicPr>
          <p:nvPr/>
        </p:nvPicPr>
        <p:blipFill>
          <a:blip r:embed="rId2"/>
          <a:srcRect/>
          <a:stretch>
            <a:fillRect/>
          </a:stretch>
        </p:blipFill>
        <p:spPr bwMode="auto">
          <a:xfrm>
            <a:off x="1187450" y="2781300"/>
            <a:ext cx="6508750" cy="3203575"/>
          </a:xfrm>
          <a:prstGeom prst="rect">
            <a:avLst/>
          </a:prstGeom>
          <a:noFill/>
          <a:ln w="9525">
            <a:noFill/>
            <a:miter lim="800000"/>
            <a:headEnd/>
            <a:tailEnd/>
          </a:ln>
        </p:spPr>
      </p:pic>
      <p:sp>
        <p:nvSpPr>
          <p:cNvPr id="2" name="Заголовок 8"/>
          <p:cNvSpPr txBox="1">
            <a:spLocks noRot="1" noChangeAspect="1" noMove="1" noResize="1" noEditPoints="1" noAdjustHandles="1" noChangeArrowheads="1" noChangeShapeType="1" noTextEdit="1"/>
          </p:cNvSpPr>
          <p:nvPr/>
        </p:nvSpPr>
        <p:spPr>
          <a:xfrm>
            <a:off x="685155" y="332656"/>
            <a:ext cx="7991302" cy="6525344"/>
          </a:xfrm>
          <a:prstGeom prst="rect">
            <a:avLst/>
          </a:prstGeom>
          <a:blipFill rotWithShape="1">
            <a:blip r:embed="rId3"/>
            <a:stretch>
              <a:fillRect l="-1144" t="-748"/>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5D9F978-8D2E-4F5C-B073-0EA18A5E1858}" type="slidenum">
              <a:rPr lang="ru-RU" sz="2000">
                <a:solidFill>
                  <a:schemeClr val="tx1">
                    <a:tint val="75000"/>
                  </a:schemeClr>
                </a:solidFill>
                <a:latin typeface="+mn-lt"/>
                <a:cs typeface="+mn-cs"/>
              </a:rPr>
              <a:pPr algn="r" fontAlgn="auto">
                <a:spcBef>
                  <a:spcPts val="0"/>
                </a:spcBef>
                <a:spcAft>
                  <a:spcPts val="0"/>
                </a:spcAft>
                <a:defRPr/>
              </a:pPr>
              <a:t>185</a:t>
            </a:fld>
            <a:endParaRPr lang="ru-RU" sz="2000" dirty="0">
              <a:solidFill>
                <a:schemeClr val="tx1">
                  <a:tint val="75000"/>
                </a:schemeClr>
              </a:solidFill>
              <a:latin typeface="+mn-lt"/>
              <a:cs typeface="+mn-cs"/>
            </a:endParaRPr>
          </a:p>
        </p:txBody>
      </p:sp>
      <p:sp>
        <p:nvSpPr>
          <p:cNvPr id="216068" name="TextBox 4"/>
          <p:cNvSpPr txBox="1">
            <a:spLocks noChangeArrowheads="1"/>
          </p:cNvSpPr>
          <p:nvPr/>
        </p:nvSpPr>
        <p:spPr bwMode="auto">
          <a:xfrm>
            <a:off x="395288" y="5876925"/>
            <a:ext cx="8499475" cy="701675"/>
          </a:xfrm>
          <a:prstGeom prst="rect">
            <a:avLst/>
          </a:prstGeom>
          <a:noFill/>
          <a:ln w="9525">
            <a:noFill/>
            <a:miter lim="800000"/>
            <a:headEnd/>
            <a:tailEnd/>
          </a:ln>
        </p:spPr>
        <p:txBody>
          <a:bodyPr>
            <a:spAutoFit/>
          </a:bodyPr>
          <a:lstStyle/>
          <a:p>
            <a:pPr algn="ctr"/>
            <a:r>
              <a:rPr lang="ru-RU" sz="2000" b="1" i="1">
                <a:latin typeface="Calibri" pitchFamily="34" charset="0"/>
              </a:rPr>
              <a:t>Деформация структурного звена стержня колонны при продольном изгибе: </a:t>
            </a:r>
            <a:r>
              <a:rPr lang="ru-RU" sz="2000" i="1">
                <a:latin typeface="Calibri" pitchFamily="34" charset="0"/>
              </a:rPr>
              <a:t>а – с планками; б – с раскосной решеткой</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85155" y="332656"/>
            <a:ext cx="7991302" cy="6525344"/>
          </a:xfrm>
          <a:prstGeom prst="rect">
            <a:avLst/>
          </a:prstGeom>
          <a:blipFill rotWithShape="1">
            <a:blip r:embed="rId2"/>
            <a:stretch>
              <a:fillRect l="-1144" t="-1308" r="-1220"/>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E08A276-331B-40C3-AF2A-151D64BF12CB}" type="slidenum">
              <a:rPr lang="ru-RU" sz="2000">
                <a:solidFill>
                  <a:schemeClr val="tx1">
                    <a:tint val="75000"/>
                  </a:schemeClr>
                </a:solidFill>
                <a:latin typeface="+mn-lt"/>
                <a:cs typeface="+mn-cs"/>
              </a:rPr>
              <a:pPr algn="r" fontAlgn="auto">
                <a:spcBef>
                  <a:spcPts val="0"/>
                </a:spcBef>
                <a:spcAft>
                  <a:spcPts val="0"/>
                </a:spcAft>
                <a:defRPr/>
              </a:pPr>
              <a:t>186</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3" name="Рисунок 4"/>
          <p:cNvPicPr>
            <a:picLocks noChangeAspect="1"/>
          </p:cNvPicPr>
          <p:nvPr/>
        </p:nvPicPr>
        <p:blipFill>
          <a:blip r:embed="rId2"/>
          <a:srcRect/>
          <a:stretch>
            <a:fillRect/>
          </a:stretch>
        </p:blipFill>
        <p:spPr bwMode="auto">
          <a:xfrm>
            <a:off x="4211638" y="193675"/>
            <a:ext cx="4702175" cy="6548438"/>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5E1CC3E-730A-4113-BD0E-EA81F1471DE5}" type="slidenum">
              <a:rPr lang="ru-RU" sz="1200">
                <a:solidFill>
                  <a:schemeClr val="tx1">
                    <a:tint val="75000"/>
                  </a:schemeClr>
                </a:solidFill>
                <a:latin typeface="+mn-lt"/>
                <a:cs typeface="+mn-cs"/>
              </a:rPr>
              <a:pPr algn="r" fontAlgn="auto">
                <a:spcBef>
                  <a:spcPts val="0"/>
                </a:spcBef>
                <a:spcAft>
                  <a:spcPts val="0"/>
                </a:spcAft>
                <a:defRPr/>
              </a:pPr>
              <a:t>187</a:t>
            </a:fld>
            <a:endParaRPr lang="ru-RU" sz="1200">
              <a:solidFill>
                <a:schemeClr val="tx1">
                  <a:tint val="75000"/>
                </a:schemeClr>
              </a:solidFill>
              <a:latin typeface="+mn-lt"/>
              <a:cs typeface="+mn-cs"/>
            </a:endParaRPr>
          </a:p>
        </p:txBody>
      </p:sp>
      <p:sp>
        <p:nvSpPr>
          <p:cNvPr id="218115" name="Прямоугольник 3"/>
          <p:cNvSpPr>
            <a:spLocks noChangeArrowheads="1"/>
          </p:cNvSpPr>
          <p:nvPr/>
        </p:nvSpPr>
        <p:spPr bwMode="auto">
          <a:xfrm>
            <a:off x="611188" y="476250"/>
            <a:ext cx="3673475" cy="3013075"/>
          </a:xfrm>
          <a:prstGeom prst="rect">
            <a:avLst/>
          </a:prstGeom>
          <a:noFill/>
          <a:ln w="9525">
            <a:noFill/>
            <a:miter lim="800000"/>
            <a:headEnd/>
            <a:tailEnd/>
          </a:ln>
        </p:spPr>
        <p:txBody>
          <a:bodyPr>
            <a:spAutoFit/>
          </a:bodyPr>
          <a:lstStyle/>
          <a:p>
            <a:pPr algn="just">
              <a:spcBef>
                <a:spcPts val="600"/>
              </a:spcBef>
              <a:spcAft>
                <a:spcPts val="16800"/>
              </a:spcAft>
            </a:pPr>
            <a:r>
              <a:rPr lang="ru-RU" sz="2400">
                <a:solidFill>
                  <a:srgbClr val="000000"/>
                </a:solidFill>
                <a:latin typeface="Calibri" pitchFamily="34" charset="0"/>
              </a:rPr>
              <a:t>При этом необходимо предусмотреть зазор не менее 100 мм между ветвями для возможности очистки и окраски внутренних поверхностей конструкции.                              </a:t>
            </a:r>
            <a:endParaRPr lang="ru-RU" sz="2400" b="1" i="1">
              <a:solidFill>
                <a:srgbClr val="000000"/>
              </a:solidFill>
              <a:latin typeface="Calibri" pitchFamily="34" charset="0"/>
            </a:endParaRPr>
          </a:p>
        </p:txBody>
      </p:sp>
      <p:sp>
        <p:nvSpPr>
          <p:cNvPr id="218116" name="Text Box 5"/>
          <p:cNvSpPr txBox="1">
            <a:spLocks noChangeArrowheads="1"/>
          </p:cNvSpPr>
          <p:nvPr/>
        </p:nvSpPr>
        <p:spPr bwMode="auto">
          <a:xfrm>
            <a:off x="611188" y="4437063"/>
            <a:ext cx="3384550" cy="1552575"/>
          </a:xfrm>
          <a:prstGeom prst="rect">
            <a:avLst/>
          </a:prstGeom>
          <a:noFill/>
          <a:ln w="9525">
            <a:noFill/>
            <a:miter lim="800000"/>
            <a:headEnd/>
            <a:tailEnd/>
          </a:ln>
        </p:spPr>
        <p:txBody>
          <a:bodyPr>
            <a:spAutoFit/>
          </a:bodyPr>
          <a:lstStyle/>
          <a:p>
            <a:pPr>
              <a:spcBef>
                <a:spcPct val="50000"/>
              </a:spcBef>
            </a:pPr>
            <a:r>
              <a:rPr lang="ru-RU" sz="2400" b="1" i="1">
                <a:solidFill>
                  <a:srgbClr val="000000"/>
                </a:solidFill>
              </a:rPr>
              <a:t>Отличие в схеме деформации в колонне сплошного и сквозного сечений</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85155" y="332656"/>
            <a:ext cx="7991302" cy="6525344"/>
          </a:xfrm>
          <a:prstGeom prst="rect">
            <a:avLst/>
          </a:prstGeom>
          <a:blipFill rotWithShape="1">
            <a:blip r:embed="rId2"/>
            <a:stretch>
              <a:fillRect l="-1144" t="-748" r="-1220"/>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E439A86-0AA0-487D-9E1A-23AC071C5E34}" type="slidenum">
              <a:rPr lang="ru-RU" sz="2000">
                <a:solidFill>
                  <a:schemeClr val="tx1">
                    <a:tint val="75000"/>
                  </a:schemeClr>
                </a:solidFill>
                <a:latin typeface="+mn-lt"/>
                <a:cs typeface="+mn-cs"/>
              </a:rPr>
              <a:pPr algn="r" fontAlgn="auto">
                <a:spcBef>
                  <a:spcPts val="0"/>
                </a:spcBef>
                <a:spcAft>
                  <a:spcPts val="0"/>
                </a:spcAft>
                <a:defRPr/>
              </a:pPr>
              <a:t>188</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8"/>
          <p:cNvSpPr txBox="1">
            <a:spLocks noRot="1" noChangeAspect="1" noMove="1" noResize="1" noEditPoints="1" noAdjustHandles="1" noChangeArrowheads="1" noChangeShapeType="1" noTextEdit="1"/>
          </p:cNvSpPr>
          <p:nvPr/>
        </p:nvSpPr>
        <p:spPr>
          <a:xfrm>
            <a:off x="685155" y="332656"/>
            <a:ext cx="7991302" cy="6525344"/>
          </a:xfrm>
          <a:prstGeom prst="rect">
            <a:avLst/>
          </a:prstGeom>
          <a:blipFill rotWithShape="1">
            <a:blip r:embed="rId2"/>
            <a:stretch>
              <a:fillRect l="-1144" t="-748" r="-1220"/>
            </a:stretch>
          </a:blipFill>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3901435-5920-4A07-853E-A65830C51627}" type="slidenum">
              <a:rPr lang="ru-RU" sz="2000">
                <a:solidFill>
                  <a:schemeClr val="tx1">
                    <a:tint val="75000"/>
                  </a:schemeClr>
                </a:solidFill>
                <a:latin typeface="+mn-lt"/>
                <a:cs typeface="+mn-cs"/>
              </a:rPr>
              <a:pPr algn="r" fontAlgn="auto">
                <a:spcBef>
                  <a:spcPts val="0"/>
                </a:spcBef>
                <a:spcAft>
                  <a:spcPts val="0"/>
                </a:spcAft>
                <a:defRPr/>
              </a:pPr>
              <a:t>189</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ъект 2"/>
          <p:cNvSpPr>
            <a:spLocks noGrp="1"/>
          </p:cNvSpPr>
          <p:nvPr>
            <p:ph idx="1"/>
          </p:nvPr>
        </p:nvSpPr>
        <p:spPr>
          <a:xfrm>
            <a:off x="457200" y="260350"/>
            <a:ext cx="8362950" cy="3097213"/>
          </a:xfrm>
        </p:spPr>
        <p:txBody>
          <a:bodyPr/>
          <a:lstStyle/>
          <a:p>
            <a:pPr marL="0" indent="0" algn="just" defTabSz="530225" eaLnBrk="1" hangingPunct="1">
              <a:buFont typeface="Arial" charset="0"/>
              <a:buNone/>
            </a:pPr>
            <a:r>
              <a:rPr lang="ru-RU" sz="2400" b="1" smtClean="0"/>
              <a:t>2	Большепролетные здания </a:t>
            </a:r>
            <a:r>
              <a:rPr lang="ru-RU" sz="2400" smtClean="0"/>
              <a:t>общественного и производственного назначения имеют пролеты в 100-150 м.  Основной нагрузкой в подобных зданиях является собственный вес, для снижения которого рационально применять облегченные ограждающие конструкции из алюминиевых сплавов, стали повышенной или высокой прочности.</a:t>
            </a:r>
            <a:endParaRPr lang="ru-RU" sz="2400" b="1" smtClean="0">
              <a:solidFill>
                <a:srgbClr val="000000"/>
              </a:solidFill>
            </a:endParaRPr>
          </a:p>
          <a:p>
            <a:pPr marL="0" indent="0" algn="just" defTabSz="530225" eaLnBrk="1" hangingPunct="1">
              <a:buFont typeface="Arial" charset="0"/>
              <a:buNone/>
            </a:pPr>
            <a:endParaRPr lang="ru-RU" sz="2400" b="1" smtClean="0"/>
          </a:p>
        </p:txBody>
      </p:sp>
      <p:pic>
        <p:nvPicPr>
          <p:cNvPr id="6" name="Рисунок 5"/>
          <p:cNvPicPr>
            <a:picLocks noChangeAspect="1"/>
          </p:cNvPicPr>
          <p:nvPr/>
        </p:nvPicPr>
        <p:blipFill rotWithShape="1">
          <a:blip r:embed="rId2">
            <a:extLst>
              <a:ext uri="{BEBA8EAE-BF5A-486C-A8C5-ECC9F3942E4B}"/>
              <a:ext uri="{28A0092B-C50C-407E-A947-70E740481C1C}"/>
            </a:extLst>
          </a:blip>
          <a:srcRect t="12509"/>
          <a:stretch/>
        </p:blipFill>
        <p:spPr>
          <a:xfrm>
            <a:off x="971600" y="2787445"/>
            <a:ext cx="7416824" cy="3233843"/>
          </a:xfrm>
          <a:prstGeom prst="rect">
            <a:avLst/>
          </a:prstGeom>
          <a:ln>
            <a:noFill/>
          </a:ln>
          <a:effectLst>
            <a:softEdge rad="112500"/>
          </a:effectLst>
        </p:spPr>
      </p:pic>
      <p:sp>
        <p:nvSpPr>
          <p:cNvPr id="31747" name="TextBox 1"/>
          <p:cNvSpPr txBox="1">
            <a:spLocks noChangeArrowheads="1"/>
          </p:cNvSpPr>
          <p:nvPr/>
        </p:nvSpPr>
        <p:spPr bwMode="auto">
          <a:xfrm>
            <a:off x="1979613" y="6165850"/>
            <a:ext cx="5329237" cy="701675"/>
          </a:xfrm>
          <a:prstGeom prst="rect">
            <a:avLst/>
          </a:prstGeom>
          <a:noFill/>
          <a:ln w="9525">
            <a:noFill/>
            <a:miter lim="800000"/>
            <a:headEnd/>
            <a:tailEnd/>
          </a:ln>
        </p:spPr>
        <p:txBody>
          <a:bodyPr>
            <a:spAutoFit/>
          </a:bodyPr>
          <a:lstStyle/>
          <a:p>
            <a:pPr algn="ctr"/>
            <a:r>
              <a:rPr lang="ru-RU" sz="2000" b="1" i="1">
                <a:latin typeface="Calibri" pitchFamily="34" charset="0"/>
              </a:rPr>
              <a:t>Казахстанский Республиканский велотрек</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5" name="Рисунок 2"/>
          <p:cNvPicPr>
            <a:picLocks noChangeAspect="1"/>
          </p:cNvPicPr>
          <p:nvPr/>
        </p:nvPicPr>
        <p:blipFill>
          <a:blip r:embed="rId2"/>
          <a:srcRect/>
          <a:stretch>
            <a:fillRect/>
          </a:stretch>
        </p:blipFill>
        <p:spPr bwMode="auto">
          <a:xfrm>
            <a:off x="5942013" y="3429000"/>
            <a:ext cx="2878137" cy="3348038"/>
          </a:xfrm>
          <a:prstGeom prst="rect">
            <a:avLst/>
          </a:prstGeom>
          <a:noFill/>
          <a:ln w="9525">
            <a:noFill/>
            <a:miter lim="800000"/>
            <a:headEnd/>
            <a:tailEnd/>
          </a:ln>
        </p:spPr>
      </p:pic>
      <p:sp>
        <p:nvSpPr>
          <p:cNvPr id="2" name="Заголовок 8"/>
          <p:cNvSpPr txBox="1">
            <a:spLocks noRot="1" noChangeAspect="1" noMove="1" noResize="1" noEditPoints="1" noAdjustHandles="1" noChangeArrowheads="1" noChangeShapeType="1" noTextEdit="1"/>
          </p:cNvSpPr>
          <p:nvPr/>
        </p:nvSpPr>
        <p:spPr>
          <a:xfrm>
            <a:off x="611560" y="1052736"/>
            <a:ext cx="7920880" cy="2900582"/>
          </a:xfrm>
          <a:prstGeom prst="rect">
            <a:avLst/>
          </a:prstGeom>
          <a:blipFill rotWithShape="1">
            <a:blip r:embed="rId3"/>
            <a:stretch>
              <a:fillRect l="-1154" t="-1681" r="-1154"/>
            </a:stretch>
          </a:blipFill>
        </p:spPr>
        <p:txBody>
          <a:bodyPr/>
          <a:lstStyle/>
          <a:p>
            <a:pPr fontAlgn="auto">
              <a:spcBef>
                <a:spcPts val="0"/>
              </a:spcBef>
              <a:spcAft>
                <a:spcPts val="0"/>
              </a:spcAft>
              <a:defRPr/>
            </a:pPr>
            <a:r>
              <a:rPr lang="ru-RU">
                <a:noFill/>
                <a:latin typeface="+mn-lt"/>
                <a:cs typeface="+mn-cs"/>
              </a:rPr>
              <a:t> </a:t>
            </a:r>
          </a:p>
        </p:txBody>
      </p:sp>
      <p:sp>
        <p:nvSpPr>
          <p:cNvPr id="221187" name="Прямоугольник 3"/>
          <p:cNvSpPr>
            <a:spLocks noChangeArrowheads="1"/>
          </p:cNvSpPr>
          <p:nvPr/>
        </p:nvSpPr>
        <p:spPr bwMode="auto">
          <a:xfrm>
            <a:off x="611188" y="188913"/>
            <a:ext cx="7921625" cy="946150"/>
          </a:xfrm>
          <a:prstGeom prst="rect">
            <a:avLst/>
          </a:prstGeom>
          <a:noFill/>
          <a:ln w="9525">
            <a:noFill/>
            <a:miter lim="800000"/>
            <a:headEnd/>
            <a:tailEnd/>
          </a:ln>
        </p:spPr>
        <p:txBody>
          <a:bodyPr>
            <a:spAutoFit/>
          </a:bodyPr>
          <a:lstStyle/>
          <a:p>
            <a:pPr marL="355600" indent="-355600" algn="ctr">
              <a:spcBef>
                <a:spcPts val="600"/>
              </a:spcBef>
              <a:buFont typeface="Arial" charset="0"/>
              <a:buChar char="•"/>
            </a:pPr>
            <a:r>
              <a:rPr lang="ru-RU" sz="2800" b="1">
                <a:latin typeface="Calibri" pitchFamily="34" charset="0"/>
              </a:rPr>
              <a:t>Расчет и конструирование соединительных планок</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7B7848-8C05-4043-97CA-D35C6D9134C7}" type="slidenum">
              <a:rPr lang="ru-RU" sz="2000">
                <a:solidFill>
                  <a:schemeClr val="tx1">
                    <a:tint val="75000"/>
                  </a:schemeClr>
                </a:solidFill>
                <a:latin typeface="+mn-lt"/>
                <a:cs typeface="+mn-cs"/>
              </a:rPr>
              <a:pPr algn="r" fontAlgn="auto">
                <a:spcBef>
                  <a:spcPts val="0"/>
                </a:spcBef>
                <a:spcAft>
                  <a:spcPts val="0"/>
                </a:spcAft>
                <a:defRPr/>
              </a:pPr>
              <a:t>190</a:t>
            </a:fld>
            <a:endParaRPr lang="ru-RU" sz="2000" dirty="0">
              <a:solidFill>
                <a:schemeClr val="tx1">
                  <a:tint val="75000"/>
                </a:schemeClr>
              </a:solidFill>
              <a:latin typeface="+mn-lt"/>
              <a:cs typeface="+mn-cs"/>
            </a:endParaRPr>
          </a:p>
        </p:txBody>
      </p:sp>
      <p:sp>
        <p:nvSpPr>
          <p:cNvPr id="7" name="Прямоугольник 6"/>
          <p:cNvSpPr>
            <a:spLocks noRot="1" noChangeAspect="1" noMove="1" noResize="1" noEditPoints="1" noAdjustHandles="1" noChangeArrowheads="1" noChangeShapeType="1" noTextEdit="1"/>
          </p:cNvSpPr>
          <p:nvPr/>
        </p:nvSpPr>
        <p:spPr>
          <a:xfrm>
            <a:off x="611561" y="3789040"/>
            <a:ext cx="5328592" cy="2856616"/>
          </a:xfrm>
          <a:prstGeom prst="rect">
            <a:avLst/>
          </a:prstGeom>
          <a:blipFill rotWithShape="1">
            <a:blip r:embed="rId4"/>
            <a:stretch>
              <a:fillRect l="-1716" t="-1709" r="-1831"/>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B510FF0-3199-44F6-AB79-8B6FB82484BD}" type="slidenum">
              <a:rPr lang="ru-RU" sz="2000">
                <a:solidFill>
                  <a:schemeClr val="tx1">
                    <a:tint val="75000"/>
                  </a:schemeClr>
                </a:solidFill>
                <a:latin typeface="+mn-lt"/>
                <a:cs typeface="+mn-cs"/>
              </a:rPr>
              <a:pPr algn="r" fontAlgn="auto">
                <a:spcBef>
                  <a:spcPts val="0"/>
                </a:spcBef>
                <a:spcAft>
                  <a:spcPts val="0"/>
                </a:spcAft>
                <a:defRPr/>
              </a:pPr>
              <a:t>191</a:t>
            </a:fld>
            <a:endParaRPr lang="ru-RU" sz="1200" dirty="0">
              <a:solidFill>
                <a:schemeClr val="tx1">
                  <a:tint val="75000"/>
                </a:schemeClr>
              </a:solidFill>
              <a:latin typeface="+mn-lt"/>
              <a:cs typeface="+mn-cs"/>
            </a:endParaRPr>
          </a:p>
        </p:txBody>
      </p:sp>
      <p:pic>
        <p:nvPicPr>
          <p:cNvPr id="222210" name="Рисунок 2"/>
          <p:cNvPicPr>
            <a:picLocks noChangeAspect="1"/>
          </p:cNvPicPr>
          <p:nvPr/>
        </p:nvPicPr>
        <p:blipFill>
          <a:blip r:embed="rId3"/>
          <a:srcRect/>
          <a:stretch>
            <a:fillRect/>
          </a:stretch>
        </p:blipFill>
        <p:spPr bwMode="auto">
          <a:xfrm>
            <a:off x="252413" y="114300"/>
            <a:ext cx="7297737" cy="5907088"/>
          </a:xfrm>
          <a:prstGeom prst="rect">
            <a:avLst/>
          </a:prstGeom>
          <a:noFill/>
          <a:ln w="9525">
            <a:noFill/>
            <a:miter lim="800000"/>
            <a:headEnd/>
            <a:tailEnd/>
          </a:ln>
        </p:spPr>
      </p:pic>
      <p:sp>
        <p:nvSpPr>
          <p:cNvPr id="222211" name="TextBox 6"/>
          <p:cNvSpPr txBox="1">
            <a:spLocks noChangeArrowheads="1"/>
          </p:cNvSpPr>
          <p:nvPr/>
        </p:nvSpPr>
        <p:spPr bwMode="auto">
          <a:xfrm>
            <a:off x="-1981200" y="5876925"/>
            <a:ext cx="8497888" cy="822325"/>
          </a:xfrm>
          <a:prstGeom prst="rect">
            <a:avLst/>
          </a:prstGeom>
          <a:noFill/>
          <a:ln w="9525">
            <a:noFill/>
            <a:miter lim="800000"/>
            <a:headEnd/>
            <a:tailEnd/>
          </a:ln>
        </p:spPr>
        <p:txBody>
          <a:bodyPr>
            <a:spAutoFit/>
          </a:bodyPr>
          <a:lstStyle/>
          <a:p>
            <a:pPr algn="ctr"/>
            <a:r>
              <a:rPr lang="ru-RU" sz="2400" b="1" i="1">
                <a:latin typeface="Calibri" pitchFamily="34" charset="0"/>
              </a:rPr>
              <a:t>К расчету планок сквозной </a:t>
            </a:r>
          </a:p>
          <a:p>
            <a:pPr algn="ctr"/>
            <a:r>
              <a:rPr lang="ru-RU" sz="2400" b="1" i="1">
                <a:latin typeface="Calibri" pitchFamily="34" charset="0"/>
              </a:rPr>
              <a:t>колонны</a:t>
            </a:r>
          </a:p>
        </p:txBody>
      </p:sp>
      <p:sp>
        <p:nvSpPr>
          <p:cNvPr id="4" name="Прямоугольник 3"/>
          <p:cNvSpPr>
            <a:spLocks noRot="1" noChangeAspect="1" noMove="1" noResize="1" noEditPoints="1" noAdjustHandles="1" noChangeArrowheads="1" noChangeShapeType="1" noTextEdit="1"/>
          </p:cNvSpPr>
          <p:nvPr/>
        </p:nvSpPr>
        <p:spPr>
          <a:xfrm>
            <a:off x="3995937" y="2580149"/>
            <a:ext cx="4754113" cy="3153107"/>
          </a:xfrm>
          <a:prstGeom prst="rect">
            <a:avLst/>
          </a:prstGeom>
          <a:blipFill rotWithShape="1">
            <a:blip r:embed="rId4"/>
            <a:stretch>
              <a:fillRect l="-2054" t="-1547" r="-1926" b="-3482"/>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68A6BFE-C4CA-4234-BF54-4FEC45F4EB64}" type="slidenum">
              <a:rPr lang="ru-RU" sz="1200">
                <a:solidFill>
                  <a:schemeClr val="tx1">
                    <a:tint val="75000"/>
                  </a:schemeClr>
                </a:solidFill>
                <a:latin typeface="+mn-lt"/>
                <a:cs typeface="+mn-cs"/>
              </a:rPr>
              <a:pPr algn="r" fontAlgn="auto">
                <a:spcBef>
                  <a:spcPts val="0"/>
                </a:spcBef>
                <a:spcAft>
                  <a:spcPts val="0"/>
                </a:spcAft>
                <a:defRPr/>
              </a:pPr>
              <a:t>192</a:t>
            </a:fld>
            <a:endParaRPr lang="ru-RU" sz="1200">
              <a:solidFill>
                <a:schemeClr val="tx1">
                  <a:tint val="75000"/>
                </a:schemeClr>
              </a:solidFill>
              <a:latin typeface="+mn-lt"/>
              <a:cs typeface="+mn-cs"/>
            </a:endParaRPr>
          </a:p>
        </p:txBody>
      </p:sp>
      <p:sp>
        <p:nvSpPr>
          <p:cNvPr id="4" name="Прямоугольник 3"/>
          <p:cNvSpPr>
            <a:spLocks noRot="1" noChangeAspect="1" noMove="1" noResize="1" noEditPoints="1" noAdjustHandles="1" noChangeArrowheads="1" noChangeShapeType="1" noTextEdit="1"/>
          </p:cNvSpPr>
          <p:nvPr/>
        </p:nvSpPr>
        <p:spPr>
          <a:xfrm>
            <a:off x="685155" y="469847"/>
            <a:ext cx="7991302" cy="5928611"/>
          </a:xfrm>
          <a:prstGeom prst="rect">
            <a:avLst/>
          </a:prstGeom>
          <a:blipFill rotWithShape="1">
            <a:blip r:embed="rId2"/>
            <a:stretch>
              <a:fillRect l="-1144" t="-822" r="-1220" b="-1336"/>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8"/>
          <p:cNvSpPr txBox="1">
            <a:spLocks/>
          </p:cNvSpPr>
          <p:nvPr/>
        </p:nvSpPr>
        <p:spPr>
          <a:xfrm>
            <a:off x="611188" y="1557338"/>
            <a:ext cx="7993062" cy="64801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just" fontAlgn="auto">
              <a:spcAft>
                <a:spcPts val="0"/>
              </a:spcAft>
              <a:buFont typeface="+mj-lt"/>
              <a:buAutoNum type="arabicPeriod"/>
              <a:defRPr/>
            </a:pP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6D1AB6A-F6B2-4DEC-8A80-BD5178870914}" type="slidenum">
              <a:rPr lang="ru-RU" sz="2000">
                <a:solidFill>
                  <a:schemeClr val="tx1">
                    <a:tint val="75000"/>
                  </a:schemeClr>
                </a:solidFill>
                <a:latin typeface="+mn-lt"/>
                <a:cs typeface="+mn-cs"/>
              </a:rPr>
              <a:pPr algn="r" fontAlgn="auto">
                <a:spcBef>
                  <a:spcPts val="0"/>
                </a:spcBef>
                <a:spcAft>
                  <a:spcPts val="0"/>
                </a:spcAft>
                <a:defRPr/>
              </a:pPr>
              <a:t>193</a:t>
            </a:fld>
            <a:endParaRPr lang="ru-RU" sz="2000" dirty="0">
              <a:solidFill>
                <a:schemeClr val="tx1">
                  <a:tint val="75000"/>
                </a:schemeClr>
              </a:solidFill>
              <a:latin typeface="+mn-lt"/>
              <a:cs typeface="+mn-cs"/>
            </a:endParaRPr>
          </a:p>
        </p:txBody>
      </p:sp>
      <p:sp>
        <p:nvSpPr>
          <p:cNvPr id="6" name="Заголовок 8"/>
          <p:cNvSpPr txBox="1">
            <a:spLocks/>
          </p:cNvSpPr>
          <p:nvPr/>
        </p:nvSpPr>
        <p:spPr>
          <a:xfrm>
            <a:off x="611188" y="2060575"/>
            <a:ext cx="7993062" cy="4103688"/>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just" fontAlgn="auto">
              <a:spcBef>
                <a:spcPts val="1200"/>
              </a:spcBef>
              <a:spcAft>
                <a:spcPts val="0"/>
              </a:spcAft>
              <a:buFont typeface="Arial" pitchFamily="34" charset="0"/>
              <a:buChar char="•"/>
              <a:tabLst>
                <a:tab pos="630238" algn="l"/>
              </a:tabLst>
              <a:defRPr/>
            </a:pPr>
            <a:r>
              <a:rPr lang="ru-RU" sz="2500" b="1" dirty="0" smtClean="0"/>
              <a:t>Оголовок колонны</a:t>
            </a:r>
            <a:endParaRPr lang="ru-RU" sz="2500" dirty="0" smtClean="0"/>
          </a:p>
          <a:p>
            <a:pPr algn="just" fontAlgn="auto">
              <a:spcBef>
                <a:spcPts val="1200"/>
              </a:spcBef>
              <a:spcAft>
                <a:spcPts val="0"/>
              </a:spcAft>
              <a:tabLst>
                <a:tab pos="630238" algn="l"/>
              </a:tabLst>
              <a:defRPr/>
            </a:pPr>
            <a:r>
              <a:rPr lang="ru-RU" sz="2500" dirty="0" smtClean="0">
                <a:latin typeface="+mn-lt"/>
              </a:rPr>
              <a:t>Встречается два вида опирания вышележащих конструкций на колонну: опирание сверху (шарнирное соединение) и примыкание сбоку (может быть или шарнирным или жестким). В центрально-сжатых колоннах опирание балок выполняют преимущественно шарнирными.</a:t>
            </a:r>
          </a:p>
          <a:p>
            <a:pPr algn="just" fontAlgn="auto">
              <a:spcBef>
                <a:spcPts val="1200"/>
              </a:spcBef>
              <a:spcAft>
                <a:spcPts val="0"/>
              </a:spcAft>
              <a:tabLst>
                <a:tab pos="630238" algn="l"/>
              </a:tabLst>
              <a:defRPr/>
            </a:pPr>
            <a:r>
              <a:rPr lang="ru-RU" sz="2500" dirty="0" smtClean="0">
                <a:latin typeface="+mn-lt"/>
              </a:rPr>
              <a:t>При опирании сверху</a:t>
            </a:r>
            <a:r>
              <a:rPr lang="en-US" sz="2500" dirty="0" smtClean="0">
                <a:latin typeface="+mn-lt"/>
              </a:rPr>
              <a:t> </a:t>
            </a:r>
            <a:r>
              <a:rPr lang="ru-RU" sz="2500" dirty="0" smtClean="0">
                <a:latin typeface="+mn-lt"/>
              </a:rPr>
              <a:t>конструкция оголовка включает  в себя опорную плиту и вертикальные и горизонтальные ребра оголовка. При примыкании сбоку – ребра жесткости и опорные столики.</a:t>
            </a:r>
          </a:p>
          <a:p>
            <a:pPr marL="457200" indent="-457200" algn="just" fontAlgn="auto">
              <a:spcBef>
                <a:spcPts val="1200"/>
              </a:spcBef>
              <a:spcAft>
                <a:spcPts val="0"/>
              </a:spcAft>
              <a:buFontTx/>
              <a:buAutoNum type="arabicPeriod" startAt="3"/>
              <a:tabLst>
                <a:tab pos="441325" algn="l"/>
              </a:tabLst>
              <a:defRPr/>
            </a:pPr>
            <a:endParaRPr lang="ru-RU" sz="2500" dirty="0"/>
          </a:p>
          <a:p>
            <a:pPr algn="just" fontAlgn="auto">
              <a:spcBef>
                <a:spcPts val="1200"/>
              </a:spcBef>
              <a:spcAft>
                <a:spcPts val="0"/>
              </a:spcAft>
              <a:tabLst>
                <a:tab pos="630238" algn="l"/>
              </a:tabLst>
              <a:defRPr/>
            </a:pPr>
            <a:endParaRPr lang="ru-RU" sz="2500" dirty="0"/>
          </a:p>
          <a:p>
            <a:pPr marL="514350" indent="-514350" algn="just" fontAlgn="auto">
              <a:spcAft>
                <a:spcPts val="0"/>
              </a:spcAft>
              <a:buFont typeface="+mj-lt"/>
              <a:buAutoNum type="arabicPeriod"/>
              <a:defRPr/>
            </a:pPr>
            <a:endParaRPr lang="ru-RU" sz="25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39942" name="Text Box 6"/>
          <p:cNvSpPr txBox="1">
            <a:spLocks noChangeArrowheads="1"/>
          </p:cNvSpPr>
          <p:nvPr/>
        </p:nvSpPr>
        <p:spPr bwMode="auto">
          <a:xfrm>
            <a:off x="468313" y="333375"/>
            <a:ext cx="8280400" cy="1554163"/>
          </a:xfrm>
          <a:prstGeom prst="rect">
            <a:avLst/>
          </a:prstGeom>
          <a:noFill/>
          <a:ln w="9525">
            <a:noFill/>
            <a:miter lim="800000"/>
            <a:headEnd/>
            <a:tailEnd/>
          </a:ln>
          <a:effectLst/>
        </p:spPr>
        <p:txBody>
          <a:bodyPr>
            <a:spAutoFit/>
          </a:bodyPr>
          <a:lstStyle/>
          <a:p>
            <a:pPr marL="342900" indent="-342900" algn="ctr">
              <a:buFont typeface="Calibri" pitchFamily="34" charset="0"/>
              <a:buNone/>
              <a:defRPr/>
            </a:pPr>
            <a:r>
              <a:rPr lang="ru-RU" sz="3200">
                <a:effectLst>
                  <a:outerShdw blurRad="38100" dist="38100" dir="2700000" algn="tl">
                    <a:srgbClr val="C0C0C0"/>
                  </a:outerShdw>
                </a:effectLst>
              </a:rPr>
              <a:t>3. Узлы опирания балок на колонны и колонн на фундамент. Конструкция и особенности расчета</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5" name="Рисунок 2"/>
          <p:cNvPicPr>
            <a:picLocks noChangeAspect="1"/>
          </p:cNvPicPr>
          <p:nvPr/>
        </p:nvPicPr>
        <p:blipFill>
          <a:blip r:embed="rId2"/>
          <a:srcRect/>
          <a:stretch>
            <a:fillRect/>
          </a:stretch>
        </p:blipFill>
        <p:spPr bwMode="auto">
          <a:xfrm>
            <a:off x="935038" y="71438"/>
            <a:ext cx="7504112" cy="6742112"/>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647D436-4DB4-420E-873A-53D0B4FA366E}" type="slidenum">
              <a:rPr lang="ru-RU" sz="2000">
                <a:solidFill>
                  <a:schemeClr val="tx1">
                    <a:tint val="75000"/>
                  </a:schemeClr>
                </a:solidFill>
                <a:latin typeface="+mn-lt"/>
                <a:cs typeface="+mn-cs"/>
              </a:rPr>
              <a:pPr algn="r" fontAlgn="auto">
                <a:spcBef>
                  <a:spcPts val="0"/>
                </a:spcBef>
                <a:spcAft>
                  <a:spcPts val="0"/>
                </a:spcAft>
                <a:defRPr/>
              </a:pPr>
              <a:t>194</a:t>
            </a:fld>
            <a:endParaRPr lang="ru-RU" sz="2000" dirty="0">
              <a:solidFill>
                <a:schemeClr val="tx1">
                  <a:tint val="75000"/>
                </a:schemeClr>
              </a:solidFill>
              <a:latin typeface="+mn-lt"/>
              <a:cs typeface="+mn-cs"/>
            </a:endParaRPr>
          </a:p>
        </p:txBody>
      </p:sp>
      <p:sp>
        <p:nvSpPr>
          <p:cNvPr id="226307" name="TextBox 3"/>
          <p:cNvSpPr txBox="1">
            <a:spLocks noChangeArrowheads="1"/>
          </p:cNvSpPr>
          <p:nvPr/>
        </p:nvSpPr>
        <p:spPr bwMode="auto">
          <a:xfrm>
            <a:off x="5334000" y="5262563"/>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D202399-1B7E-4F71-B070-B1AF57D4990B}" type="slidenum">
              <a:rPr lang="ru-RU" sz="1200">
                <a:solidFill>
                  <a:schemeClr val="tx1">
                    <a:tint val="75000"/>
                  </a:schemeClr>
                </a:solidFill>
                <a:latin typeface="+mn-lt"/>
                <a:cs typeface="+mn-cs"/>
              </a:rPr>
              <a:pPr algn="r" fontAlgn="auto">
                <a:spcBef>
                  <a:spcPts val="0"/>
                </a:spcBef>
                <a:spcAft>
                  <a:spcPts val="0"/>
                </a:spcAft>
                <a:defRPr/>
              </a:pPr>
              <a:t>195</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2" y="476672"/>
            <a:ext cx="7994473" cy="5760640"/>
          </a:xfrm>
          <a:prstGeom prst="rect">
            <a:avLst/>
          </a:prstGeom>
          <a:blipFill rotWithShape="1">
            <a:blip r:embed="rId2"/>
            <a:stretch>
              <a:fillRect l="-1144" t="-847" r="-1220"/>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0D25BBB-344F-464F-B8A4-09185231A409}" type="slidenum">
              <a:rPr lang="ru-RU" sz="1200">
                <a:solidFill>
                  <a:schemeClr val="tx1">
                    <a:tint val="75000"/>
                  </a:schemeClr>
                </a:solidFill>
                <a:latin typeface="+mn-lt"/>
                <a:cs typeface="+mn-cs"/>
              </a:rPr>
              <a:pPr algn="r" fontAlgn="auto">
                <a:spcBef>
                  <a:spcPts val="0"/>
                </a:spcBef>
                <a:spcAft>
                  <a:spcPts val="0"/>
                </a:spcAft>
                <a:defRPr/>
              </a:pPr>
              <a:t>196</a:t>
            </a:fld>
            <a:endParaRPr lang="ru-RU" sz="1200" dirty="0">
              <a:solidFill>
                <a:schemeClr val="tx1">
                  <a:tint val="75000"/>
                </a:schemeClr>
              </a:solidFill>
              <a:latin typeface="+mn-lt"/>
              <a:cs typeface="+mn-cs"/>
            </a:endParaRPr>
          </a:p>
        </p:txBody>
      </p:sp>
      <p:sp>
        <p:nvSpPr>
          <p:cNvPr id="228354" name="TextBox 4"/>
          <p:cNvSpPr txBox="1">
            <a:spLocks noChangeArrowheads="1"/>
          </p:cNvSpPr>
          <p:nvPr/>
        </p:nvSpPr>
        <p:spPr bwMode="auto">
          <a:xfrm>
            <a:off x="5435600" y="5765800"/>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grpSp>
        <p:nvGrpSpPr>
          <p:cNvPr id="228355" name="Группа 7"/>
          <p:cNvGrpSpPr>
            <a:grpSpLocks/>
          </p:cNvGrpSpPr>
          <p:nvPr/>
        </p:nvGrpSpPr>
        <p:grpSpPr bwMode="auto">
          <a:xfrm>
            <a:off x="57150" y="0"/>
            <a:ext cx="8907463" cy="6359525"/>
            <a:chOff x="57667" y="0"/>
            <a:chExt cx="8906821" cy="6358827"/>
          </a:xfrm>
        </p:grpSpPr>
        <p:pic>
          <p:nvPicPr>
            <p:cNvPr id="228356" name="Рисунок 2"/>
            <p:cNvPicPr>
              <a:picLocks noChangeAspect="1"/>
            </p:cNvPicPr>
            <p:nvPr/>
          </p:nvPicPr>
          <p:blipFill>
            <a:blip r:embed="rId2"/>
            <a:srcRect l="10316" t="10236" r="53651" b="58305"/>
            <a:stretch>
              <a:fillRect/>
            </a:stretch>
          </p:blipFill>
          <p:spPr bwMode="auto">
            <a:xfrm>
              <a:off x="57667" y="62766"/>
              <a:ext cx="8906821" cy="5497842"/>
            </a:xfrm>
            <a:prstGeom prst="rect">
              <a:avLst/>
            </a:prstGeom>
            <a:noFill/>
            <a:ln w="9525">
              <a:noFill/>
              <a:miter lim="800000"/>
              <a:headEnd/>
              <a:tailEnd/>
            </a:ln>
          </p:spPr>
        </p:pic>
        <p:pic>
          <p:nvPicPr>
            <p:cNvPr id="228357" name="Рисунок 3"/>
            <p:cNvPicPr>
              <a:picLocks noChangeAspect="1"/>
            </p:cNvPicPr>
            <p:nvPr/>
          </p:nvPicPr>
          <p:blipFill>
            <a:blip r:embed="rId3"/>
            <a:srcRect l="10922" t="43388" r="77689" b="39742"/>
            <a:stretch>
              <a:fillRect/>
            </a:stretch>
          </p:blipFill>
          <p:spPr bwMode="auto">
            <a:xfrm>
              <a:off x="2411760" y="3410790"/>
              <a:ext cx="2815773" cy="2948037"/>
            </a:xfrm>
            <a:prstGeom prst="rect">
              <a:avLst/>
            </a:prstGeom>
            <a:noFill/>
            <a:ln w="9525">
              <a:noFill/>
              <a:miter lim="800000"/>
              <a:headEnd/>
              <a:tailEnd/>
            </a:ln>
          </p:spPr>
        </p:pic>
        <p:sp>
          <p:nvSpPr>
            <p:cNvPr id="7" name="Прямоугольник 6"/>
            <p:cNvSpPr/>
            <p:nvPr/>
          </p:nvSpPr>
          <p:spPr>
            <a:xfrm>
              <a:off x="1187886" y="0"/>
              <a:ext cx="1007990" cy="620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2925198-947F-4CB7-8D6D-BDAA865076C9}" type="slidenum">
              <a:rPr lang="ru-RU" sz="1200">
                <a:solidFill>
                  <a:schemeClr val="tx1">
                    <a:tint val="75000"/>
                  </a:schemeClr>
                </a:solidFill>
                <a:latin typeface="+mn-lt"/>
                <a:cs typeface="+mn-cs"/>
              </a:rPr>
              <a:pPr algn="r" fontAlgn="auto">
                <a:spcBef>
                  <a:spcPts val="0"/>
                </a:spcBef>
                <a:spcAft>
                  <a:spcPts val="0"/>
                </a:spcAft>
                <a:defRPr/>
              </a:pPr>
              <a:t>197</a:t>
            </a:fld>
            <a:endParaRPr lang="ru-RU" sz="1200">
              <a:solidFill>
                <a:schemeClr val="tx1">
                  <a:tint val="75000"/>
                </a:schemeClr>
              </a:solidFill>
              <a:latin typeface="+mn-lt"/>
              <a:cs typeface="+mn-cs"/>
            </a:endParaRPr>
          </a:p>
        </p:txBody>
      </p:sp>
      <p:sp>
        <p:nvSpPr>
          <p:cNvPr id="4" name="Прямоугольник 3"/>
          <p:cNvSpPr/>
          <p:nvPr/>
        </p:nvSpPr>
        <p:spPr>
          <a:xfrm>
            <a:off x="395288" y="5661025"/>
            <a:ext cx="1368425" cy="1095375"/>
          </a:xfrm>
          <a:custGeom>
            <a:avLst/>
            <a:gdLst>
              <a:gd name="connsiteX0" fmla="*/ 0 w 1368152"/>
              <a:gd name="connsiteY0" fmla="*/ 0 h 1095790"/>
              <a:gd name="connsiteX1" fmla="*/ 1368152 w 1368152"/>
              <a:gd name="connsiteY1" fmla="*/ 0 h 1095790"/>
              <a:gd name="connsiteX2" fmla="*/ 1368152 w 1368152"/>
              <a:gd name="connsiteY2" fmla="*/ 1095790 h 1095790"/>
              <a:gd name="connsiteX3" fmla="*/ 0 w 1368152"/>
              <a:gd name="connsiteY3" fmla="*/ 1095790 h 1095790"/>
              <a:gd name="connsiteX4" fmla="*/ 0 w 1368152"/>
              <a:gd name="connsiteY4" fmla="*/ 0 h 1095790"/>
              <a:gd name="connsiteX0" fmla="*/ 0 w 1368152"/>
              <a:gd name="connsiteY0" fmla="*/ 0 h 1095790"/>
              <a:gd name="connsiteX1" fmla="*/ 1237523 w 1368152"/>
              <a:gd name="connsiteY1" fmla="*/ 87085 h 1095790"/>
              <a:gd name="connsiteX2" fmla="*/ 1368152 w 1368152"/>
              <a:gd name="connsiteY2" fmla="*/ 1095790 h 1095790"/>
              <a:gd name="connsiteX3" fmla="*/ 0 w 1368152"/>
              <a:gd name="connsiteY3" fmla="*/ 1095790 h 1095790"/>
              <a:gd name="connsiteX4" fmla="*/ 0 w 1368152"/>
              <a:gd name="connsiteY4" fmla="*/ 0 h 1095790"/>
              <a:gd name="connsiteX0" fmla="*/ 0 w 1368152"/>
              <a:gd name="connsiteY0" fmla="*/ 0 h 1095790"/>
              <a:gd name="connsiteX1" fmla="*/ 1237523 w 1368152"/>
              <a:gd name="connsiteY1" fmla="*/ 87085 h 1095790"/>
              <a:gd name="connsiteX2" fmla="*/ 1368152 w 1368152"/>
              <a:gd name="connsiteY2" fmla="*/ 1095790 h 1095790"/>
              <a:gd name="connsiteX3" fmla="*/ 0 w 1368152"/>
              <a:gd name="connsiteY3" fmla="*/ 1095790 h 1095790"/>
              <a:gd name="connsiteX4" fmla="*/ 0 w 1368152"/>
              <a:gd name="connsiteY4" fmla="*/ 0 h 1095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095790">
                <a:moveTo>
                  <a:pt x="0" y="0"/>
                </a:moveTo>
                <a:cubicBezTo>
                  <a:pt x="412508" y="29028"/>
                  <a:pt x="970158" y="-43543"/>
                  <a:pt x="1237523" y="87085"/>
                </a:cubicBezTo>
                <a:lnTo>
                  <a:pt x="1368152" y="1095790"/>
                </a:lnTo>
                <a:lnTo>
                  <a:pt x="0" y="1095790"/>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29379" name="TextBox 6"/>
          <p:cNvSpPr txBox="1">
            <a:spLocks noChangeArrowheads="1"/>
          </p:cNvSpPr>
          <p:nvPr/>
        </p:nvSpPr>
        <p:spPr bwMode="auto">
          <a:xfrm>
            <a:off x="425450" y="5694363"/>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grpSp>
        <p:nvGrpSpPr>
          <p:cNvPr id="229380" name="Группа 10"/>
          <p:cNvGrpSpPr>
            <a:grpSpLocks/>
          </p:cNvGrpSpPr>
          <p:nvPr/>
        </p:nvGrpSpPr>
        <p:grpSpPr bwMode="auto">
          <a:xfrm>
            <a:off x="179388" y="44450"/>
            <a:ext cx="8321675" cy="5837238"/>
            <a:chOff x="179511" y="44624"/>
            <a:chExt cx="8321513" cy="5837855"/>
          </a:xfrm>
        </p:grpSpPr>
        <p:pic>
          <p:nvPicPr>
            <p:cNvPr id="229381" name="Рисунок 2"/>
            <p:cNvPicPr>
              <a:picLocks noChangeAspect="1"/>
            </p:cNvPicPr>
            <p:nvPr/>
          </p:nvPicPr>
          <p:blipFill>
            <a:blip r:embed="rId2"/>
            <a:srcRect l="57204" t="10625" r="24292" b="55574"/>
            <a:stretch>
              <a:fillRect/>
            </a:stretch>
          </p:blipFill>
          <p:spPr bwMode="auto">
            <a:xfrm>
              <a:off x="179511" y="44624"/>
              <a:ext cx="3971575" cy="5128842"/>
            </a:xfrm>
            <a:prstGeom prst="rect">
              <a:avLst/>
            </a:prstGeom>
            <a:noFill/>
            <a:ln w="9525">
              <a:noFill/>
              <a:miter lim="800000"/>
              <a:headEnd/>
              <a:tailEnd/>
            </a:ln>
          </p:spPr>
        </p:pic>
        <p:pic>
          <p:nvPicPr>
            <p:cNvPr id="229382" name="Рисунок 4"/>
            <p:cNvPicPr>
              <a:picLocks noChangeAspect="1"/>
            </p:cNvPicPr>
            <p:nvPr/>
          </p:nvPicPr>
          <p:blipFill>
            <a:blip r:embed="rId2"/>
            <a:srcRect l="58217" t="44907" r="29375" b="38451"/>
            <a:stretch>
              <a:fillRect/>
            </a:stretch>
          </p:blipFill>
          <p:spPr bwMode="auto">
            <a:xfrm>
              <a:off x="3059832" y="3356992"/>
              <a:ext cx="2663170" cy="2525487"/>
            </a:xfrm>
            <a:prstGeom prst="rect">
              <a:avLst/>
            </a:prstGeom>
            <a:noFill/>
            <a:ln w="9525">
              <a:noFill/>
              <a:miter lim="800000"/>
              <a:headEnd/>
              <a:tailEnd/>
            </a:ln>
          </p:spPr>
        </p:pic>
        <p:pic>
          <p:nvPicPr>
            <p:cNvPr id="229383" name="Рисунок 5"/>
            <p:cNvPicPr>
              <a:picLocks noChangeAspect="1"/>
            </p:cNvPicPr>
            <p:nvPr/>
          </p:nvPicPr>
          <p:blipFill>
            <a:blip r:embed="rId2"/>
            <a:srcRect l="77480" t="10625" r="9920" b="55574"/>
            <a:stretch>
              <a:fillRect/>
            </a:stretch>
          </p:blipFill>
          <p:spPr bwMode="auto">
            <a:xfrm>
              <a:off x="5796136" y="44624"/>
              <a:ext cx="2704888" cy="5128842"/>
            </a:xfrm>
            <a:prstGeom prst="rect">
              <a:avLst/>
            </a:prstGeom>
            <a:noFill/>
            <a:ln w="9525">
              <a:noFill/>
              <a:miter lim="800000"/>
              <a:headEnd/>
              <a:tailEnd/>
            </a:ln>
          </p:spPr>
        </p:pic>
        <p:sp>
          <p:nvSpPr>
            <p:cNvPr id="10" name="Овал 9"/>
            <p:cNvSpPr/>
            <p:nvPr/>
          </p:nvSpPr>
          <p:spPr>
            <a:xfrm>
              <a:off x="2051137" y="44624"/>
              <a:ext cx="576252" cy="5763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8D21476-91B4-46E5-A7BC-827B9A47B5AF}" type="slidenum">
              <a:rPr lang="ru-RU" sz="1200">
                <a:solidFill>
                  <a:schemeClr val="tx1">
                    <a:tint val="75000"/>
                  </a:schemeClr>
                </a:solidFill>
                <a:latin typeface="+mn-lt"/>
                <a:cs typeface="+mn-cs"/>
              </a:rPr>
              <a:pPr algn="r" fontAlgn="auto">
                <a:spcBef>
                  <a:spcPts val="0"/>
                </a:spcBef>
                <a:spcAft>
                  <a:spcPts val="0"/>
                </a:spcAft>
                <a:defRPr/>
              </a:pPr>
              <a:t>198</a:t>
            </a:fld>
            <a:endParaRPr lang="ru-RU" sz="1200">
              <a:solidFill>
                <a:schemeClr val="tx1">
                  <a:tint val="75000"/>
                </a:schemeClr>
              </a:solidFill>
              <a:latin typeface="+mn-lt"/>
              <a:cs typeface="+mn-cs"/>
            </a:endParaRPr>
          </a:p>
        </p:txBody>
      </p:sp>
      <p:grpSp>
        <p:nvGrpSpPr>
          <p:cNvPr id="230402" name="Группа 7"/>
          <p:cNvGrpSpPr>
            <a:grpSpLocks/>
          </p:cNvGrpSpPr>
          <p:nvPr/>
        </p:nvGrpSpPr>
        <p:grpSpPr bwMode="auto">
          <a:xfrm>
            <a:off x="87313" y="30163"/>
            <a:ext cx="8732837" cy="6081712"/>
            <a:chOff x="86097" y="29840"/>
            <a:chExt cx="8734375" cy="6082562"/>
          </a:xfrm>
        </p:grpSpPr>
        <p:grpSp>
          <p:nvGrpSpPr>
            <p:cNvPr id="230404" name="Группа 5"/>
            <p:cNvGrpSpPr>
              <a:grpSpLocks/>
            </p:cNvGrpSpPr>
            <p:nvPr/>
          </p:nvGrpSpPr>
          <p:grpSpPr bwMode="auto">
            <a:xfrm>
              <a:off x="86097" y="29840"/>
              <a:ext cx="8734375" cy="6082562"/>
              <a:chOff x="86097" y="29840"/>
              <a:chExt cx="8734375" cy="6082562"/>
            </a:xfrm>
          </p:grpSpPr>
          <p:pic>
            <p:nvPicPr>
              <p:cNvPr id="230406" name="Рисунок 2"/>
              <p:cNvPicPr>
                <a:picLocks noChangeAspect="1"/>
              </p:cNvPicPr>
              <p:nvPr/>
            </p:nvPicPr>
            <p:blipFill>
              <a:blip r:embed="rId2"/>
              <a:srcRect l="10793" t="10538" r="56667" b="60625"/>
              <a:stretch>
                <a:fillRect/>
              </a:stretch>
            </p:blipFill>
            <p:spPr bwMode="auto">
              <a:xfrm>
                <a:off x="86097" y="29840"/>
                <a:ext cx="8734375" cy="5487392"/>
              </a:xfrm>
              <a:prstGeom prst="rect">
                <a:avLst/>
              </a:prstGeom>
              <a:noFill/>
              <a:ln w="9525">
                <a:noFill/>
                <a:miter lim="800000"/>
                <a:headEnd/>
                <a:tailEnd/>
              </a:ln>
            </p:spPr>
          </p:pic>
          <p:pic>
            <p:nvPicPr>
              <p:cNvPr id="230407" name="Рисунок 3"/>
              <p:cNvPicPr>
                <a:picLocks noChangeAspect="1"/>
              </p:cNvPicPr>
              <p:nvPr/>
            </p:nvPicPr>
            <p:blipFill>
              <a:blip r:embed="rId2"/>
              <a:srcRect l="22118" t="26501" r="68079" b="56706"/>
              <a:stretch>
                <a:fillRect/>
              </a:stretch>
            </p:blipFill>
            <p:spPr bwMode="auto">
              <a:xfrm>
                <a:off x="3184128" y="2852935"/>
                <a:ext cx="2684016" cy="3259467"/>
              </a:xfrm>
              <a:prstGeom prst="rect">
                <a:avLst/>
              </a:prstGeom>
              <a:noFill/>
              <a:ln w="9525">
                <a:noFill/>
                <a:miter lim="800000"/>
                <a:headEnd/>
                <a:tailEnd/>
              </a:ln>
            </p:spPr>
          </p:pic>
        </p:grpSp>
        <p:sp>
          <p:nvSpPr>
            <p:cNvPr id="7" name="Овал 6"/>
            <p:cNvSpPr/>
            <p:nvPr/>
          </p:nvSpPr>
          <p:spPr>
            <a:xfrm>
              <a:off x="1907280" y="29840"/>
              <a:ext cx="865340" cy="5906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
        <p:nvSpPr>
          <p:cNvPr id="230403" name="TextBox 4"/>
          <p:cNvSpPr txBox="1">
            <a:spLocks noChangeArrowheads="1"/>
          </p:cNvSpPr>
          <p:nvPr/>
        </p:nvSpPr>
        <p:spPr bwMode="auto">
          <a:xfrm>
            <a:off x="425450" y="5694363"/>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726C0F1-F46F-4950-A1EC-55BD6790F3FE}" type="slidenum">
              <a:rPr lang="ru-RU" sz="1200">
                <a:solidFill>
                  <a:schemeClr val="tx1">
                    <a:tint val="75000"/>
                  </a:schemeClr>
                </a:solidFill>
                <a:latin typeface="+mn-lt"/>
                <a:cs typeface="+mn-cs"/>
              </a:rPr>
              <a:pPr algn="r" fontAlgn="auto">
                <a:spcBef>
                  <a:spcPts val="0"/>
                </a:spcBef>
                <a:spcAft>
                  <a:spcPts val="0"/>
                </a:spcAft>
                <a:defRPr/>
              </a:pPr>
              <a:t>199</a:t>
            </a:fld>
            <a:endParaRPr lang="ru-RU" sz="1200">
              <a:solidFill>
                <a:schemeClr val="tx1">
                  <a:tint val="75000"/>
                </a:schemeClr>
              </a:solidFill>
              <a:latin typeface="+mn-lt"/>
              <a:cs typeface="+mn-cs"/>
            </a:endParaRPr>
          </a:p>
        </p:txBody>
      </p:sp>
      <p:grpSp>
        <p:nvGrpSpPr>
          <p:cNvPr id="231426" name="Группа 7"/>
          <p:cNvGrpSpPr>
            <a:grpSpLocks/>
          </p:cNvGrpSpPr>
          <p:nvPr/>
        </p:nvGrpSpPr>
        <p:grpSpPr bwMode="auto">
          <a:xfrm>
            <a:off x="87313" y="30163"/>
            <a:ext cx="8732837" cy="6638925"/>
            <a:chOff x="86097" y="29840"/>
            <a:chExt cx="8734375" cy="6639520"/>
          </a:xfrm>
        </p:grpSpPr>
        <p:grpSp>
          <p:nvGrpSpPr>
            <p:cNvPr id="231427" name="Группа 6"/>
            <p:cNvGrpSpPr>
              <a:grpSpLocks/>
            </p:cNvGrpSpPr>
            <p:nvPr/>
          </p:nvGrpSpPr>
          <p:grpSpPr bwMode="auto">
            <a:xfrm>
              <a:off x="86097" y="29840"/>
              <a:ext cx="8734375" cy="6639520"/>
              <a:chOff x="86097" y="29840"/>
              <a:chExt cx="8734375" cy="6639520"/>
            </a:xfrm>
          </p:grpSpPr>
          <p:pic>
            <p:nvPicPr>
              <p:cNvPr id="231429" name="Рисунок 2"/>
              <p:cNvPicPr>
                <a:picLocks noChangeAspect="1"/>
              </p:cNvPicPr>
              <p:nvPr/>
            </p:nvPicPr>
            <p:blipFill>
              <a:blip r:embed="rId2"/>
              <a:srcRect l="11279" t="39337" r="56180" b="28699"/>
              <a:stretch>
                <a:fillRect/>
              </a:stretch>
            </p:blipFill>
            <p:spPr bwMode="auto">
              <a:xfrm>
                <a:off x="86097" y="29840"/>
                <a:ext cx="8734375" cy="6082562"/>
              </a:xfrm>
              <a:prstGeom prst="rect">
                <a:avLst/>
              </a:prstGeom>
              <a:noFill/>
              <a:ln w="9525">
                <a:noFill/>
                <a:miter lim="800000"/>
                <a:headEnd/>
                <a:tailEnd/>
              </a:ln>
            </p:spPr>
          </p:pic>
          <p:pic>
            <p:nvPicPr>
              <p:cNvPr id="231430" name="Рисунок 3"/>
              <p:cNvPicPr>
                <a:picLocks noChangeAspect="1"/>
              </p:cNvPicPr>
              <p:nvPr/>
            </p:nvPicPr>
            <p:blipFill>
              <a:blip r:embed="rId2"/>
              <a:srcRect l="22223" t="57608" r="67973" b="24339"/>
              <a:stretch>
                <a:fillRect/>
              </a:stretch>
            </p:blipFill>
            <p:spPr bwMode="auto">
              <a:xfrm>
                <a:off x="3131840" y="3165038"/>
                <a:ext cx="2684016" cy="3504322"/>
              </a:xfrm>
              <a:prstGeom prst="rect">
                <a:avLst/>
              </a:prstGeom>
              <a:noFill/>
              <a:ln w="9525">
                <a:noFill/>
                <a:miter lim="800000"/>
                <a:headEnd/>
                <a:tailEnd/>
              </a:ln>
            </p:spPr>
          </p:pic>
          <p:sp>
            <p:nvSpPr>
              <p:cNvPr id="6" name="Прямоугольник 5"/>
              <p:cNvSpPr/>
              <p:nvPr/>
            </p:nvSpPr>
            <p:spPr>
              <a:xfrm>
                <a:off x="3636372" y="29840"/>
                <a:ext cx="1367078" cy="8065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
          <p:nvSpPr>
            <p:cNvPr id="5" name="Овал 4"/>
            <p:cNvSpPr/>
            <p:nvPr/>
          </p:nvSpPr>
          <p:spPr>
            <a:xfrm>
              <a:off x="1835830" y="188604"/>
              <a:ext cx="792302" cy="6477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4663" name="Object 7"/>
          <p:cNvGraphicFramePr>
            <a:graphicFrameLocks noChangeAspect="1"/>
          </p:cNvGraphicFramePr>
          <p:nvPr>
            <p:ph/>
          </p:nvPr>
        </p:nvGraphicFramePr>
        <p:xfrm>
          <a:off x="1546225" y="406400"/>
          <a:ext cx="6027738" cy="6208713"/>
        </p:xfrm>
        <a:graphic>
          <a:graphicData uri="http://schemas.openxmlformats.org/presentationml/2006/ole">
            <p:oleObj spid="_x0000_s454663" name="Document" r:id="rId3" imgW="6137738" imgH="6321615" progId="Word.Document.8">
              <p:embed/>
            </p:oleObj>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ъект 2"/>
          <p:cNvSpPr>
            <a:spLocks noGrp="1"/>
          </p:cNvSpPr>
          <p:nvPr>
            <p:ph idx="1"/>
          </p:nvPr>
        </p:nvSpPr>
        <p:spPr>
          <a:xfrm>
            <a:off x="468313" y="260350"/>
            <a:ext cx="8362950" cy="1368425"/>
          </a:xfrm>
        </p:spPr>
        <p:txBody>
          <a:bodyPr/>
          <a:lstStyle/>
          <a:p>
            <a:pPr marL="0" indent="0" algn="just" defTabSz="530225" eaLnBrk="1" hangingPunct="1">
              <a:buFont typeface="Arial" charset="0"/>
              <a:buNone/>
            </a:pPr>
            <a:r>
              <a:rPr lang="ru-RU" sz="2400" b="1" smtClean="0"/>
              <a:t>3	Мосты, транспортные тоннели, эстакады. </a:t>
            </a:r>
            <a:r>
              <a:rPr lang="ru-RU" sz="2400" smtClean="0"/>
              <a:t>При строительстве мостов применяют следующие конструктивные схемы: балочная, арочная и висячая.</a:t>
            </a:r>
            <a:endParaRPr lang="ru-RU" sz="2400" b="1" smtClean="0"/>
          </a:p>
        </p:txBody>
      </p:sp>
      <p:pic>
        <p:nvPicPr>
          <p:cNvPr id="32770" name="Picture 7" descr="МК3"/>
          <p:cNvPicPr>
            <a:picLocks noChangeAspect="1" noChangeArrowheads="1"/>
          </p:cNvPicPr>
          <p:nvPr/>
        </p:nvPicPr>
        <p:blipFill>
          <a:blip r:embed="rId2"/>
          <a:srcRect/>
          <a:stretch>
            <a:fillRect/>
          </a:stretch>
        </p:blipFill>
        <p:spPr bwMode="auto">
          <a:xfrm>
            <a:off x="611188" y="1557338"/>
            <a:ext cx="3673475" cy="2755900"/>
          </a:xfrm>
          <a:prstGeom prst="rect">
            <a:avLst/>
          </a:prstGeom>
          <a:noFill/>
          <a:ln w="9525">
            <a:noFill/>
            <a:miter lim="800000"/>
            <a:headEnd/>
            <a:tailEnd/>
          </a:ln>
        </p:spPr>
      </p:pic>
      <p:pic>
        <p:nvPicPr>
          <p:cNvPr id="32771" name="Picture 8" descr="МК4"/>
          <p:cNvPicPr>
            <a:picLocks noChangeAspect="1" noChangeArrowheads="1"/>
          </p:cNvPicPr>
          <p:nvPr/>
        </p:nvPicPr>
        <p:blipFill>
          <a:blip r:embed="rId3"/>
          <a:srcRect/>
          <a:stretch>
            <a:fillRect/>
          </a:stretch>
        </p:blipFill>
        <p:spPr bwMode="auto">
          <a:xfrm>
            <a:off x="4716463" y="4076700"/>
            <a:ext cx="4178300" cy="2511425"/>
          </a:xfrm>
          <a:prstGeom prst="rect">
            <a:avLst/>
          </a:prstGeom>
          <a:noFill/>
          <a:ln w="9525">
            <a:noFill/>
            <a:miter lim="800000"/>
            <a:headEnd/>
            <a:tailEnd/>
          </a:ln>
        </p:spPr>
      </p:pic>
      <p:sp>
        <p:nvSpPr>
          <p:cNvPr id="32772" name="TextBox 1"/>
          <p:cNvSpPr txBox="1">
            <a:spLocks noChangeArrowheads="1"/>
          </p:cNvSpPr>
          <p:nvPr/>
        </p:nvSpPr>
        <p:spPr bwMode="auto">
          <a:xfrm>
            <a:off x="611188" y="4437063"/>
            <a:ext cx="3384550" cy="1311275"/>
          </a:xfrm>
          <a:prstGeom prst="rect">
            <a:avLst/>
          </a:prstGeom>
          <a:noFill/>
          <a:ln w="9525">
            <a:noFill/>
            <a:miter lim="800000"/>
            <a:headEnd/>
            <a:tailEnd/>
          </a:ln>
        </p:spPr>
        <p:txBody>
          <a:bodyPr>
            <a:spAutoFit/>
          </a:bodyPr>
          <a:lstStyle/>
          <a:p>
            <a:pPr algn="ctr"/>
            <a:r>
              <a:rPr lang="ru-RU" sz="2000" b="1" i="1">
                <a:latin typeface="Calibri" pitchFamily="34" charset="0"/>
              </a:rPr>
              <a:t>Старейший металлический мост – мост в Колбрукдейле, Великобритания, 1779 г.</a:t>
            </a:r>
          </a:p>
        </p:txBody>
      </p:sp>
      <p:sp>
        <p:nvSpPr>
          <p:cNvPr id="32773" name="TextBox 1"/>
          <p:cNvSpPr txBox="1">
            <a:spLocks noChangeArrowheads="1"/>
          </p:cNvSpPr>
          <p:nvPr/>
        </p:nvSpPr>
        <p:spPr bwMode="auto">
          <a:xfrm>
            <a:off x="5510213" y="2924175"/>
            <a:ext cx="3384550" cy="1006475"/>
          </a:xfrm>
          <a:prstGeom prst="rect">
            <a:avLst/>
          </a:prstGeom>
          <a:noFill/>
          <a:ln w="9525">
            <a:noFill/>
            <a:miter lim="800000"/>
            <a:headEnd/>
            <a:tailEnd/>
          </a:ln>
        </p:spPr>
        <p:txBody>
          <a:bodyPr>
            <a:spAutoFit/>
          </a:bodyPr>
          <a:lstStyle/>
          <a:p>
            <a:pPr algn="ctr"/>
            <a:r>
              <a:rPr lang="ru-RU" sz="2000" b="1" i="1">
                <a:latin typeface="Calibri" pitchFamily="34" charset="0"/>
              </a:rPr>
              <a:t>Мост «Золотые ворота» в Сан-Франциско, США</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D6DD664-6C6A-4FFD-9222-55274E880FE3}" type="slidenum">
              <a:rPr lang="ru-RU" sz="1200">
                <a:solidFill>
                  <a:schemeClr val="tx1">
                    <a:tint val="75000"/>
                  </a:schemeClr>
                </a:solidFill>
                <a:latin typeface="+mn-lt"/>
                <a:cs typeface="+mn-cs"/>
              </a:rPr>
              <a:pPr algn="r" fontAlgn="auto">
                <a:spcBef>
                  <a:spcPts val="0"/>
                </a:spcBef>
                <a:spcAft>
                  <a:spcPts val="0"/>
                </a:spcAft>
                <a:defRPr/>
              </a:pPr>
              <a:t>200</a:t>
            </a:fld>
            <a:endParaRPr lang="ru-RU" sz="1200">
              <a:solidFill>
                <a:schemeClr val="tx1">
                  <a:tint val="75000"/>
                </a:schemeClr>
              </a:solidFill>
              <a:latin typeface="+mn-lt"/>
              <a:cs typeface="+mn-cs"/>
            </a:endParaRPr>
          </a:p>
        </p:txBody>
      </p:sp>
      <p:sp>
        <p:nvSpPr>
          <p:cNvPr id="6" name="Прямоугольник 5"/>
          <p:cNvSpPr/>
          <p:nvPr/>
        </p:nvSpPr>
        <p:spPr>
          <a:xfrm>
            <a:off x="3636963" y="30163"/>
            <a:ext cx="1366837" cy="806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2451" name="TextBox 6"/>
          <p:cNvSpPr txBox="1">
            <a:spLocks noChangeArrowheads="1"/>
          </p:cNvSpPr>
          <p:nvPr/>
        </p:nvSpPr>
        <p:spPr bwMode="auto">
          <a:xfrm>
            <a:off x="5078413" y="5373688"/>
            <a:ext cx="3844925"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grpSp>
        <p:nvGrpSpPr>
          <p:cNvPr id="232452" name="Группа 8"/>
          <p:cNvGrpSpPr>
            <a:grpSpLocks/>
          </p:cNvGrpSpPr>
          <p:nvPr/>
        </p:nvGrpSpPr>
        <p:grpSpPr bwMode="auto">
          <a:xfrm>
            <a:off x="87313" y="30163"/>
            <a:ext cx="8486775" cy="6530975"/>
            <a:chOff x="86097" y="29839"/>
            <a:chExt cx="8488330" cy="6530617"/>
          </a:xfrm>
        </p:grpSpPr>
        <p:grpSp>
          <p:nvGrpSpPr>
            <p:cNvPr id="232453" name="Группа 4"/>
            <p:cNvGrpSpPr>
              <a:grpSpLocks/>
            </p:cNvGrpSpPr>
            <p:nvPr/>
          </p:nvGrpSpPr>
          <p:grpSpPr bwMode="auto">
            <a:xfrm>
              <a:off x="86097" y="29839"/>
              <a:ext cx="8488330" cy="6530617"/>
              <a:chOff x="86097" y="29839"/>
              <a:chExt cx="8488330" cy="6530617"/>
            </a:xfrm>
          </p:grpSpPr>
          <p:pic>
            <p:nvPicPr>
              <p:cNvPr id="232455" name="Рисунок 2"/>
              <p:cNvPicPr>
                <a:picLocks noChangeAspect="1"/>
              </p:cNvPicPr>
              <p:nvPr/>
            </p:nvPicPr>
            <p:blipFill>
              <a:blip r:embed="rId2"/>
              <a:srcRect l="55200" t="11829" r="26479" b="53851"/>
              <a:stretch>
                <a:fillRect/>
              </a:stretch>
            </p:blipFill>
            <p:spPr bwMode="auto">
              <a:xfrm>
                <a:off x="86097" y="29839"/>
                <a:ext cx="4917951" cy="6530617"/>
              </a:xfrm>
              <a:prstGeom prst="rect">
                <a:avLst/>
              </a:prstGeom>
              <a:noFill/>
              <a:ln w="9525">
                <a:noFill/>
                <a:miter lim="800000"/>
                <a:headEnd/>
                <a:tailEnd/>
              </a:ln>
            </p:spPr>
          </p:pic>
          <p:pic>
            <p:nvPicPr>
              <p:cNvPr id="232456" name="Рисунок 3"/>
              <p:cNvPicPr>
                <a:picLocks noChangeAspect="1"/>
              </p:cNvPicPr>
              <p:nvPr/>
            </p:nvPicPr>
            <p:blipFill>
              <a:blip r:embed="rId2"/>
              <a:srcRect l="75462" t="11995" r="13075" b="69952"/>
              <a:stretch>
                <a:fillRect/>
              </a:stretch>
            </p:blipFill>
            <p:spPr bwMode="auto">
              <a:xfrm>
                <a:off x="5436096" y="332656"/>
                <a:ext cx="3138331" cy="3504322"/>
              </a:xfrm>
              <a:prstGeom prst="rect">
                <a:avLst/>
              </a:prstGeom>
              <a:noFill/>
              <a:ln w="9525">
                <a:noFill/>
                <a:miter lim="800000"/>
                <a:headEnd/>
                <a:tailEnd/>
              </a:ln>
            </p:spPr>
          </p:pic>
        </p:grpSp>
        <p:sp>
          <p:nvSpPr>
            <p:cNvPr id="8" name="Овал 7"/>
            <p:cNvSpPr/>
            <p:nvPr/>
          </p:nvSpPr>
          <p:spPr>
            <a:xfrm>
              <a:off x="1980331" y="29839"/>
              <a:ext cx="792308" cy="66353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A481236-8433-4B99-95C1-E7ED9ABE22EC}" type="slidenum">
              <a:rPr lang="ru-RU" sz="1200">
                <a:solidFill>
                  <a:schemeClr val="tx1">
                    <a:tint val="75000"/>
                  </a:schemeClr>
                </a:solidFill>
                <a:latin typeface="+mn-lt"/>
                <a:cs typeface="+mn-cs"/>
              </a:rPr>
              <a:pPr algn="r" fontAlgn="auto">
                <a:spcBef>
                  <a:spcPts val="0"/>
                </a:spcBef>
                <a:spcAft>
                  <a:spcPts val="0"/>
                </a:spcAft>
                <a:defRPr/>
              </a:pPr>
              <a:t>201</a:t>
            </a:fld>
            <a:endParaRPr lang="ru-RU" sz="1200">
              <a:solidFill>
                <a:schemeClr val="tx1">
                  <a:tint val="75000"/>
                </a:schemeClr>
              </a:solidFill>
              <a:latin typeface="+mn-lt"/>
              <a:cs typeface="+mn-cs"/>
            </a:endParaRPr>
          </a:p>
        </p:txBody>
      </p:sp>
      <p:sp>
        <p:nvSpPr>
          <p:cNvPr id="233474" name="TextBox 6"/>
          <p:cNvSpPr txBox="1">
            <a:spLocks noChangeArrowheads="1"/>
          </p:cNvSpPr>
          <p:nvPr/>
        </p:nvSpPr>
        <p:spPr bwMode="auto">
          <a:xfrm>
            <a:off x="5435600" y="5765800"/>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сверху</a:t>
            </a:r>
          </a:p>
        </p:txBody>
      </p:sp>
      <p:grpSp>
        <p:nvGrpSpPr>
          <p:cNvPr id="233475" name="Группа 9"/>
          <p:cNvGrpSpPr>
            <a:grpSpLocks/>
          </p:cNvGrpSpPr>
          <p:nvPr/>
        </p:nvGrpSpPr>
        <p:grpSpPr bwMode="auto">
          <a:xfrm>
            <a:off x="87313" y="30163"/>
            <a:ext cx="8070850" cy="6224587"/>
            <a:chOff x="86098" y="29840"/>
            <a:chExt cx="8071291" cy="6225308"/>
          </a:xfrm>
        </p:grpSpPr>
        <p:grpSp>
          <p:nvGrpSpPr>
            <p:cNvPr id="233476" name="Группа 4"/>
            <p:cNvGrpSpPr>
              <a:grpSpLocks/>
            </p:cNvGrpSpPr>
            <p:nvPr/>
          </p:nvGrpSpPr>
          <p:grpSpPr bwMode="auto">
            <a:xfrm>
              <a:off x="86098" y="29840"/>
              <a:ext cx="8071291" cy="6225308"/>
              <a:chOff x="86098" y="29840"/>
              <a:chExt cx="8071291" cy="6225308"/>
            </a:xfrm>
          </p:grpSpPr>
          <p:pic>
            <p:nvPicPr>
              <p:cNvPr id="233478" name="Рисунок 2"/>
              <p:cNvPicPr>
                <a:picLocks noChangeAspect="1"/>
              </p:cNvPicPr>
              <p:nvPr/>
            </p:nvPicPr>
            <p:blipFill>
              <a:blip r:embed="rId2"/>
              <a:srcRect l="55904" t="45760" r="27168" b="24725"/>
              <a:stretch>
                <a:fillRect/>
              </a:stretch>
            </p:blipFill>
            <p:spPr bwMode="auto">
              <a:xfrm>
                <a:off x="86098" y="29840"/>
                <a:ext cx="4543960" cy="5616218"/>
              </a:xfrm>
              <a:prstGeom prst="rect">
                <a:avLst/>
              </a:prstGeom>
              <a:noFill/>
              <a:ln w="9525">
                <a:noFill/>
                <a:miter lim="800000"/>
                <a:headEnd/>
                <a:tailEnd/>
              </a:ln>
            </p:spPr>
          </p:pic>
          <p:pic>
            <p:nvPicPr>
              <p:cNvPr id="233479" name="Рисунок 3"/>
              <p:cNvPicPr>
                <a:picLocks noChangeAspect="1"/>
              </p:cNvPicPr>
              <p:nvPr/>
            </p:nvPicPr>
            <p:blipFill>
              <a:blip r:embed="rId2"/>
              <a:srcRect l="79544" t="33681" r="14725" b="37750"/>
              <a:stretch>
                <a:fillRect/>
              </a:stretch>
            </p:blipFill>
            <p:spPr bwMode="auto">
              <a:xfrm>
                <a:off x="6588224" y="220725"/>
                <a:ext cx="1569165" cy="5545630"/>
              </a:xfrm>
              <a:prstGeom prst="rect">
                <a:avLst/>
              </a:prstGeom>
              <a:noFill/>
              <a:ln w="9525">
                <a:noFill/>
                <a:miter lim="800000"/>
                <a:headEnd/>
                <a:tailEnd/>
              </a:ln>
            </p:spPr>
          </p:pic>
          <p:sp>
            <p:nvSpPr>
              <p:cNvPr id="6" name="Прямоугольник 5"/>
              <p:cNvSpPr/>
              <p:nvPr/>
            </p:nvSpPr>
            <p:spPr>
              <a:xfrm>
                <a:off x="3635942" y="29840"/>
                <a:ext cx="1366912" cy="8065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33481" name="Рисунок 7"/>
              <p:cNvPicPr>
                <a:picLocks noChangeAspect="1"/>
              </p:cNvPicPr>
              <p:nvPr/>
            </p:nvPicPr>
            <p:blipFill>
              <a:blip r:embed="rId2"/>
              <a:srcRect l="70903" t="64111" r="17197" b="19025"/>
              <a:stretch>
                <a:fillRect/>
              </a:stretch>
            </p:blipFill>
            <p:spPr bwMode="auto">
              <a:xfrm>
                <a:off x="3054964" y="2981527"/>
                <a:ext cx="3258773" cy="3273621"/>
              </a:xfrm>
              <a:prstGeom prst="rect">
                <a:avLst/>
              </a:prstGeom>
              <a:noFill/>
              <a:ln w="9525">
                <a:noFill/>
                <a:miter lim="800000"/>
                <a:headEnd/>
                <a:tailEnd/>
              </a:ln>
            </p:spPr>
          </p:pic>
        </p:grpSp>
        <p:sp>
          <p:nvSpPr>
            <p:cNvPr id="9" name="Овал 8"/>
            <p:cNvSpPr/>
            <p:nvPr/>
          </p:nvSpPr>
          <p:spPr>
            <a:xfrm>
              <a:off x="1835619" y="29840"/>
              <a:ext cx="720764" cy="80654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BCB845D-3F45-4BA8-A6CD-FD91644525EF}" type="slidenum">
              <a:rPr lang="ru-RU" sz="1200">
                <a:solidFill>
                  <a:schemeClr val="tx1">
                    <a:tint val="75000"/>
                  </a:schemeClr>
                </a:solidFill>
                <a:latin typeface="+mn-lt"/>
                <a:cs typeface="+mn-cs"/>
              </a:rPr>
              <a:pPr algn="r" fontAlgn="auto">
                <a:spcBef>
                  <a:spcPts val="0"/>
                </a:spcBef>
                <a:spcAft>
                  <a:spcPts val="0"/>
                </a:spcAft>
                <a:defRPr/>
              </a:pPr>
              <a:t>202</a:t>
            </a:fld>
            <a:endParaRPr lang="ru-RU" sz="1200">
              <a:solidFill>
                <a:schemeClr val="tx1">
                  <a:tint val="75000"/>
                </a:schemeClr>
              </a:solidFill>
              <a:latin typeface="+mn-lt"/>
              <a:cs typeface="+mn-cs"/>
            </a:endParaRPr>
          </a:p>
        </p:txBody>
      </p:sp>
      <p:sp>
        <p:nvSpPr>
          <p:cNvPr id="234498" name="TextBox 6"/>
          <p:cNvSpPr txBox="1">
            <a:spLocks noChangeArrowheads="1"/>
          </p:cNvSpPr>
          <p:nvPr/>
        </p:nvSpPr>
        <p:spPr bwMode="auto">
          <a:xfrm>
            <a:off x="5435600" y="5765800"/>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сбоку</a:t>
            </a:r>
          </a:p>
        </p:txBody>
      </p:sp>
      <p:grpSp>
        <p:nvGrpSpPr>
          <p:cNvPr id="234499" name="Группа 4"/>
          <p:cNvGrpSpPr>
            <a:grpSpLocks/>
          </p:cNvGrpSpPr>
          <p:nvPr/>
        </p:nvGrpSpPr>
        <p:grpSpPr bwMode="auto">
          <a:xfrm>
            <a:off x="95250" y="44450"/>
            <a:ext cx="7285038" cy="6840538"/>
            <a:chOff x="95121" y="44624"/>
            <a:chExt cx="7285191" cy="6840760"/>
          </a:xfrm>
        </p:grpSpPr>
        <p:grpSp>
          <p:nvGrpSpPr>
            <p:cNvPr id="234500" name="Группа 7"/>
            <p:cNvGrpSpPr>
              <a:grpSpLocks/>
            </p:cNvGrpSpPr>
            <p:nvPr/>
          </p:nvGrpSpPr>
          <p:grpSpPr bwMode="auto">
            <a:xfrm>
              <a:off x="95121" y="44624"/>
              <a:ext cx="7285191" cy="6840760"/>
              <a:chOff x="95121" y="44624"/>
              <a:chExt cx="7285191" cy="6840760"/>
            </a:xfrm>
          </p:grpSpPr>
          <p:pic>
            <p:nvPicPr>
              <p:cNvPr id="234502" name="Рисунок 2"/>
              <p:cNvPicPr>
                <a:picLocks noChangeAspect="1"/>
              </p:cNvPicPr>
              <p:nvPr/>
            </p:nvPicPr>
            <p:blipFill>
              <a:blip r:embed="rId2"/>
              <a:srcRect l="10794" t="8481" r="54919" b="61967"/>
              <a:stretch>
                <a:fillRect/>
              </a:stretch>
            </p:blipFill>
            <p:spPr bwMode="auto">
              <a:xfrm>
                <a:off x="95121" y="44624"/>
                <a:ext cx="7285191" cy="4447068"/>
              </a:xfrm>
              <a:prstGeom prst="rect">
                <a:avLst/>
              </a:prstGeom>
              <a:noFill/>
              <a:ln w="9525">
                <a:noFill/>
                <a:miter lim="800000"/>
                <a:headEnd/>
                <a:tailEnd/>
              </a:ln>
            </p:spPr>
          </p:pic>
          <p:pic>
            <p:nvPicPr>
              <p:cNvPr id="234503" name="Рисунок 5"/>
              <p:cNvPicPr>
                <a:picLocks noChangeAspect="1"/>
              </p:cNvPicPr>
              <p:nvPr/>
            </p:nvPicPr>
            <p:blipFill>
              <a:blip r:embed="rId2"/>
              <a:srcRect l="14275" t="37868" r="74184" b="45901"/>
              <a:stretch>
                <a:fillRect/>
              </a:stretch>
            </p:blipFill>
            <p:spPr bwMode="auto">
              <a:xfrm>
                <a:off x="899592" y="4519076"/>
                <a:ext cx="2376264" cy="2366308"/>
              </a:xfrm>
              <a:prstGeom prst="rect">
                <a:avLst/>
              </a:prstGeom>
              <a:noFill/>
              <a:ln w="9525">
                <a:noFill/>
                <a:miter lim="800000"/>
                <a:headEnd/>
                <a:tailEnd/>
              </a:ln>
            </p:spPr>
          </p:pic>
        </p:grpSp>
        <p:sp>
          <p:nvSpPr>
            <p:cNvPr id="4" name="Овал 3"/>
            <p:cNvSpPr/>
            <p:nvPr/>
          </p:nvSpPr>
          <p:spPr>
            <a:xfrm>
              <a:off x="4571965" y="44624"/>
              <a:ext cx="647714" cy="64772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E2B53E5-AF5F-4565-AE76-5A4AF5984F35}" type="slidenum">
              <a:rPr lang="ru-RU" sz="1200">
                <a:solidFill>
                  <a:schemeClr val="tx1">
                    <a:tint val="75000"/>
                  </a:schemeClr>
                </a:solidFill>
                <a:latin typeface="+mn-lt"/>
                <a:cs typeface="+mn-cs"/>
              </a:rPr>
              <a:pPr algn="r" fontAlgn="auto">
                <a:spcBef>
                  <a:spcPts val="0"/>
                </a:spcBef>
                <a:spcAft>
                  <a:spcPts val="0"/>
                </a:spcAft>
                <a:defRPr/>
              </a:pPr>
              <a:t>203</a:t>
            </a:fld>
            <a:endParaRPr lang="ru-RU" sz="1200">
              <a:solidFill>
                <a:schemeClr val="tx1">
                  <a:tint val="75000"/>
                </a:schemeClr>
              </a:solidFill>
              <a:latin typeface="+mn-lt"/>
              <a:cs typeface="+mn-cs"/>
            </a:endParaRPr>
          </a:p>
        </p:txBody>
      </p:sp>
      <p:sp>
        <p:nvSpPr>
          <p:cNvPr id="235522" name="TextBox 6"/>
          <p:cNvSpPr txBox="1">
            <a:spLocks noChangeArrowheads="1"/>
          </p:cNvSpPr>
          <p:nvPr/>
        </p:nvSpPr>
        <p:spPr bwMode="auto">
          <a:xfrm>
            <a:off x="323850" y="5661025"/>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сбоку</a:t>
            </a:r>
          </a:p>
        </p:txBody>
      </p:sp>
      <p:grpSp>
        <p:nvGrpSpPr>
          <p:cNvPr id="235523" name="Группа 3"/>
          <p:cNvGrpSpPr>
            <a:grpSpLocks/>
          </p:cNvGrpSpPr>
          <p:nvPr/>
        </p:nvGrpSpPr>
        <p:grpSpPr bwMode="auto">
          <a:xfrm>
            <a:off x="520700" y="-3175"/>
            <a:ext cx="6935788" cy="6816725"/>
            <a:chOff x="520101" y="-3214"/>
            <a:chExt cx="6937031" cy="6816590"/>
          </a:xfrm>
        </p:grpSpPr>
        <p:pic>
          <p:nvPicPr>
            <p:cNvPr id="235524" name="Рисунок 2"/>
            <p:cNvPicPr>
              <a:picLocks noChangeAspect="1"/>
            </p:cNvPicPr>
            <p:nvPr/>
          </p:nvPicPr>
          <p:blipFill>
            <a:blip r:embed="rId2"/>
            <a:srcRect l="10725" t="53619" r="59189" b="19189"/>
            <a:stretch>
              <a:fillRect/>
            </a:stretch>
          </p:blipFill>
          <p:spPr bwMode="auto">
            <a:xfrm>
              <a:off x="520101" y="-3214"/>
              <a:ext cx="6937031" cy="4440326"/>
            </a:xfrm>
            <a:prstGeom prst="rect">
              <a:avLst/>
            </a:prstGeom>
            <a:noFill/>
            <a:ln w="9525">
              <a:noFill/>
              <a:miter lim="800000"/>
              <a:headEnd/>
              <a:tailEnd/>
            </a:ln>
          </p:spPr>
        </p:pic>
        <p:pic>
          <p:nvPicPr>
            <p:cNvPr id="235525" name="Рисунок 7"/>
            <p:cNvPicPr>
              <a:picLocks noChangeAspect="1"/>
            </p:cNvPicPr>
            <p:nvPr/>
          </p:nvPicPr>
          <p:blipFill>
            <a:blip r:embed="rId2"/>
            <a:srcRect l="33838" t="38095" r="55357" b="46167"/>
            <a:stretch>
              <a:fillRect/>
            </a:stretch>
          </p:blipFill>
          <p:spPr bwMode="auto">
            <a:xfrm>
              <a:off x="3930465" y="4071416"/>
              <a:ext cx="2657759" cy="274196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E692B09-394D-4A44-9239-932AEC66DF19}" type="slidenum">
              <a:rPr lang="ru-RU" sz="1200">
                <a:solidFill>
                  <a:schemeClr val="tx1">
                    <a:tint val="75000"/>
                  </a:schemeClr>
                </a:solidFill>
                <a:latin typeface="+mn-lt"/>
                <a:cs typeface="+mn-cs"/>
              </a:rPr>
              <a:pPr algn="r" fontAlgn="auto">
                <a:spcBef>
                  <a:spcPts val="0"/>
                </a:spcBef>
                <a:spcAft>
                  <a:spcPts val="0"/>
                </a:spcAft>
                <a:defRPr/>
              </a:pPr>
              <a:t>204</a:t>
            </a:fld>
            <a:endParaRPr lang="ru-RU" sz="1200">
              <a:solidFill>
                <a:schemeClr val="tx1">
                  <a:tint val="75000"/>
                </a:schemeClr>
              </a:solidFill>
              <a:latin typeface="+mn-lt"/>
              <a:cs typeface="+mn-cs"/>
            </a:endParaRPr>
          </a:p>
        </p:txBody>
      </p:sp>
      <p:sp>
        <p:nvSpPr>
          <p:cNvPr id="236546" name="TextBox 6"/>
          <p:cNvSpPr txBox="1">
            <a:spLocks noChangeArrowheads="1"/>
          </p:cNvSpPr>
          <p:nvPr/>
        </p:nvSpPr>
        <p:spPr bwMode="auto">
          <a:xfrm>
            <a:off x="323850" y="5661025"/>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сбоку</a:t>
            </a:r>
          </a:p>
        </p:txBody>
      </p:sp>
      <p:grpSp>
        <p:nvGrpSpPr>
          <p:cNvPr id="236547" name="Группа 7"/>
          <p:cNvGrpSpPr>
            <a:grpSpLocks/>
          </p:cNvGrpSpPr>
          <p:nvPr/>
        </p:nvGrpSpPr>
        <p:grpSpPr bwMode="auto">
          <a:xfrm>
            <a:off x="520700" y="-26988"/>
            <a:ext cx="7316788" cy="6438901"/>
            <a:chOff x="520101" y="-27385"/>
            <a:chExt cx="7317613" cy="6439633"/>
          </a:xfrm>
        </p:grpSpPr>
        <p:grpSp>
          <p:nvGrpSpPr>
            <p:cNvPr id="236548" name="Группа 3"/>
            <p:cNvGrpSpPr>
              <a:grpSpLocks/>
            </p:cNvGrpSpPr>
            <p:nvPr/>
          </p:nvGrpSpPr>
          <p:grpSpPr bwMode="auto">
            <a:xfrm>
              <a:off x="520101" y="-27385"/>
              <a:ext cx="7317613" cy="6439633"/>
              <a:chOff x="520101" y="-27385"/>
              <a:chExt cx="7317613" cy="6439633"/>
            </a:xfrm>
          </p:grpSpPr>
          <p:pic>
            <p:nvPicPr>
              <p:cNvPr id="236550" name="Рисунок 2"/>
              <p:cNvPicPr>
                <a:picLocks noChangeAspect="1"/>
              </p:cNvPicPr>
              <p:nvPr/>
            </p:nvPicPr>
            <p:blipFill>
              <a:blip r:embed="rId2"/>
              <a:srcRect l="56238" t="9120" r="12025" b="62271"/>
              <a:stretch>
                <a:fillRect/>
              </a:stretch>
            </p:blipFill>
            <p:spPr bwMode="auto">
              <a:xfrm>
                <a:off x="520101" y="-27385"/>
                <a:ext cx="7317613" cy="4671955"/>
              </a:xfrm>
              <a:prstGeom prst="rect">
                <a:avLst/>
              </a:prstGeom>
              <a:noFill/>
              <a:ln w="9525">
                <a:noFill/>
                <a:miter lim="800000"/>
                <a:headEnd/>
                <a:tailEnd/>
              </a:ln>
            </p:spPr>
          </p:pic>
          <p:pic>
            <p:nvPicPr>
              <p:cNvPr id="236551" name="Рисунок 5"/>
              <p:cNvPicPr>
                <a:picLocks noChangeAspect="1"/>
              </p:cNvPicPr>
              <p:nvPr/>
            </p:nvPicPr>
            <p:blipFill>
              <a:blip r:embed="rId2"/>
              <a:srcRect l="69681" t="29863" r="18263" b="51428"/>
              <a:stretch>
                <a:fillRect/>
              </a:stretch>
            </p:blipFill>
            <p:spPr bwMode="auto">
              <a:xfrm>
                <a:off x="3664723" y="3356992"/>
                <a:ext cx="2779485" cy="3055256"/>
              </a:xfrm>
              <a:prstGeom prst="rect">
                <a:avLst/>
              </a:prstGeom>
              <a:noFill/>
              <a:ln w="9525">
                <a:noFill/>
                <a:miter lim="800000"/>
                <a:headEnd/>
                <a:tailEnd/>
              </a:ln>
            </p:spPr>
          </p:pic>
        </p:grpSp>
        <p:sp>
          <p:nvSpPr>
            <p:cNvPr id="5" name="Овал 4"/>
            <p:cNvSpPr/>
            <p:nvPr/>
          </p:nvSpPr>
          <p:spPr>
            <a:xfrm>
              <a:off x="2484060" y="-27385"/>
              <a:ext cx="647773" cy="57632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0FCBA50-45D9-43BB-B6A5-5D58F69E7F13}" type="slidenum">
              <a:rPr lang="ru-RU" sz="1200">
                <a:solidFill>
                  <a:schemeClr val="tx1">
                    <a:tint val="75000"/>
                  </a:schemeClr>
                </a:solidFill>
                <a:latin typeface="+mn-lt"/>
                <a:cs typeface="+mn-cs"/>
              </a:rPr>
              <a:pPr algn="r" fontAlgn="auto">
                <a:spcBef>
                  <a:spcPts val="0"/>
                </a:spcBef>
                <a:spcAft>
                  <a:spcPts val="0"/>
                </a:spcAft>
                <a:defRPr/>
              </a:pPr>
              <a:t>205</a:t>
            </a:fld>
            <a:endParaRPr lang="ru-RU" sz="1200">
              <a:solidFill>
                <a:schemeClr val="tx1">
                  <a:tint val="75000"/>
                </a:schemeClr>
              </a:solidFill>
              <a:latin typeface="+mn-lt"/>
              <a:cs typeface="+mn-cs"/>
            </a:endParaRPr>
          </a:p>
        </p:txBody>
      </p:sp>
      <p:sp>
        <p:nvSpPr>
          <p:cNvPr id="237570" name="TextBox 6"/>
          <p:cNvSpPr txBox="1">
            <a:spLocks noChangeArrowheads="1"/>
          </p:cNvSpPr>
          <p:nvPr/>
        </p:nvSpPr>
        <p:spPr bwMode="auto">
          <a:xfrm>
            <a:off x="323850" y="5661025"/>
            <a:ext cx="3846513" cy="822325"/>
          </a:xfrm>
          <a:prstGeom prst="rect">
            <a:avLst/>
          </a:prstGeom>
          <a:noFill/>
          <a:ln w="9525">
            <a:noFill/>
            <a:miter lim="800000"/>
            <a:headEnd/>
            <a:tailEnd/>
          </a:ln>
        </p:spPr>
        <p:txBody>
          <a:bodyPr>
            <a:spAutoFit/>
          </a:bodyPr>
          <a:lstStyle/>
          <a:p>
            <a:r>
              <a:rPr lang="ru-RU" sz="2400" b="1" i="1">
                <a:latin typeface="Calibri" pitchFamily="34" charset="0"/>
              </a:rPr>
              <a:t>Оголовок колонны при опирании балок сбоку</a:t>
            </a:r>
          </a:p>
        </p:txBody>
      </p:sp>
      <p:grpSp>
        <p:nvGrpSpPr>
          <p:cNvPr id="237571" name="Группа 5"/>
          <p:cNvGrpSpPr>
            <a:grpSpLocks/>
          </p:cNvGrpSpPr>
          <p:nvPr/>
        </p:nvGrpSpPr>
        <p:grpSpPr bwMode="auto">
          <a:xfrm>
            <a:off x="520700" y="-26988"/>
            <a:ext cx="7885113" cy="6224588"/>
            <a:chOff x="520101" y="-27384"/>
            <a:chExt cx="7883670" cy="6224984"/>
          </a:xfrm>
        </p:grpSpPr>
        <p:grpSp>
          <p:nvGrpSpPr>
            <p:cNvPr id="237572" name="Группа 3"/>
            <p:cNvGrpSpPr>
              <a:grpSpLocks/>
            </p:cNvGrpSpPr>
            <p:nvPr/>
          </p:nvGrpSpPr>
          <p:grpSpPr bwMode="auto">
            <a:xfrm>
              <a:off x="520101" y="-27384"/>
              <a:ext cx="7883670" cy="6224984"/>
              <a:chOff x="520101" y="-27384"/>
              <a:chExt cx="7883670" cy="6224984"/>
            </a:xfrm>
          </p:grpSpPr>
          <p:pic>
            <p:nvPicPr>
              <p:cNvPr id="237574" name="Рисунок 2"/>
              <p:cNvPicPr>
                <a:picLocks noChangeAspect="1"/>
              </p:cNvPicPr>
              <p:nvPr/>
            </p:nvPicPr>
            <p:blipFill>
              <a:blip r:embed="rId2"/>
              <a:srcRect l="56049" t="40672" r="9760" b="21207"/>
              <a:stretch>
                <a:fillRect/>
              </a:stretch>
            </p:blipFill>
            <p:spPr bwMode="auto">
              <a:xfrm>
                <a:off x="520101" y="-27384"/>
                <a:ext cx="7883670" cy="6224984"/>
              </a:xfrm>
              <a:prstGeom prst="rect">
                <a:avLst/>
              </a:prstGeom>
              <a:noFill/>
              <a:ln w="9525">
                <a:noFill/>
                <a:miter lim="800000"/>
                <a:headEnd/>
                <a:tailEnd/>
              </a:ln>
            </p:spPr>
          </p:pic>
          <p:sp>
            <p:nvSpPr>
              <p:cNvPr id="8" name="Прямоугольник 7"/>
              <p:cNvSpPr/>
              <p:nvPr/>
            </p:nvSpPr>
            <p:spPr>
              <a:xfrm>
                <a:off x="3635794" y="-27384"/>
                <a:ext cx="2088768" cy="12954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
          <p:nvSpPr>
            <p:cNvPr id="5" name="Овал 4"/>
            <p:cNvSpPr/>
            <p:nvPr/>
          </p:nvSpPr>
          <p:spPr>
            <a:xfrm>
              <a:off x="2051759" y="-394"/>
              <a:ext cx="576157" cy="62075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179417A-09BC-4041-AE37-C005AE89AF70}" type="slidenum">
              <a:rPr lang="ru-RU" sz="1200">
                <a:solidFill>
                  <a:schemeClr val="tx1">
                    <a:tint val="75000"/>
                  </a:schemeClr>
                </a:solidFill>
                <a:latin typeface="+mn-lt"/>
                <a:cs typeface="+mn-cs"/>
              </a:rPr>
              <a:pPr algn="r" fontAlgn="auto">
                <a:spcBef>
                  <a:spcPts val="0"/>
                </a:spcBef>
                <a:spcAft>
                  <a:spcPts val="0"/>
                </a:spcAft>
                <a:defRPr/>
              </a:pPr>
              <a:t>206</a:t>
            </a:fld>
            <a:endParaRPr lang="ru-RU" sz="1200">
              <a:solidFill>
                <a:schemeClr val="tx1">
                  <a:tint val="75000"/>
                </a:schemeClr>
              </a:solidFill>
              <a:latin typeface="+mn-lt"/>
              <a:cs typeface="+mn-cs"/>
            </a:endParaRPr>
          </a:p>
        </p:txBody>
      </p:sp>
      <p:sp>
        <p:nvSpPr>
          <p:cNvPr id="238594" name="Заголовок 8"/>
          <p:cNvSpPr txBox="1">
            <a:spLocks/>
          </p:cNvSpPr>
          <p:nvPr/>
        </p:nvSpPr>
        <p:spPr bwMode="auto">
          <a:xfrm>
            <a:off x="611188" y="404813"/>
            <a:ext cx="7993062" cy="6337300"/>
          </a:xfrm>
          <a:prstGeom prst="rect">
            <a:avLst/>
          </a:prstGeom>
          <a:noFill/>
          <a:ln w="9525">
            <a:noFill/>
            <a:miter lim="800000"/>
            <a:headEnd/>
            <a:tailEnd/>
          </a:ln>
        </p:spPr>
        <p:txBody>
          <a:bodyPr/>
          <a:lstStyle/>
          <a:p>
            <a:pPr marL="342900" indent="-342900" algn="just">
              <a:lnSpc>
                <a:spcPct val="90000"/>
              </a:lnSpc>
              <a:spcBef>
                <a:spcPts val="1200"/>
              </a:spcBef>
              <a:buFont typeface="Arial" charset="0"/>
              <a:buChar char="•"/>
              <a:tabLst>
                <a:tab pos="630238" algn="l"/>
              </a:tabLst>
            </a:pPr>
            <a:r>
              <a:rPr lang="ru-RU" sz="2400" b="1">
                <a:latin typeface="Calibri" pitchFamily="34" charset="0"/>
              </a:rPr>
              <a:t>База колонны</a:t>
            </a:r>
            <a:endParaRPr lang="ru-RU" sz="2400">
              <a:latin typeface="Calibri" pitchFamily="34" charset="0"/>
            </a:endParaRPr>
          </a:p>
          <a:p>
            <a:pPr marL="342900" indent="-342900" algn="just">
              <a:lnSpc>
                <a:spcPct val="90000"/>
              </a:lnSpc>
              <a:spcBef>
                <a:spcPts val="1200"/>
              </a:spcBef>
              <a:tabLst>
                <a:tab pos="630238" algn="l"/>
              </a:tabLst>
            </a:pPr>
            <a:r>
              <a:rPr lang="ru-RU" sz="2200">
                <a:latin typeface="Calibri" pitchFamily="34" charset="0"/>
              </a:rPr>
              <a:t>База является опорной частью колонны и служит для передачи усилий с колонны на фундамент. Конструктивное оформление базы зависит от ряда факторов: типа колонны, размеров поперечного сечения, способа сопряжения с фундаментом (шарнирный, жесткий), метода монтажа. В зависимости от типа и высоты сечения колонны применяют общие и раздельные базы, которые в свою очередь могут быть без траверс, с общими или раздельными траверсами.</a:t>
            </a:r>
          </a:p>
          <a:p>
            <a:pPr marL="342900" indent="-342900" algn="just">
              <a:lnSpc>
                <a:spcPct val="90000"/>
              </a:lnSpc>
              <a:spcBef>
                <a:spcPts val="1200"/>
              </a:spcBef>
              <a:tabLst>
                <a:tab pos="630238" algn="l"/>
              </a:tabLst>
            </a:pPr>
            <a:r>
              <a:rPr lang="ru-RU" sz="2200">
                <a:latin typeface="Calibri" pitchFamily="34" charset="0"/>
              </a:rPr>
              <a:t>С помощью базы осуществляется жесткое или шарнирное сопряжение колоны с фундаментом. При жестком сопряжении предусматривают соответствующую заделку в бетоне фундамента анкерных болтов, устанавливаемых в плоскости действия момента. При шарнирном закреплении анкерные болты размещают с двух сторон колонны по ее оси, что обуславливает некоторую податливость узла сопряжения.</a:t>
            </a:r>
          </a:p>
          <a:p>
            <a:pPr marL="342900" indent="-342900" algn="just">
              <a:lnSpc>
                <a:spcPct val="90000"/>
              </a:lnSpc>
              <a:spcBef>
                <a:spcPts val="1200"/>
              </a:spcBef>
              <a:tabLst>
                <a:tab pos="630238" algn="l"/>
              </a:tabLst>
            </a:pPr>
            <a:endParaRPr lang="ru-RU" sz="2400">
              <a:latin typeface="Calibri" pitchFamily="34" charset="0"/>
            </a:endParaRPr>
          </a:p>
          <a:p>
            <a:pPr marL="342900" indent="-342900" algn="just">
              <a:lnSpc>
                <a:spcPct val="90000"/>
              </a:lnSpc>
              <a:buFont typeface="Calibri" pitchFamily="34" charset="0"/>
              <a:buAutoNum type="arabicPeriod"/>
              <a:tabLst>
                <a:tab pos="630238" algn="l"/>
              </a:tabLst>
            </a:pPr>
            <a:endParaRPr lang="ru-RU" sz="2400">
              <a:latin typeface="Calibri" pitchFamily="34" charset="0"/>
            </a:endParaRPr>
          </a:p>
          <a:p>
            <a:pPr marL="342900" indent="-342900" algn="just">
              <a:lnSpc>
                <a:spcPct val="90000"/>
              </a:lnSpc>
              <a:tabLst>
                <a:tab pos="630238" algn="l"/>
              </a:tabLst>
            </a:pPr>
            <a:endParaRPr lang="ru-RU" sz="2700">
              <a:latin typeface="Calibri" pitchFamily="34" charset="0"/>
            </a:endParaRPr>
          </a:p>
          <a:p>
            <a:pPr marL="342900" indent="-342900" algn="just">
              <a:lnSpc>
                <a:spcPct val="90000"/>
              </a:lnSpc>
              <a:buFont typeface="Arial" charset="0"/>
              <a:buChar char="•"/>
              <a:tabLst>
                <a:tab pos="630238" algn="l"/>
              </a:tabLst>
            </a:pPr>
            <a:endParaRPr lang="ru-RU" sz="2600" b="1" i="1">
              <a:latin typeface="Calibri" pitchFamily="34" charset="0"/>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12EE913-2CE2-4FB7-B4A3-39FA949090E3}" type="slidenum">
              <a:rPr lang="ru-RU" sz="1200">
                <a:solidFill>
                  <a:schemeClr val="tx1">
                    <a:tint val="75000"/>
                  </a:schemeClr>
                </a:solidFill>
                <a:latin typeface="+mn-lt"/>
                <a:cs typeface="+mn-cs"/>
              </a:rPr>
              <a:pPr algn="r" fontAlgn="auto">
                <a:spcBef>
                  <a:spcPts val="0"/>
                </a:spcBef>
                <a:spcAft>
                  <a:spcPts val="0"/>
                </a:spcAft>
                <a:defRPr/>
              </a:pPr>
              <a:t>207</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2" y="404664"/>
            <a:ext cx="7994473" cy="6336704"/>
          </a:xfrm>
          <a:prstGeom prst="rect">
            <a:avLst/>
          </a:prstGeom>
          <a:blipFill rotWithShape="1">
            <a:blip r:embed="rId2"/>
            <a:stretch>
              <a:fillRect l="-1144" t="-769" r="-1220"/>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FBDBAD6-0764-49C1-8F5C-F67B10B1BC24}" type="slidenum">
              <a:rPr lang="ru-RU" sz="1200">
                <a:solidFill>
                  <a:schemeClr val="tx1">
                    <a:tint val="75000"/>
                  </a:schemeClr>
                </a:solidFill>
                <a:latin typeface="+mn-lt"/>
                <a:cs typeface="+mn-cs"/>
              </a:rPr>
              <a:pPr algn="r" fontAlgn="auto">
                <a:spcBef>
                  <a:spcPts val="0"/>
                </a:spcBef>
                <a:spcAft>
                  <a:spcPts val="0"/>
                </a:spcAft>
                <a:defRPr/>
              </a:pPr>
              <a:t>208</a:t>
            </a:fld>
            <a:endParaRPr lang="ru-RU" sz="1200">
              <a:solidFill>
                <a:schemeClr val="tx1">
                  <a:tint val="75000"/>
                </a:schemeClr>
              </a:solidFill>
              <a:latin typeface="+mn-lt"/>
              <a:cs typeface="+mn-cs"/>
            </a:endParaRPr>
          </a:p>
        </p:txBody>
      </p:sp>
      <p:pic>
        <p:nvPicPr>
          <p:cNvPr id="240642" name="Рисунок 2"/>
          <p:cNvPicPr>
            <a:picLocks noChangeAspect="1"/>
          </p:cNvPicPr>
          <p:nvPr/>
        </p:nvPicPr>
        <p:blipFill>
          <a:blip r:embed="rId2"/>
          <a:srcRect/>
          <a:stretch>
            <a:fillRect/>
          </a:stretch>
        </p:blipFill>
        <p:spPr bwMode="auto">
          <a:xfrm>
            <a:off x="36513" y="44450"/>
            <a:ext cx="9074150" cy="5613400"/>
          </a:xfrm>
          <a:prstGeom prst="rect">
            <a:avLst/>
          </a:prstGeom>
          <a:noFill/>
          <a:ln w="9525">
            <a:noFill/>
            <a:miter lim="800000"/>
            <a:headEnd/>
            <a:tailEnd/>
          </a:ln>
        </p:spPr>
      </p:pic>
      <p:sp>
        <p:nvSpPr>
          <p:cNvPr id="240643" name="TextBox 3"/>
          <p:cNvSpPr txBox="1">
            <a:spLocks noChangeArrowheads="1"/>
          </p:cNvSpPr>
          <p:nvPr/>
        </p:nvSpPr>
        <p:spPr bwMode="auto">
          <a:xfrm>
            <a:off x="971550" y="5589588"/>
            <a:ext cx="7129463" cy="1187450"/>
          </a:xfrm>
          <a:prstGeom prst="rect">
            <a:avLst/>
          </a:prstGeom>
          <a:noFill/>
          <a:ln w="9525">
            <a:noFill/>
            <a:miter lim="800000"/>
            <a:headEnd/>
            <a:tailEnd/>
          </a:ln>
        </p:spPr>
        <p:txBody>
          <a:bodyPr>
            <a:spAutoFit/>
          </a:bodyPr>
          <a:lstStyle/>
          <a:p>
            <a:pPr algn="ctr"/>
            <a:r>
              <a:rPr lang="ru-RU" sz="2400" b="1" i="1">
                <a:latin typeface="Calibri" pitchFamily="34" charset="0"/>
              </a:rPr>
              <a:t>К расчету опорной плиты:</a:t>
            </a:r>
          </a:p>
          <a:p>
            <a:pPr algn="ctr"/>
            <a:r>
              <a:rPr lang="ru-RU" sz="2400" i="1">
                <a:latin typeface="Calibri" pitchFamily="34" charset="0"/>
              </a:rPr>
              <a:t>а – конструктивное решение; б – виды опирания пластинок</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06F3125-B975-4305-AEAC-1CCFDE5F91D2}" type="slidenum">
              <a:rPr lang="ru-RU" sz="1200">
                <a:solidFill>
                  <a:schemeClr val="tx1">
                    <a:tint val="75000"/>
                  </a:schemeClr>
                </a:solidFill>
                <a:latin typeface="+mn-lt"/>
                <a:cs typeface="+mn-cs"/>
              </a:rPr>
              <a:pPr algn="r" fontAlgn="auto">
                <a:spcBef>
                  <a:spcPts val="0"/>
                </a:spcBef>
                <a:spcAft>
                  <a:spcPts val="0"/>
                </a:spcAft>
                <a:defRPr/>
              </a:pPr>
              <a:t>209</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2" y="404664"/>
            <a:ext cx="7994473" cy="6336704"/>
          </a:xfrm>
          <a:prstGeom prst="rect">
            <a:avLst/>
          </a:prstGeom>
          <a:blipFill rotWithShape="1">
            <a:blip r:embed="rId2"/>
            <a:stretch>
              <a:fillRect l="-1144" t="-769" r="-1220"/>
            </a:stretch>
          </a:blipFill>
        </p:spPr>
        <p:txBody>
          <a:bodyPr/>
          <a:lstStyle/>
          <a:p>
            <a:pPr fontAlgn="auto">
              <a:spcBef>
                <a:spcPts val="0"/>
              </a:spcBef>
              <a:spcAft>
                <a:spcPts val="0"/>
              </a:spcAft>
              <a:defRPr/>
            </a:pPr>
            <a:r>
              <a:rPr lang="ru-RU">
                <a:noFill/>
                <a:latin typeface="+mn-lt"/>
                <a:cs typeface="+mn-cs"/>
              </a:rPr>
              <a:t> </a:t>
            </a:r>
          </a:p>
        </p:txBody>
      </p:sp>
      <p:graphicFrame>
        <p:nvGraphicFramePr>
          <p:cNvPr id="4" name="Таблица 3"/>
          <p:cNvGraphicFramePr>
            <a:graphicFrameLocks noGrp="1"/>
          </p:cNvGraphicFramePr>
          <p:nvPr/>
        </p:nvGraphicFramePr>
        <p:xfrm>
          <a:off x="683587" y="2669538"/>
          <a:ext cx="8138455" cy="903478"/>
        </p:xfrm>
        <a:graphic>
          <a:graphicData uri="http://schemas.openxmlformats.org/drawingml/2006/table">
            <a:tbl>
              <a:tblPr firstRow="1" bandRow="1">
                <a:tableStyleId>{5C22544A-7EE6-4342-B048-85BDC9FD1C3A}</a:tableStyleId>
              </a:tblPr>
              <a:tblGrid>
                <a:gridCol w="1944216"/>
                <a:gridCol w="2160239"/>
                <a:gridCol w="4032448"/>
              </a:tblGrid>
              <a:tr h="903478">
                <a:tc>
                  <a:txBody>
                    <a:bodyPr/>
                    <a:lstStyle/>
                    <a:p>
                      <a:endParaRPr lang="ru-RU"/>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rotWithShape="1">
                      <a:blip r:embed="rId3"/>
                      <a:stretch>
                        <a:fillRect t="-4054" r="-318495" b="-12162"/>
                      </a:stretch>
                    </a:blipFill>
                  </a:tcPr>
                </a:tc>
                <a:tc>
                  <a:txBody>
                    <a:bodyPr/>
                    <a:lstStyle/>
                    <a:p>
                      <a:endParaRPr lang="ru-RU"/>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rotWithShape="1">
                      <a:blip r:embed="rId3"/>
                      <a:stretch>
                        <a:fillRect l="-90113" t="-4054" r="-187006" b="-12162"/>
                      </a:stretch>
                    </a:blipFill>
                  </a:tcPr>
                </a:tc>
                <a:tc>
                  <a:txBody>
                    <a:bodyPr/>
                    <a:lstStyle/>
                    <a:p>
                      <a:endParaRPr lang="ru-RU"/>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rotWithShape="1">
                      <a:blip r:embed="rId3"/>
                      <a:stretch>
                        <a:fillRect l="-101662" t="-4054" b="-12162"/>
                      </a:stretch>
                    </a:blip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ъект 2"/>
          <p:cNvSpPr>
            <a:spLocks noGrp="1"/>
          </p:cNvSpPr>
          <p:nvPr>
            <p:ph idx="1"/>
          </p:nvPr>
        </p:nvSpPr>
        <p:spPr>
          <a:xfrm>
            <a:off x="468313" y="260350"/>
            <a:ext cx="8351837" cy="936625"/>
          </a:xfrm>
        </p:spPr>
        <p:txBody>
          <a:bodyPr/>
          <a:lstStyle/>
          <a:p>
            <a:pPr marL="0" indent="0" algn="just" defTabSz="530225" eaLnBrk="1" hangingPunct="1">
              <a:buFont typeface="Arial" charset="0"/>
              <a:buNone/>
            </a:pPr>
            <a:r>
              <a:rPr lang="ru-RU" sz="2400" b="1" smtClean="0"/>
              <a:t>4	Листовые конструкции (трубопроводы большого диаметра, бункеры и силосы, резервуары, газгольдеры)</a:t>
            </a:r>
          </a:p>
        </p:txBody>
      </p:sp>
      <p:sp>
        <p:nvSpPr>
          <p:cNvPr id="33794" name="Прямоугольник 8"/>
          <p:cNvSpPr>
            <a:spLocks noChangeArrowheads="1"/>
          </p:cNvSpPr>
          <p:nvPr/>
        </p:nvSpPr>
        <p:spPr bwMode="auto">
          <a:xfrm>
            <a:off x="539750" y="1052513"/>
            <a:ext cx="6624638" cy="1187450"/>
          </a:xfrm>
          <a:prstGeom prst="rect">
            <a:avLst/>
          </a:prstGeom>
          <a:noFill/>
          <a:ln w="9525">
            <a:noFill/>
            <a:miter lim="800000"/>
            <a:headEnd/>
            <a:tailEnd/>
          </a:ln>
        </p:spPr>
        <p:txBody>
          <a:bodyPr>
            <a:spAutoFit/>
          </a:bodyPr>
          <a:lstStyle/>
          <a:p>
            <a:pPr algn="just"/>
            <a:r>
              <a:rPr lang="ru-RU" sz="2400">
                <a:latin typeface="Calibri" pitchFamily="34" charset="0"/>
              </a:rPr>
              <a:t>представляют собою тонкостенные оболочки различной формы; они должны быть не только прочными, но и непроницаемыми. </a:t>
            </a:r>
          </a:p>
        </p:txBody>
      </p:sp>
      <p:pic>
        <p:nvPicPr>
          <p:cNvPr id="33795" name="Picture 8" descr="МК5"/>
          <p:cNvPicPr>
            <a:picLocks noChangeAspect="1" noChangeArrowheads="1"/>
          </p:cNvPicPr>
          <p:nvPr/>
        </p:nvPicPr>
        <p:blipFill>
          <a:blip r:embed="rId2"/>
          <a:srcRect/>
          <a:stretch>
            <a:fillRect/>
          </a:stretch>
        </p:blipFill>
        <p:spPr bwMode="auto">
          <a:xfrm>
            <a:off x="611188" y="4581525"/>
            <a:ext cx="3457575" cy="2092325"/>
          </a:xfrm>
          <a:prstGeom prst="rect">
            <a:avLst/>
          </a:prstGeom>
          <a:noFill/>
          <a:ln w="9525">
            <a:noFill/>
            <a:miter lim="800000"/>
            <a:headEnd/>
            <a:tailEnd/>
          </a:ln>
        </p:spPr>
      </p:pic>
      <p:pic>
        <p:nvPicPr>
          <p:cNvPr id="33796" name="Picture 9" descr="МК6"/>
          <p:cNvPicPr>
            <a:picLocks noChangeAspect="1" noChangeArrowheads="1"/>
          </p:cNvPicPr>
          <p:nvPr/>
        </p:nvPicPr>
        <p:blipFill>
          <a:blip r:embed="rId3"/>
          <a:srcRect/>
          <a:stretch>
            <a:fillRect/>
          </a:stretch>
        </p:blipFill>
        <p:spPr bwMode="auto">
          <a:xfrm>
            <a:off x="684213" y="2276475"/>
            <a:ext cx="3657600" cy="2054225"/>
          </a:xfrm>
          <a:prstGeom prst="rect">
            <a:avLst/>
          </a:prstGeom>
          <a:noFill/>
          <a:ln w="9525">
            <a:noFill/>
            <a:miter lim="800000"/>
            <a:headEnd/>
            <a:tailEnd/>
          </a:ln>
        </p:spPr>
      </p:pic>
      <p:pic>
        <p:nvPicPr>
          <p:cNvPr id="33797" name="Picture 10" descr="МК7"/>
          <p:cNvPicPr>
            <a:picLocks noChangeAspect="1" noChangeArrowheads="1"/>
          </p:cNvPicPr>
          <p:nvPr/>
        </p:nvPicPr>
        <p:blipFill>
          <a:blip r:embed="rId4"/>
          <a:srcRect/>
          <a:stretch>
            <a:fillRect/>
          </a:stretch>
        </p:blipFill>
        <p:spPr bwMode="auto">
          <a:xfrm>
            <a:off x="4643438" y="4365625"/>
            <a:ext cx="3457575" cy="2301875"/>
          </a:xfrm>
          <a:prstGeom prst="rect">
            <a:avLst/>
          </a:prstGeom>
          <a:noFill/>
          <a:ln w="9525">
            <a:noFill/>
            <a:miter lim="800000"/>
            <a:headEnd/>
            <a:tailEnd/>
          </a:ln>
        </p:spPr>
      </p:pic>
      <p:pic>
        <p:nvPicPr>
          <p:cNvPr id="33798" name="Picture 12" descr="МК8"/>
          <p:cNvPicPr>
            <a:picLocks noChangeAspect="1" noChangeArrowheads="1"/>
          </p:cNvPicPr>
          <p:nvPr/>
        </p:nvPicPr>
        <p:blipFill>
          <a:blip r:embed="rId5" cstate="print"/>
          <a:srcRect/>
          <a:stretch>
            <a:fillRect/>
          </a:stretch>
        </p:blipFill>
        <p:spPr bwMode="auto">
          <a:xfrm>
            <a:off x="5003800" y="2205038"/>
            <a:ext cx="3313113" cy="2054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1B684FE-A397-4568-A2BD-EA7E97953489}" type="slidenum">
              <a:rPr lang="ru-RU" sz="1200">
                <a:solidFill>
                  <a:schemeClr val="tx1">
                    <a:tint val="75000"/>
                  </a:schemeClr>
                </a:solidFill>
                <a:latin typeface="+mn-lt"/>
                <a:cs typeface="+mn-cs"/>
              </a:rPr>
              <a:pPr algn="r" fontAlgn="auto">
                <a:spcBef>
                  <a:spcPts val="0"/>
                </a:spcBef>
                <a:spcAft>
                  <a:spcPts val="0"/>
                </a:spcAft>
                <a:defRPr/>
              </a:pPr>
              <a:t>210</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2" y="404664"/>
            <a:ext cx="7994473" cy="6336704"/>
          </a:xfrm>
          <a:prstGeom prst="rect">
            <a:avLst/>
          </a:prstGeom>
          <a:blipFill rotWithShape="1">
            <a:blip r:embed="rId2"/>
            <a:stretch>
              <a:fillRect l="-1144" t="-769" r="-1220"/>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0F88AED-D08C-4C2D-976D-DFD15D88B161}" type="slidenum">
              <a:rPr lang="ru-RU" sz="1200">
                <a:solidFill>
                  <a:schemeClr val="tx1">
                    <a:tint val="75000"/>
                  </a:schemeClr>
                </a:solidFill>
                <a:latin typeface="+mn-lt"/>
                <a:cs typeface="+mn-cs"/>
              </a:rPr>
              <a:pPr algn="r" fontAlgn="auto">
                <a:spcBef>
                  <a:spcPts val="0"/>
                </a:spcBef>
                <a:spcAft>
                  <a:spcPts val="0"/>
                </a:spcAft>
                <a:defRPr/>
              </a:pPr>
              <a:t>211</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0" y="404664"/>
            <a:ext cx="4680520" cy="6336704"/>
          </a:xfrm>
          <a:prstGeom prst="rect">
            <a:avLst/>
          </a:prstGeom>
          <a:blipFill rotWithShape="1">
            <a:blip r:embed="rId2"/>
            <a:stretch>
              <a:fillRect l="-1953" t="-769" r="-2083"/>
            </a:stretch>
          </a:blipFill>
        </p:spPr>
        <p:txBody>
          <a:bodyPr/>
          <a:lstStyle/>
          <a:p>
            <a:pPr fontAlgn="auto">
              <a:spcBef>
                <a:spcPts val="0"/>
              </a:spcBef>
              <a:spcAft>
                <a:spcPts val="0"/>
              </a:spcAft>
              <a:defRPr/>
            </a:pPr>
            <a:r>
              <a:rPr lang="ru-RU">
                <a:noFill/>
                <a:latin typeface="+mn-lt"/>
                <a:cs typeface="+mn-cs"/>
              </a:rPr>
              <a:t> </a:t>
            </a:r>
          </a:p>
        </p:txBody>
      </p:sp>
      <p:pic>
        <p:nvPicPr>
          <p:cNvPr id="243715" name="Рисунок 3"/>
          <p:cNvPicPr>
            <a:picLocks noChangeAspect="1"/>
          </p:cNvPicPr>
          <p:nvPr/>
        </p:nvPicPr>
        <p:blipFill>
          <a:blip r:embed="rId3"/>
          <a:srcRect b="4764"/>
          <a:stretch>
            <a:fillRect/>
          </a:stretch>
        </p:blipFill>
        <p:spPr bwMode="auto">
          <a:xfrm>
            <a:off x="5268913" y="476250"/>
            <a:ext cx="3551237" cy="5976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7" name="Рисунок 3"/>
          <p:cNvPicPr>
            <a:picLocks noChangeAspect="1"/>
          </p:cNvPicPr>
          <p:nvPr/>
        </p:nvPicPr>
        <p:blipFill>
          <a:blip r:embed="rId2"/>
          <a:srcRect/>
          <a:stretch>
            <a:fillRect/>
          </a:stretch>
        </p:blipFill>
        <p:spPr bwMode="auto">
          <a:xfrm>
            <a:off x="5651500" y="260350"/>
            <a:ext cx="3168650" cy="6386513"/>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AFA90FB-703B-47DF-B29D-036BC3BEC1C5}" type="slidenum">
              <a:rPr lang="ru-RU" sz="1200">
                <a:solidFill>
                  <a:schemeClr val="tx1">
                    <a:tint val="75000"/>
                  </a:schemeClr>
                </a:solidFill>
                <a:latin typeface="+mn-lt"/>
                <a:cs typeface="+mn-cs"/>
              </a:rPr>
              <a:pPr algn="r" fontAlgn="auto">
                <a:spcBef>
                  <a:spcPts val="0"/>
                </a:spcBef>
                <a:spcAft>
                  <a:spcPts val="0"/>
                </a:spcAft>
                <a:defRPr/>
              </a:pPr>
              <a:t>212</a:t>
            </a:fld>
            <a:endParaRPr lang="ru-RU" sz="1200">
              <a:solidFill>
                <a:schemeClr val="tx1">
                  <a:tint val="75000"/>
                </a:schemeClr>
              </a:solidFill>
              <a:latin typeface="+mn-lt"/>
              <a:cs typeface="+mn-cs"/>
            </a:endParaRPr>
          </a:p>
        </p:txBody>
      </p:sp>
      <p:sp>
        <p:nvSpPr>
          <p:cNvPr id="3" name="Заголовок 8"/>
          <p:cNvSpPr txBox="1">
            <a:spLocks noRot="1" noChangeAspect="1" noMove="1" noResize="1" noEditPoints="1" noAdjustHandles="1" noChangeArrowheads="1" noChangeShapeType="1" noTextEdit="1"/>
          </p:cNvSpPr>
          <p:nvPr/>
        </p:nvSpPr>
        <p:spPr>
          <a:xfrm>
            <a:off x="611560" y="404664"/>
            <a:ext cx="4968552" cy="6336704"/>
          </a:xfrm>
          <a:prstGeom prst="rect">
            <a:avLst/>
          </a:prstGeom>
          <a:blipFill rotWithShape="1">
            <a:blip r:embed="rId3"/>
            <a:stretch>
              <a:fillRect l="-1840" t="-769" r="-1963"/>
            </a:stretch>
          </a:blipFill>
        </p:spPr>
        <p:txBody>
          <a:bodyPr/>
          <a:lstStyle/>
          <a:p>
            <a:pPr fontAlgn="auto">
              <a:spcBef>
                <a:spcPts val="0"/>
              </a:spcBef>
              <a:spcAft>
                <a:spcPts val="0"/>
              </a:spcAft>
              <a:defRPr/>
            </a:pPr>
            <a:r>
              <a:rPr lang="ru-RU">
                <a:noFill/>
                <a:latin typeface="+mn-lt"/>
                <a:cs typeface="+mn-cs"/>
              </a:rPr>
              <a:t> </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C4FC90C-0252-4165-9032-E3D940690413}" type="slidenum">
              <a:rPr lang="ru-RU" sz="1200">
                <a:solidFill>
                  <a:schemeClr val="tx1">
                    <a:tint val="75000"/>
                  </a:schemeClr>
                </a:solidFill>
                <a:latin typeface="+mn-lt"/>
                <a:cs typeface="+mn-cs"/>
              </a:rPr>
              <a:pPr algn="r" fontAlgn="auto">
                <a:spcBef>
                  <a:spcPts val="0"/>
                </a:spcBef>
                <a:spcAft>
                  <a:spcPts val="0"/>
                </a:spcAft>
                <a:defRPr/>
              </a:pPr>
              <a:t>213</a:t>
            </a:fld>
            <a:endParaRPr lang="ru-RU" sz="1200">
              <a:solidFill>
                <a:schemeClr val="tx1">
                  <a:tint val="75000"/>
                </a:schemeClr>
              </a:solidFill>
              <a:latin typeface="+mn-lt"/>
              <a:cs typeface="+mn-cs"/>
            </a:endParaRPr>
          </a:p>
        </p:txBody>
      </p:sp>
      <p:sp>
        <p:nvSpPr>
          <p:cNvPr id="245762" name="TextBox 9"/>
          <p:cNvSpPr txBox="1">
            <a:spLocks noChangeArrowheads="1"/>
          </p:cNvSpPr>
          <p:nvPr/>
        </p:nvSpPr>
        <p:spPr bwMode="auto">
          <a:xfrm>
            <a:off x="4614863" y="5919788"/>
            <a:ext cx="3844925"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sp>
        <p:nvSpPr>
          <p:cNvPr id="3" name="Прямоугольник 2"/>
          <p:cNvSpPr/>
          <p:nvPr/>
        </p:nvSpPr>
        <p:spPr>
          <a:xfrm>
            <a:off x="1403350" y="188913"/>
            <a:ext cx="1081088" cy="863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245764" name="Группа 7"/>
          <p:cNvGrpSpPr>
            <a:grpSpLocks/>
          </p:cNvGrpSpPr>
          <p:nvPr/>
        </p:nvGrpSpPr>
        <p:grpSpPr bwMode="auto">
          <a:xfrm>
            <a:off x="379413" y="188913"/>
            <a:ext cx="8331200" cy="4608512"/>
            <a:chOff x="377986" y="188640"/>
            <a:chExt cx="8330585" cy="4608512"/>
          </a:xfrm>
        </p:grpSpPr>
        <p:pic>
          <p:nvPicPr>
            <p:cNvPr id="245765" name="Рисунок 10"/>
            <p:cNvPicPr>
              <a:picLocks noChangeAspect="1"/>
            </p:cNvPicPr>
            <p:nvPr/>
          </p:nvPicPr>
          <p:blipFill>
            <a:blip r:embed="rId2"/>
            <a:srcRect l="56413" t="12897" r="9097" b="60385"/>
            <a:stretch>
              <a:fillRect/>
            </a:stretch>
          </p:blipFill>
          <p:spPr bwMode="auto">
            <a:xfrm>
              <a:off x="377986" y="188640"/>
              <a:ext cx="8330585" cy="4608512"/>
            </a:xfrm>
            <a:prstGeom prst="rect">
              <a:avLst/>
            </a:prstGeom>
            <a:noFill/>
            <a:ln w="9525">
              <a:noFill/>
              <a:miter lim="800000"/>
              <a:headEnd/>
              <a:tailEnd/>
            </a:ln>
          </p:spPr>
        </p:pic>
        <p:sp>
          <p:nvSpPr>
            <p:cNvPr id="4" name="Прямоугольник 3"/>
            <p:cNvSpPr/>
            <p:nvPr/>
          </p:nvSpPr>
          <p:spPr>
            <a:xfrm>
              <a:off x="2484442" y="4004990"/>
              <a:ext cx="1655641" cy="431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Прямоугольник 4"/>
            <p:cNvSpPr/>
            <p:nvPr/>
          </p:nvSpPr>
          <p:spPr>
            <a:xfrm>
              <a:off x="7237067" y="764902"/>
              <a:ext cx="1471504" cy="576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Прямоугольник 5"/>
            <p:cNvSpPr/>
            <p:nvPr/>
          </p:nvSpPr>
          <p:spPr>
            <a:xfrm>
              <a:off x="2124107" y="3357290"/>
              <a:ext cx="64765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Прямоугольник 6"/>
            <p:cNvSpPr/>
            <p:nvPr/>
          </p:nvSpPr>
          <p:spPr>
            <a:xfrm>
              <a:off x="2124107" y="3789090"/>
              <a:ext cx="503200" cy="360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43C7CF2-BCCA-4112-8511-CE99DD186065}" type="slidenum">
              <a:rPr lang="ru-RU" sz="1200">
                <a:solidFill>
                  <a:schemeClr val="tx1">
                    <a:tint val="75000"/>
                  </a:schemeClr>
                </a:solidFill>
                <a:latin typeface="+mn-lt"/>
                <a:cs typeface="+mn-cs"/>
              </a:rPr>
              <a:pPr algn="r" fontAlgn="auto">
                <a:spcBef>
                  <a:spcPts val="0"/>
                </a:spcBef>
                <a:spcAft>
                  <a:spcPts val="0"/>
                </a:spcAft>
                <a:defRPr/>
              </a:pPr>
              <a:t>214</a:t>
            </a:fld>
            <a:endParaRPr lang="ru-RU" sz="1200">
              <a:solidFill>
                <a:schemeClr val="tx1">
                  <a:tint val="75000"/>
                </a:schemeClr>
              </a:solidFill>
              <a:latin typeface="+mn-lt"/>
              <a:cs typeface="+mn-cs"/>
            </a:endParaRPr>
          </a:p>
        </p:txBody>
      </p:sp>
      <p:sp>
        <p:nvSpPr>
          <p:cNvPr id="246786" name="TextBox 9"/>
          <p:cNvSpPr txBox="1">
            <a:spLocks noChangeArrowheads="1"/>
          </p:cNvSpPr>
          <p:nvPr/>
        </p:nvSpPr>
        <p:spPr bwMode="auto">
          <a:xfrm>
            <a:off x="4614863" y="5919788"/>
            <a:ext cx="3844925"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grpSp>
        <p:nvGrpSpPr>
          <p:cNvPr id="246787" name="Группа 7"/>
          <p:cNvGrpSpPr>
            <a:grpSpLocks/>
          </p:cNvGrpSpPr>
          <p:nvPr/>
        </p:nvGrpSpPr>
        <p:grpSpPr bwMode="auto">
          <a:xfrm>
            <a:off x="0" y="404813"/>
            <a:ext cx="8799513" cy="3887787"/>
            <a:chOff x="0" y="404664"/>
            <a:chExt cx="8799922" cy="3888432"/>
          </a:xfrm>
        </p:grpSpPr>
        <p:grpSp>
          <p:nvGrpSpPr>
            <p:cNvPr id="246788" name="Группа 4"/>
            <p:cNvGrpSpPr>
              <a:grpSpLocks/>
            </p:cNvGrpSpPr>
            <p:nvPr/>
          </p:nvGrpSpPr>
          <p:grpSpPr bwMode="auto">
            <a:xfrm>
              <a:off x="0" y="404664"/>
              <a:ext cx="8799922" cy="3888432"/>
              <a:chOff x="0" y="404664"/>
              <a:chExt cx="8799922" cy="3888432"/>
            </a:xfrm>
          </p:grpSpPr>
          <p:pic>
            <p:nvPicPr>
              <p:cNvPr id="246790" name="Рисунок 2"/>
              <p:cNvPicPr>
                <a:picLocks noChangeAspect="1"/>
              </p:cNvPicPr>
              <p:nvPr/>
            </p:nvPicPr>
            <p:blipFill>
              <a:blip r:embed="rId2"/>
              <a:srcRect l="55873" t="13321" r="26784" b="68726"/>
              <a:stretch>
                <a:fillRect/>
              </a:stretch>
            </p:blipFill>
            <p:spPr bwMode="auto">
              <a:xfrm>
                <a:off x="0" y="764704"/>
                <a:ext cx="4697952" cy="3456384"/>
              </a:xfrm>
              <a:prstGeom prst="rect">
                <a:avLst/>
              </a:prstGeom>
              <a:noFill/>
              <a:ln w="9525">
                <a:noFill/>
                <a:miter lim="800000"/>
                <a:headEnd/>
                <a:tailEnd/>
              </a:ln>
            </p:spPr>
          </p:pic>
          <p:pic>
            <p:nvPicPr>
              <p:cNvPr id="246791" name="Рисунок 5"/>
              <p:cNvPicPr>
                <a:picLocks noChangeAspect="1"/>
              </p:cNvPicPr>
              <p:nvPr/>
            </p:nvPicPr>
            <p:blipFill>
              <a:blip r:embed="rId2"/>
              <a:srcRect l="57285" t="32813" r="26192" b="45589"/>
              <a:stretch>
                <a:fillRect/>
              </a:stretch>
            </p:blipFill>
            <p:spPr bwMode="auto">
              <a:xfrm>
                <a:off x="4614263" y="404664"/>
                <a:ext cx="4185659" cy="3888432"/>
              </a:xfrm>
              <a:prstGeom prst="rect">
                <a:avLst/>
              </a:prstGeom>
              <a:noFill/>
              <a:ln w="9525">
                <a:noFill/>
                <a:miter lim="800000"/>
                <a:headEnd/>
                <a:tailEnd/>
              </a:ln>
            </p:spPr>
          </p:pic>
          <p:sp>
            <p:nvSpPr>
              <p:cNvPr id="4" name="Прямоугольник 3"/>
              <p:cNvSpPr/>
              <p:nvPr/>
            </p:nvSpPr>
            <p:spPr>
              <a:xfrm>
                <a:off x="2051145" y="404664"/>
                <a:ext cx="865228" cy="5033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
          <p:nvSpPr>
            <p:cNvPr id="7" name="Прямоугольник 6"/>
            <p:cNvSpPr>
              <a:spLocks noChangeArrowheads="1"/>
            </p:cNvSpPr>
            <p:nvPr/>
          </p:nvSpPr>
          <p:spPr bwMode="auto">
            <a:xfrm flipV="1">
              <a:off x="179396" y="3213417"/>
              <a:ext cx="2009868" cy="1079679"/>
            </a:xfrm>
            <a:prstGeom prst="rect">
              <a:avLst/>
            </a:prstGeom>
            <a:solidFill>
              <a:schemeClr val="bg1"/>
            </a:solidFill>
            <a:ln w="25400" algn="ctr">
              <a:solidFill>
                <a:schemeClr val="bg1"/>
              </a:solidFill>
              <a:miter lim="800000"/>
              <a:headEnd/>
              <a:tailEnd/>
            </a:ln>
          </p:spPr>
          <p:txBody>
            <a:bodyPr rot="10800000" anchor="ctr"/>
            <a:lstStyle/>
            <a:p>
              <a:pPr algn="ctr" fontAlgn="auto">
                <a:spcBef>
                  <a:spcPts val="0"/>
                </a:spcBef>
                <a:spcAft>
                  <a:spcPts val="0"/>
                </a:spcAft>
                <a:defRPr/>
              </a:pPr>
              <a:endParaRPr lang="ru-RU">
                <a:solidFill>
                  <a:schemeClr val="lt1"/>
                </a:solidFill>
                <a:latin typeface="+mn-lt"/>
                <a:cs typeface="+mn-cs"/>
              </a:endParaRPr>
            </a:p>
          </p:txBody>
        </p:sp>
      </p:gr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648D5AA-C18B-4103-B38B-78766B547717}" type="slidenum">
              <a:rPr lang="ru-RU" sz="1200">
                <a:solidFill>
                  <a:schemeClr val="tx1">
                    <a:tint val="75000"/>
                  </a:schemeClr>
                </a:solidFill>
                <a:latin typeface="+mn-lt"/>
                <a:cs typeface="+mn-cs"/>
              </a:rPr>
              <a:pPr algn="r" fontAlgn="auto">
                <a:spcBef>
                  <a:spcPts val="0"/>
                </a:spcBef>
                <a:spcAft>
                  <a:spcPts val="0"/>
                </a:spcAft>
                <a:defRPr/>
              </a:pPr>
              <a:t>215</a:t>
            </a:fld>
            <a:endParaRPr lang="ru-RU" sz="1200">
              <a:solidFill>
                <a:schemeClr val="tx1">
                  <a:tint val="75000"/>
                </a:schemeClr>
              </a:solidFill>
              <a:latin typeface="+mn-lt"/>
              <a:cs typeface="+mn-cs"/>
            </a:endParaRPr>
          </a:p>
        </p:txBody>
      </p:sp>
      <p:sp>
        <p:nvSpPr>
          <p:cNvPr id="247810" name="TextBox 9"/>
          <p:cNvSpPr txBox="1">
            <a:spLocks noChangeArrowheads="1"/>
          </p:cNvSpPr>
          <p:nvPr/>
        </p:nvSpPr>
        <p:spPr bwMode="auto">
          <a:xfrm>
            <a:off x="4614863" y="5919788"/>
            <a:ext cx="3844925"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grpSp>
        <p:nvGrpSpPr>
          <p:cNvPr id="247811" name="Группа 17"/>
          <p:cNvGrpSpPr>
            <a:grpSpLocks/>
          </p:cNvGrpSpPr>
          <p:nvPr/>
        </p:nvGrpSpPr>
        <p:grpSpPr bwMode="auto">
          <a:xfrm>
            <a:off x="611188" y="404813"/>
            <a:ext cx="7720012" cy="6400800"/>
            <a:chOff x="611560" y="404664"/>
            <a:chExt cx="7719639" cy="6400711"/>
          </a:xfrm>
        </p:grpSpPr>
        <p:grpSp>
          <p:nvGrpSpPr>
            <p:cNvPr id="247812" name="Группа 6"/>
            <p:cNvGrpSpPr>
              <a:grpSpLocks/>
            </p:cNvGrpSpPr>
            <p:nvPr/>
          </p:nvGrpSpPr>
          <p:grpSpPr bwMode="auto">
            <a:xfrm>
              <a:off x="611560" y="404664"/>
              <a:ext cx="7719639" cy="6400711"/>
              <a:chOff x="611560" y="404664"/>
              <a:chExt cx="7719639" cy="6400711"/>
            </a:xfrm>
          </p:grpSpPr>
          <p:pic>
            <p:nvPicPr>
              <p:cNvPr id="247816" name="Рисунок 12"/>
              <p:cNvPicPr>
                <a:picLocks noChangeAspect="1"/>
              </p:cNvPicPr>
              <p:nvPr/>
            </p:nvPicPr>
            <p:blipFill>
              <a:blip r:embed="rId2"/>
              <a:srcRect l="59982" t="56299" r="22594" b="20293"/>
              <a:stretch>
                <a:fillRect/>
              </a:stretch>
            </p:blipFill>
            <p:spPr bwMode="auto">
              <a:xfrm>
                <a:off x="796700" y="3395464"/>
                <a:ext cx="3571168" cy="3409911"/>
              </a:xfrm>
              <a:prstGeom prst="rect">
                <a:avLst/>
              </a:prstGeom>
              <a:noFill/>
              <a:ln w="9525">
                <a:noFill/>
                <a:miter lim="800000"/>
                <a:headEnd/>
                <a:tailEnd/>
              </a:ln>
            </p:spPr>
          </p:pic>
          <p:pic>
            <p:nvPicPr>
              <p:cNvPr id="247817" name="Рисунок 2"/>
              <p:cNvPicPr>
                <a:picLocks noChangeAspect="1"/>
              </p:cNvPicPr>
              <p:nvPr/>
            </p:nvPicPr>
            <p:blipFill>
              <a:blip r:embed="rId2"/>
              <a:srcRect l="73221" t="14980" r="10222" b="62529"/>
              <a:stretch>
                <a:fillRect/>
              </a:stretch>
            </p:blipFill>
            <p:spPr bwMode="auto">
              <a:xfrm>
                <a:off x="611560" y="476672"/>
                <a:ext cx="3393732" cy="3276365"/>
              </a:xfrm>
              <a:prstGeom prst="rect">
                <a:avLst/>
              </a:prstGeom>
              <a:noFill/>
              <a:ln w="9525">
                <a:noFill/>
                <a:miter lim="800000"/>
                <a:headEnd/>
                <a:tailEnd/>
              </a:ln>
            </p:spPr>
          </p:pic>
          <p:pic>
            <p:nvPicPr>
              <p:cNvPr id="247818" name="Рисунок 11"/>
              <p:cNvPicPr>
                <a:picLocks noChangeAspect="1"/>
              </p:cNvPicPr>
              <p:nvPr/>
            </p:nvPicPr>
            <p:blipFill>
              <a:blip r:embed="rId2"/>
              <a:srcRect l="70601" t="38754" r="11266" b="36571"/>
              <a:stretch>
                <a:fillRect/>
              </a:stretch>
            </p:blipFill>
            <p:spPr bwMode="auto">
              <a:xfrm>
                <a:off x="4614262" y="629072"/>
                <a:ext cx="3716937" cy="3594585"/>
              </a:xfrm>
              <a:prstGeom prst="rect">
                <a:avLst/>
              </a:prstGeom>
              <a:noFill/>
              <a:ln w="9525">
                <a:noFill/>
                <a:miter lim="800000"/>
                <a:headEnd/>
                <a:tailEnd/>
              </a:ln>
            </p:spPr>
          </p:pic>
          <p:sp>
            <p:nvSpPr>
              <p:cNvPr id="4" name="Прямоугольник 3"/>
              <p:cNvSpPr/>
              <p:nvPr/>
            </p:nvSpPr>
            <p:spPr>
              <a:xfrm>
                <a:off x="4572181" y="404664"/>
                <a:ext cx="661956" cy="1654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Прямоугольник 13"/>
              <p:cNvSpPr/>
              <p:nvPr/>
            </p:nvSpPr>
            <p:spPr>
              <a:xfrm>
                <a:off x="3006981" y="3752654"/>
                <a:ext cx="1360422" cy="681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4168975" y="3179575"/>
                <a:ext cx="331772" cy="8270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47822" name="Рисунок 16"/>
              <p:cNvPicPr>
                <a:picLocks noChangeAspect="1"/>
              </p:cNvPicPr>
              <p:nvPr/>
            </p:nvPicPr>
            <p:blipFill>
              <a:blip r:embed="rId2"/>
              <a:srcRect l="63966" t="56299" r="32050" b="41454"/>
              <a:stretch>
                <a:fillRect/>
              </a:stretch>
            </p:blipFill>
            <p:spPr bwMode="auto">
              <a:xfrm>
                <a:off x="1430622" y="3436035"/>
                <a:ext cx="816592" cy="327450"/>
              </a:xfrm>
              <a:prstGeom prst="rect">
                <a:avLst/>
              </a:prstGeom>
              <a:noFill/>
              <a:ln w="9525">
                <a:noFill/>
                <a:miter lim="800000"/>
                <a:headEnd/>
                <a:tailEnd/>
              </a:ln>
            </p:spPr>
          </p:pic>
        </p:grpSp>
        <p:sp>
          <p:nvSpPr>
            <p:cNvPr id="5" name="Прямоугольник 4"/>
            <p:cNvSpPr/>
            <p:nvPr/>
          </p:nvSpPr>
          <p:spPr>
            <a:xfrm>
              <a:off x="2843477" y="4581318"/>
              <a:ext cx="1800138" cy="936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Прямоугольник 5"/>
            <p:cNvSpPr/>
            <p:nvPr/>
          </p:nvSpPr>
          <p:spPr>
            <a:xfrm>
              <a:off x="4643615" y="3436747"/>
              <a:ext cx="1223903" cy="787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 name="Прямоугольник 15"/>
            <p:cNvSpPr/>
            <p:nvPr/>
          </p:nvSpPr>
          <p:spPr>
            <a:xfrm>
              <a:off x="5867518" y="3357373"/>
              <a:ext cx="144456" cy="357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B660B04-80D4-4EF6-8B20-AD1682C24083}" type="slidenum">
              <a:rPr lang="ru-RU" sz="1200">
                <a:solidFill>
                  <a:schemeClr val="tx1">
                    <a:tint val="75000"/>
                  </a:schemeClr>
                </a:solidFill>
                <a:latin typeface="+mn-lt"/>
                <a:cs typeface="+mn-cs"/>
              </a:rPr>
              <a:pPr algn="r" fontAlgn="auto">
                <a:spcBef>
                  <a:spcPts val="0"/>
                </a:spcBef>
                <a:spcAft>
                  <a:spcPts val="0"/>
                </a:spcAft>
                <a:defRPr/>
              </a:pPr>
              <a:t>216</a:t>
            </a:fld>
            <a:endParaRPr lang="ru-RU" sz="1200">
              <a:solidFill>
                <a:schemeClr val="tx1">
                  <a:tint val="75000"/>
                </a:schemeClr>
              </a:solidFill>
              <a:latin typeface="+mn-lt"/>
              <a:cs typeface="+mn-cs"/>
            </a:endParaRPr>
          </a:p>
        </p:txBody>
      </p:sp>
      <p:sp>
        <p:nvSpPr>
          <p:cNvPr id="248834" name="TextBox 9"/>
          <p:cNvSpPr txBox="1">
            <a:spLocks noChangeArrowheads="1"/>
          </p:cNvSpPr>
          <p:nvPr/>
        </p:nvSpPr>
        <p:spPr bwMode="auto">
          <a:xfrm>
            <a:off x="4614863" y="5919788"/>
            <a:ext cx="3844925" cy="457200"/>
          </a:xfrm>
          <a:prstGeom prst="rect">
            <a:avLst/>
          </a:prstGeom>
          <a:noFill/>
          <a:ln w="9525">
            <a:noFill/>
            <a:miter lim="800000"/>
            <a:headEnd/>
            <a:tailEnd/>
          </a:ln>
        </p:spPr>
        <p:txBody>
          <a:bodyPr>
            <a:spAutoFit/>
          </a:bodyPr>
          <a:lstStyle/>
          <a:p>
            <a:r>
              <a:rPr lang="ru-RU" sz="2400" b="1" i="1">
                <a:latin typeface="Calibri" pitchFamily="34" charset="0"/>
              </a:rPr>
              <a:t>База сквозной колонны</a:t>
            </a:r>
          </a:p>
        </p:txBody>
      </p:sp>
      <p:grpSp>
        <p:nvGrpSpPr>
          <p:cNvPr id="248835" name="Группа 12"/>
          <p:cNvGrpSpPr>
            <a:grpSpLocks/>
          </p:cNvGrpSpPr>
          <p:nvPr/>
        </p:nvGrpSpPr>
        <p:grpSpPr bwMode="auto">
          <a:xfrm>
            <a:off x="1022350" y="44450"/>
            <a:ext cx="6502400" cy="6786563"/>
            <a:chOff x="1023099" y="44624"/>
            <a:chExt cx="6501229" cy="6786178"/>
          </a:xfrm>
        </p:grpSpPr>
        <p:grpSp>
          <p:nvGrpSpPr>
            <p:cNvPr id="248836" name="Группа 8"/>
            <p:cNvGrpSpPr>
              <a:grpSpLocks/>
            </p:cNvGrpSpPr>
            <p:nvPr/>
          </p:nvGrpSpPr>
          <p:grpSpPr bwMode="auto">
            <a:xfrm>
              <a:off x="1023099" y="44624"/>
              <a:ext cx="6501229" cy="6786178"/>
              <a:chOff x="1023099" y="44624"/>
              <a:chExt cx="6501229" cy="6786178"/>
            </a:xfrm>
          </p:grpSpPr>
          <p:pic>
            <p:nvPicPr>
              <p:cNvPr id="248840" name="Рисунок 2"/>
              <p:cNvPicPr>
                <a:picLocks noChangeAspect="1"/>
              </p:cNvPicPr>
              <p:nvPr/>
            </p:nvPicPr>
            <p:blipFill>
              <a:blip r:embed="rId2"/>
              <a:srcRect l="11903" t="15376" r="74191" b="58801"/>
              <a:stretch>
                <a:fillRect/>
              </a:stretch>
            </p:blipFill>
            <p:spPr bwMode="auto">
              <a:xfrm>
                <a:off x="1097293" y="44624"/>
                <a:ext cx="2952328" cy="3881112"/>
              </a:xfrm>
              <a:prstGeom prst="rect">
                <a:avLst/>
              </a:prstGeom>
              <a:noFill/>
              <a:ln w="9525">
                <a:noFill/>
                <a:miter lim="800000"/>
                <a:headEnd/>
                <a:tailEnd/>
              </a:ln>
            </p:spPr>
          </p:pic>
          <p:pic>
            <p:nvPicPr>
              <p:cNvPr id="248841" name="Рисунок 5"/>
              <p:cNvPicPr>
                <a:picLocks noChangeAspect="1"/>
              </p:cNvPicPr>
              <p:nvPr/>
            </p:nvPicPr>
            <p:blipFill>
              <a:blip r:embed="rId2"/>
              <a:srcRect l="14571" t="41161" r="75081" b="37012"/>
              <a:stretch>
                <a:fillRect/>
              </a:stretch>
            </p:blipFill>
            <p:spPr bwMode="auto">
              <a:xfrm>
                <a:off x="4948447" y="44624"/>
                <a:ext cx="2197518" cy="3281043"/>
              </a:xfrm>
              <a:prstGeom prst="rect">
                <a:avLst/>
              </a:prstGeom>
              <a:noFill/>
              <a:ln w="9525">
                <a:noFill/>
                <a:miter lim="800000"/>
                <a:headEnd/>
                <a:tailEnd/>
              </a:ln>
            </p:spPr>
          </p:pic>
          <p:pic>
            <p:nvPicPr>
              <p:cNvPr id="248842" name="Рисунок 6"/>
              <p:cNvPicPr>
                <a:picLocks noChangeAspect="1"/>
              </p:cNvPicPr>
              <p:nvPr/>
            </p:nvPicPr>
            <p:blipFill>
              <a:blip r:embed="rId2"/>
              <a:srcRect l="12451" t="61636" r="72278" b="17403"/>
              <a:stretch>
                <a:fillRect/>
              </a:stretch>
            </p:blipFill>
            <p:spPr bwMode="auto">
              <a:xfrm>
                <a:off x="1023099" y="3680388"/>
                <a:ext cx="3242546" cy="3150414"/>
              </a:xfrm>
              <a:prstGeom prst="rect">
                <a:avLst/>
              </a:prstGeom>
              <a:noFill/>
              <a:ln w="9525">
                <a:noFill/>
                <a:miter lim="800000"/>
                <a:headEnd/>
                <a:tailEnd/>
              </a:ln>
            </p:spPr>
          </p:pic>
          <p:pic>
            <p:nvPicPr>
              <p:cNvPr id="248843" name="Рисунок 7"/>
              <p:cNvPicPr>
                <a:picLocks noChangeAspect="1"/>
              </p:cNvPicPr>
              <p:nvPr/>
            </p:nvPicPr>
            <p:blipFill>
              <a:blip r:embed="rId2"/>
              <a:srcRect l="11903" t="39510" r="74191" b="58076"/>
              <a:stretch>
                <a:fillRect/>
              </a:stretch>
            </p:blipFill>
            <p:spPr bwMode="auto">
              <a:xfrm>
                <a:off x="4572000" y="3068960"/>
                <a:ext cx="2952328" cy="362857"/>
              </a:xfrm>
              <a:prstGeom prst="rect">
                <a:avLst/>
              </a:prstGeom>
              <a:noFill/>
              <a:ln w="9525">
                <a:noFill/>
                <a:miter lim="800000"/>
                <a:headEnd/>
                <a:tailEnd/>
              </a:ln>
            </p:spPr>
          </p:pic>
        </p:grpSp>
        <p:sp>
          <p:nvSpPr>
            <p:cNvPr id="4" name="Прямоугольник 3"/>
            <p:cNvSpPr/>
            <p:nvPr/>
          </p:nvSpPr>
          <p:spPr>
            <a:xfrm>
              <a:off x="2573808" y="3679793"/>
              <a:ext cx="1691970" cy="4698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Прямоугольник 4"/>
            <p:cNvSpPr/>
            <p:nvPr/>
          </p:nvSpPr>
          <p:spPr>
            <a:xfrm>
              <a:off x="2340487" y="3997275"/>
              <a:ext cx="431722" cy="2238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Прямоугольник 11"/>
            <p:cNvSpPr/>
            <p:nvPr/>
          </p:nvSpPr>
          <p:spPr>
            <a:xfrm>
              <a:off x="2411912" y="6381564"/>
              <a:ext cx="1584040" cy="3603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50AF737-6614-40A2-92BD-F6313A4C840A}" type="slidenum">
              <a:rPr lang="ru-RU" sz="1200">
                <a:solidFill>
                  <a:schemeClr val="tx1">
                    <a:tint val="75000"/>
                  </a:schemeClr>
                </a:solidFill>
                <a:latin typeface="+mn-lt"/>
                <a:cs typeface="+mn-cs"/>
              </a:rPr>
              <a:pPr algn="r" fontAlgn="auto">
                <a:spcBef>
                  <a:spcPts val="0"/>
                </a:spcBef>
                <a:spcAft>
                  <a:spcPts val="0"/>
                </a:spcAft>
                <a:defRPr/>
              </a:pPr>
              <a:t>217</a:t>
            </a:fld>
            <a:endParaRPr lang="ru-RU" sz="1200">
              <a:solidFill>
                <a:schemeClr val="tx1">
                  <a:tint val="75000"/>
                </a:schemeClr>
              </a:solidFill>
              <a:latin typeface="+mn-lt"/>
              <a:cs typeface="+mn-cs"/>
            </a:endParaRPr>
          </a:p>
        </p:txBody>
      </p:sp>
      <p:sp>
        <p:nvSpPr>
          <p:cNvPr id="249858" name="TextBox 9"/>
          <p:cNvSpPr txBox="1">
            <a:spLocks noChangeArrowheads="1"/>
          </p:cNvSpPr>
          <p:nvPr/>
        </p:nvSpPr>
        <p:spPr bwMode="auto">
          <a:xfrm>
            <a:off x="323850" y="5919788"/>
            <a:ext cx="3846513" cy="457200"/>
          </a:xfrm>
          <a:prstGeom prst="rect">
            <a:avLst/>
          </a:prstGeom>
          <a:noFill/>
          <a:ln w="9525">
            <a:noFill/>
            <a:miter lim="800000"/>
            <a:headEnd/>
            <a:tailEnd/>
          </a:ln>
        </p:spPr>
        <p:txBody>
          <a:bodyPr>
            <a:spAutoFit/>
          </a:bodyPr>
          <a:lstStyle/>
          <a:p>
            <a:r>
              <a:rPr lang="ru-RU" sz="2400" b="1" i="1">
                <a:latin typeface="Calibri" pitchFamily="34" charset="0"/>
              </a:rPr>
              <a:t>База сквозной колонны</a:t>
            </a:r>
          </a:p>
        </p:txBody>
      </p:sp>
      <p:grpSp>
        <p:nvGrpSpPr>
          <p:cNvPr id="249859" name="Группа 10"/>
          <p:cNvGrpSpPr>
            <a:grpSpLocks/>
          </p:cNvGrpSpPr>
          <p:nvPr/>
        </p:nvGrpSpPr>
        <p:grpSpPr bwMode="auto">
          <a:xfrm>
            <a:off x="468313" y="44450"/>
            <a:ext cx="8675687" cy="6573838"/>
            <a:chOff x="467544" y="44624"/>
            <a:chExt cx="8676455" cy="6573890"/>
          </a:xfrm>
        </p:grpSpPr>
        <p:grpSp>
          <p:nvGrpSpPr>
            <p:cNvPr id="249860" name="Группа 3"/>
            <p:cNvGrpSpPr>
              <a:grpSpLocks/>
            </p:cNvGrpSpPr>
            <p:nvPr/>
          </p:nvGrpSpPr>
          <p:grpSpPr bwMode="auto">
            <a:xfrm>
              <a:off x="595086" y="44624"/>
              <a:ext cx="8548913" cy="6573890"/>
              <a:chOff x="595086" y="44624"/>
              <a:chExt cx="8548913" cy="6573890"/>
            </a:xfrm>
          </p:grpSpPr>
          <p:pic>
            <p:nvPicPr>
              <p:cNvPr id="249863" name="Рисунок 2"/>
              <p:cNvPicPr>
                <a:picLocks noChangeAspect="1"/>
              </p:cNvPicPr>
              <p:nvPr/>
            </p:nvPicPr>
            <p:blipFill>
              <a:blip r:embed="rId2"/>
              <a:srcRect l="25764" t="14410" r="55533" b="60197"/>
              <a:stretch>
                <a:fillRect/>
              </a:stretch>
            </p:blipFill>
            <p:spPr bwMode="auto">
              <a:xfrm>
                <a:off x="595086" y="44624"/>
                <a:ext cx="3971279" cy="3816424"/>
              </a:xfrm>
              <a:prstGeom prst="rect">
                <a:avLst/>
              </a:prstGeom>
              <a:noFill/>
              <a:ln w="9525">
                <a:noFill/>
                <a:miter lim="800000"/>
                <a:headEnd/>
                <a:tailEnd/>
              </a:ln>
            </p:spPr>
          </p:pic>
          <p:pic>
            <p:nvPicPr>
              <p:cNvPr id="249864" name="Рисунок 5"/>
              <p:cNvPicPr>
                <a:picLocks noChangeAspect="1"/>
              </p:cNvPicPr>
              <p:nvPr/>
            </p:nvPicPr>
            <p:blipFill>
              <a:blip r:embed="rId2"/>
              <a:srcRect l="26398" t="39085" r="53845" b="17178"/>
              <a:stretch>
                <a:fillRect/>
              </a:stretch>
            </p:blipFill>
            <p:spPr bwMode="auto">
              <a:xfrm>
                <a:off x="4948446" y="44624"/>
                <a:ext cx="4195553" cy="6573890"/>
              </a:xfrm>
              <a:prstGeom prst="rect">
                <a:avLst/>
              </a:prstGeom>
              <a:noFill/>
              <a:ln w="9525">
                <a:noFill/>
                <a:miter lim="800000"/>
                <a:headEnd/>
                <a:tailEnd/>
              </a:ln>
            </p:spPr>
          </p:pic>
        </p:grpSp>
        <p:sp>
          <p:nvSpPr>
            <p:cNvPr id="5" name="Прямоугольник 4"/>
            <p:cNvSpPr/>
            <p:nvPr/>
          </p:nvSpPr>
          <p:spPr>
            <a:xfrm>
              <a:off x="467544" y="404990"/>
              <a:ext cx="1368546" cy="79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Прямоугольник 8"/>
            <p:cNvSpPr/>
            <p:nvPr/>
          </p:nvSpPr>
          <p:spPr>
            <a:xfrm>
              <a:off x="1691614" y="1197158"/>
              <a:ext cx="144476"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D90DF25-C979-4B81-B077-C0D88B8310B8}" type="slidenum">
              <a:rPr lang="ru-RU" sz="1200">
                <a:solidFill>
                  <a:schemeClr val="tx1">
                    <a:tint val="75000"/>
                  </a:schemeClr>
                </a:solidFill>
                <a:latin typeface="+mn-lt"/>
                <a:cs typeface="+mn-cs"/>
              </a:rPr>
              <a:pPr algn="r" fontAlgn="auto">
                <a:spcBef>
                  <a:spcPts val="0"/>
                </a:spcBef>
                <a:spcAft>
                  <a:spcPts val="0"/>
                </a:spcAft>
                <a:defRPr/>
              </a:pPr>
              <a:t>218</a:t>
            </a:fld>
            <a:endParaRPr lang="ru-RU" sz="1200">
              <a:solidFill>
                <a:schemeClr val="tx1">
                  <a:tint val="75000"/>
                </a:schemeClr>
              </a:solidFill>
              <a:latin typeface="+mn-lt"/>
              <a:cs typeface="+mn-cs"/>
            </a:endParaRPr>
          </a:p>
        </p:txBody>
      </p:sp>
      <p:sp>
        <p:nvSpPr>
          <p:cNvPr id="250882" name="TextBox 9"/>
          <p:cNvSpPr txBox="1">
            <a:spLocks noChangeArrowheads="1"/>
          </p:cNvSpPr>
          <p:nvPr/>
        </p:nvSpPr>
        <p:spPr bwMode="auto">
          <a:xfrm>
            <a:off x="3708400" y="5373688"/>
            <a:ext cx="3846513"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pic>
        <p:nvPicPr>
          <p:cNvPr id="250883" name="Picture 2" descr="C:\Users\Олеся\Pictures\Рисунок1.png"/>
          <p:cNvPicPr>
            <a:picLocks noChangeAspect="1" noChangeArrowheads="1"/>
          </p:cNvPicPr>
          <p:nvPr/>
        </p:nvPicPr>
        <p:blipFill>
          <a:blip r:embed="rId2"/>
          <a:srcRect/>
          <a:stretch>
            <a:fillRect/>
          </a:stretch>
        </p:blipFill>
        <p:spPr bwMode="auto">
          <a:xfrm>
            <a:off x="323850" y="333375"/>
            <a:ext cx="8591550" cy="5013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D9AADB7-ADC8-4223-8386-335A921296AA}" type="slidenum">
              <a:rPr lang="ru-RU" sz="1200">
                <a:solidFill>
                  <a:schemeClr val="tx1">
                    <a:tint val="75000"/>
                  </a:schemeClr>
                </a:solidFill>
                <a:latin typeface="+mn-lt"/>
                <a:cs typeface="+mn-cs"/>
              </a:rPr>
              <a:pPr algn="r" fontAlgn="auto">
                <a:spcBef>
                  <a:spcPts val="0"/>
                </a:spcBef>
                <a:spcAft>
                  <a:spcPts val="0"/>
                </a:spcAft>
                <a:defRPr/>
              </a:pPr>
              <a:t>219</a:t>
            </a:fld>
            <a:endParaRPr lang="ru-RU" sz="1200">
              <a:solidFill>
                <a:schemeClr val="tx1">
                  <a:tint val="75000"/>
                </a:schemeClr>
              </a:solidFill>
              <a:latin typeface="+mn-lt"/>
              <a:cs typeface="+mn-cs"/>
            </a:endParaRPr>
          </a:p>
        </p:txBody>
      </p:sp>
      <p:sp>
        <p:nvSpPr>
          <p:cNvPr id="251906" name="TextBox 9"/>
          <p:cNvSpPr txBox="1">
            <a:spLocks noChangeArrowheads="1"/>
          </p:cNvSpPr>
          <p:nvPr/>
        </p:nvSpPr>
        <p:spPr bwMode="auto">
          <a:xfrm>
            <a:off x="611188" y="4724400"/>
            <a:ext cx="3846512"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grpSp>
        <p:nvGrpSpPr>
          <p:cNvPr id="251907" name="Группа 3"/>
          <p:cNvGrpSpPr>
            <a:grpSpLocks/>
          </p:cNvGrpSpPr>
          <p:nvPr/>
        </p:nvGrpSpPr>
        <p:grpSpPr bwMode="auto">
          <a:xfrm>
            <a:off x="468313" y="228600"/>
            <a:ext cx="7921625" cy="4995863"/>
            <a:chOff x="467544" y="229050"/>
            <a:chExt cx="7921713" cy="4996093"/>
          </a:xfrm>
        </p:grpSpPr>
        <p:pic>
          <p:nvPicPr>
            <p:cNvPr id="251908" name="Рисунок 2"/>
            <p:cNvPicPr>
              <a:picLocks noChangeAspect="1"/>
            </p:cNvPicPr>
            <p:nvPr/>
          </p:nvPicPr>
          <p:blipFill>
            <a:blip r:embed="rId2"/>
            <a:srcRect l="74875" t="18706" r="9274" b="57846"/>
            <a:stretch>
              <a:fillRect/>
            </a:stretch>
          </p:blipFill>
          <p:spPr bwMode="auto">
            <a:xfrm>
              <a:off x="467544" y="229050"/>
              <a:ext cx="3702153" cy="4067179"/>
            </a:xfrm>
            <a:prstGeom prst="rect">
              <a:avLst/>
            </a:prstGeom>
            <a:noFill/>
            <a:ln w="9525">
              <a:noFill/>
              <a:miter lim="800000"/>
              <a:headEnd/>
              <a:tailEnd/>
            </a:ln>
          </p:spPr>
        </p:pic>
        <p:pic>
          <p:nvPicPr>
            <p:cNvPr id="251909" name="Рисунок 6"/>
            <p:cNvPicPr>
              <a:picLocks noChangeAspect="1"/>
            </p:cNvPicPr>
            <p:nvPr/>
          </p:nvPicPr>
          <p:blipFill>
            <a:blip r:embed="rId2"/>
            <a:srcRect l="75229" t="42339" r="8907" b="29047"/>
            <a:stretch>
              <a:fillRect/>
            </a:stretch>
          </p:blipFill>
          <p:spPr bwMode="auto">
            <a:xfrm>
              <a:off x="4683418" y="261925"/>
              <a:ext cx="3705839" cy="4963218"/>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ъект 2"/>
          <p:cNvSpPr>
            <a:spLocks noGrp="1"/>
          </p:cNvSpPr>
          <p:nvPr>
            <p:ph idx="1"/>
          </p:nvPr>
        </p:nvSpPr>
        <p:spPr>
          <a:xfrm>
            <a:off x="468313" y="333375"/>
            <a:ext cx="8351837" cy="574675"/>
          </a:xfrm>
        </p:spPr>
        <p:txBody>
          <a:bodyPr/>
          <a:lstStyle/>
          <a:p>
            <a:pPr marL="0" indent="0" algn="just" defTabSz="530225" eaLnBrk="1" hangingPunct="1">
              <a:buFont typeface="Arial" charset="0"/>
              <a:buNone/>
            </a:pPr>
            <a:r>
              <a:rPr lang="ru-RU" sz="2400" b="1" smtClean="0"/>
              <a:t>5	Башни, мачты, вышки, вытяжные трубы</a:t>
            </a:r>
          </a:p>
        </p:txBody>
      </p:sp>
      <p:pic>
        <p:nvPicPr>
          <p:cNvPr id="34818" name="Picture 6" descr="МК9"/>
          <p:cNvPicPr>
            <a:picLocks noChangeAspect="1" noChangeArrowheads="1"/>
          </p:cNvPicPr>
          <p:nvPr/>
        </p:nvPicPr>
        <p:blipFill>
          <a:blip r:embed="rId2"/>
          <a:srcRect/>
          <a:stretch>
            <a:fillRect/>
          </a:stretch>
        </p:blipFill>
        <p:spPr bwMode="auto">
          <a:xfrm>
            <a:off x="2916238" y="1773238"/>
            <a:ext cx="2951162" cy="4762500"/>
          </a:xfrm>
          <a:prstGeom prst="rect">
            <a:avLst/>
          </a:prstGeom>
          <a:noFill/>
          <a:ln w="9525">
            <a:noFill/>
            <a:miter lim="800000"/>
            <a:headEnd/>
            <a:tailEnd/>
          </a:ln>
        </p:spPr>
      </p:pic>
      <p:pic>
        <p:nvPicPr>
          <p:cNvPr id="34819" name="Picture 7" descr="МК10"/>
          <p:cNvPicPr>
            <a:picLocks noChangeAspect="1" noChangeArrowheads="1"/>
          </p:cNvPicPr>
          <p:nvPr/>
        </p:nvPicPr>
        <p:blipFill>
          <a:blip r:embed="rId3"/>
          <a:srcRect/>
          <a:stretch>
            <a:fillRect/>
          </a:stretch>
        </p:blipFill>
        <p:spPr bwMode="auto">
          <a:xfrm>
            <a:off x="6084888" y="2349500"/>
            <a:ext cx="2863850" cy="4154488"/>
          </a:xfrm>
          <a:prstGeom prst="rect">
            <a:avLst/>
          </a:prstGeom>
          <a:noFill/>
          <a:ln w="9525">
            <a:noFill/>
            <a:miter lim="800000"/>
            <a:headEnd/>
            <a:tailEnd/>
          </a:ln>
        </p:spPr>
      </p:pic>
      <p:pic>
        <p:nvPicPr>
          <p:cNvPr id="34820" name="Picture 8" descr="МК11"/>
          <p:cNvPicPr>
            <a:picLocks noChangeAspect="1" noChangeArrowheads="1"/>
          </p:cNvPicPr>
          <p:nvPr/>
        </p:nvPicPr>
        <p:blipFill>
          <a:blip r:embed="rId4"/>
          <a:srcRect/>
          <a:stretch>
            <a:fillRect/>
          </a:stretch>
        </p:blipFill>
        <p:spPr bwMode="auto">
          <a:xfrm>
            <a:off x="252413" y="1844675"/>
            <a:ext cx="2336800" cy="465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10B9EB7-5F25-49B4-AFAD-46FDD0D551AA}" type="slidenum">
              <a:rPr lang="ru-RU" sz="1200">
                <a:solidFill>
                  <a:schemeClr val="tx1">
                    <a:tint val="75000"/>
                  </a:schemeClr>
                </a:solidFill>
                <a:latin typeface="+mn-lt"/>
                <a:cs typeface="+mn-cs"/>
              </a:rPr>
              <a:pPr algn="r" fontAlgn="auto">
                <a:spcBef>
                  <a:spcPts val="0"/>
                </a:spcBef>
                <a:spcAft>
                  <a:spcPts val="0"/>
                </a:spcAft>
                <a:defRPr/>
              </a:pPr>
              <a:t>220</a:t>
            </a:fld>
            <a:endParaRPr lang="ru-RU" sz="1200">
              <a:solidFill>
                <a:schemeClr val="tx1">
                  <a:tint val="75000"/>
                </a:schemeClr>
              </a:solidFill>
              <a:latin typeface="+mn-lt"/>
              <a:cs typeface="+mn-cs"/>
            </a:endParaRPr>
          </a:p>
        </p:txBody>
      </p:sp>
      <p:sp>
        <p:nvSpPr>
          <p:cNvPr id="252930" name="TextBox 10"/>
          <p:cNvSpPr txBox="1">
            <a:spLocks noChangeArrowheads="1"/>
          </p:cNvSpPr>
          <p:nvPr/>
        </p:nvSpPr>
        <p:spPr bwMode="auto">
          <a:xfrm>
            <a:off x="5148263" y="4581525"/>
            <a:ext cx="3848100" cy="822325"/>
          </a:xfrm>
          <a:prstGeom prst="rect">
            <a:avLst/>
          </a:prstGeom>
          <a:noFill/>
          <a:ln w="9525">
            <a:noFill/>
            <a:miter lim="800000"/>
            <a:headEnd/>
            <a:tailEnd/>
          </a:ln>
        </p:spPr>
        <p:txBody>
          <a:bodyPr>
            <a:spAutoFit/>
          </a:bodyPr>
          <a:lstStyle/>
          <a:p>
            <a:r>
              <a:rPr lang="ru-RU" sz="2400" b="1" i="1">
                <a:latin typeface="Calibri" pitchFamily="34" charset="0"/>
              </a:rPr>
              <a:t>База сплошной колонны</a:t>
            </a:r>
          </a:p>
        </p:txBody>
      </p:sp>
      <p:grpSp>
        <p:nvGrpSpPr>
          <p:cNvPr id="252931" name="Группа 4"/>
          <p:cNvGrpSpPr>
            <a:grpSpLocks/>
          </p:cNvGrpSpPr>
          <p:nvPr/>
        </p:nvGrpSpPr>
        <p:grpSpPr bwMode="auto">
          <a:xfrm>
            <a:off x="-11113" y="0"/>
            <a:ext cx="9064626" cy="6754813"/>
            <a:chOff x="-9560" y="0"/>
            <a:chExt cx="9062279" cy="6755206"/>
          </a:xfrm>
        </p:grpSpPr>
        <p:pic>
          <p:nvPicPr>
            <p:cNvPr id="252932" name="Рисунок 9"/>
            <p:cNvPicPr>
              <a:picLocks noChangeAspect="1"/>
            </p:cNvPicPr>
            <p:nvPr/>
          </p:nvPicPr>
          <p:blipFill>
            <a:blip r:embed="rId2"/>
            <a:srcRect l="58585" t="44040" r="8711" b="19742"/>
            <a:stretch>
              <a:fillRect/>
            </a:stretch>
          </p:blipFill>
          <p:spPr bwMode="auto">
            <a:xfrm>
              <a:off x="-9560" y="2636912"/>
              <a:ext cx="5059968" cy="4118294"/>
            </a:xfrm>
            <a:prstGeom prst="rect">
              <a:avLst/>
            </a:prstGeom>
            <a:noFill/>
            <a:ln w="9525">
              <a:noFill/>
              <a:miter lim="800000"/>
              <a:headEnd/>
              <a:tailEnd/>
            </a:ln>
          </p:spPr>
        </p:pic>
        <p:pic>
          <p:nvPicPr>
            <p:cNvPr id="252933" name="Рисунок 2"/>
            <p:cNvPicPr>
              <a:picLocks noChangeAspect="1"/>
            </p:cNvPicPr>
            <p:nvPr/>
          </p:nvPicPr>
          <p:blipFill>
            <a:blip r:embed="rId2"/>
            <a:srcRect l="56349" t="10046" r="10948" b="55070"/>
            <a:stretch>
              <a:fillRect/>
            </a:stretch>
          </p:blipFill>
          <p:spPr bwMode="auto">
            <a:xfrm>
              <a:off x="3929051" y="0"/>
              <a:ext cx="5123668" cy="4016388"/>
            </a:xfrm>
            <a:prstGeom prst="rect">
              <a:avLst/>
            </a:prstGeom>
            <a:noFill/>
            <a:ln w="9525">
              <a:noFill/>
              <a:miter lim="800000"/>
              <a:headEnd/>
              <a:tailEnd/>
            </a:ln>
          </p:spPr>
        </p:pic>
        <p:sp>
          <p:nvSpPr>
            <p:cNvPr id="4" name="Овал 3"/>
            <p:cNvSpPr/>
            <p:nvPr/>
          </p:nvSpPr>
          <p:spPr>
            <a:xfrm>
              <a:off x="5191331" y="0"/>
              <a:ext cx="533262" cy="47627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55558" y="5346105"/>
            <a:ext cx="8645584" cy="1224136"/>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Фермы</a:t>
            </a:r>
            <a:endParaRPr lang="ru-RU" sz="5000" dirty="0">
              <a:solidFill>
                <a:schemeClr val="tx1">
                  <a:tint val="75000"/>
                </a:schemeClr>
              </a:solidFill>
            </a:endParaRP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A5DDB52-2D60-49BC-A66F-03D6D7163494}" type="slidenum">
              <a:rPr lang="ru-RU" sz="1200">
                <a:solidFill>
                  <a:schemeClr val="tx1">
                    <a:tint val="75000"/>
                  </a:schemeClr>
                </a:solidFill>
                <a:latin typeface="+mn-lt"/>
                <a:cs typeface="+mn-cs"/>
              </a:rPr>
              <a:pPr algn="r" fontAlgn="auto">
                <a:spcBef>
                  <a:spcPts val="0"/>
                </a:spcBef>
                <a:spcAft>
                  <a:spcPts val="0"/>
                </a:spcAft>
                <a:defRPr/>
              </a:pPr>
              <a:t>221</a:t>
            </a:fld>
            <a:endParaRPr lang="ru-RU" sz="1200" dirty="0">
              <a:solidFill>
                <a:schemeClr val="tx1">
                  <a:tint val="75000"/>
                </a:schemeClr>
              </a:solidFill>
              <a:latin typeface="+mn-lt"/>
              <a:cs typeface="+mn-cs"/>
            </a:endParaRPr>
          </a:p>
        </p:txBody>
      </p:sp>
      <p:sp>
        <p:nvSpPr>
          <p:cNvPr id="253956" name="Text Box 6"/>
          <p:cNvSpPr txBox="1">
            <a:spLocks noChangeArrowheads="1"/>
          </p:cNvSpPr>
          <p:nvPr/>
        </p:nvSpPr>
        <p:spPr bwMode="auto">
          <a:xfrm>
            <a:off x="755650" y="476250"/>
            <a:ext cx="1871663" cy="457200"/>
          </a:xfrm>
          <a:prstGeom prst="rect">
            <a:avLst/>
          </a:prstGeom>
          <a:noFill/>
          <a:ln w="9525">
            <a:noFill/>
            <a:miter lim="800000"/>
            <a:headEnd/>
            <a:tailEnd/>
          </a:ln>
        </p:spPr>
        <p:txBody>
          <a:bodyPr>
            <a:spAutoFit/>
          </a:bodyPr>
          <a:lstStyle/>
          <a:p>
            <a:pPr>
              <a:spcBef>
                <a:spcPct val="50000"/>
              </a:spcBef>
            </a:pPr>
            <a:r>
              <a:rPr lang="ru-RU" sz="2400"/>
              <a:t>Лекция 11</a:t>
            </a: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47639" y="409426"/>
            <a:ext cx="7931224" cy="792089"/>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256002" name="Заголовок 8"/>
          <p:cNvSpPr txBox="1">
            <a:spLocks/>
          </p:cNvSpPr>
          <p:nvPr/>
        </p:nvSpPr>
        <p:spPr bwMode="auto">
          <a:xfrm>
            <a:off x="755650" y="1268413"/>
            <a:ext cx="7993063" cy="5184775"/>
          </a:xfrm>
          <a:prstGeom prst="rect">
            <a:avLst/>
          </a:prstGeom>
          <a:noFill/>
          <a:ln w="9525">
            <a:noFill/>
            <a:miter lim="800000"/>
            <a:headEnd/>
            <a:tailEnd/>
          </a:ln>
        </p:spPr>
        <p:txBody>
          <a:bodyPr/>
          <a:lstStyle/>
          <a:p>
            <a:pPr marL="514350" indent="-514350">
              <a:buFont typeface="Calibri" pitchFamily="34" charset="0"/>
              <a:buAutoNum type="arabicPeriod"/>
            </a:pPr>
            <a:r>
              <a:rPr lang="ru-RU" sz="3100">
                <a:latin typeface="Calibri" pitchFamily="34" charset="0"/>
              </a:rPr>
              <a:t>Общие сведения и классификация ферм</a:t>
            </a:r>
          </a:p>
          <a:p>
            <a:pPr marL="514350" indent="-514350">
              <a:buFont typeface="Calibri" pitchFamily="34" charset="0"/>
              <a:buAutoNum type="arabicPeriod"/>
            </a:pPr>
            <a:r>
              <a:rPr lang="ru-RU" sz="3100">
                <a:latin typeface="Calibri" pitchFamily="34" charset="0"/>
              </a:rPr>
              <a:t>Работа и расчет элементов ферм</a:t>
            </a:r>
          </a:p>
          <a:p>
            <a:pPr marL="514350" indent="-514350">
              <a:buFont typeface="Calibri" pitchFamily="34" charset="0"/>
              <a:buAutoNum type="arabicPeriod"/>
            </a:pPr>
            <a:r>
              <a:rPr lang="ru-RU" sz="3100">
                <a:latin typeface="Calibri" pitchFamily="34" charset="0"/>
              </a:rPr>
              <a:t>Конструирование с учетом типа сечения элемента</a:t>
            </a:r>
          </a:p>
          <a:p>
            <a:pPr marL="514350" indent="-514350"/>
            <a:endParaRPr lang="ru-RU" sz="3100">
              <a:latin typeface="Calibri" pitchFamily="34" charset="0"/>
            </a:endParaRPr>
          </a:p>
          <a:p>
            <a:pPr marL="514350" indent="-514350">
              <a:buFont typeface="Arial" charset="0"/>
              <a:buChar char="•"/>
            </a:pPr>
            <a:endParaRPr lang="ru-RU" sz="3100" b="1" i="1">
              <a:latin typeface="Calibri" pitchFamily="34" charset="0"/>
            </a:endParaRP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EBAD792-D8DC-46CA-AB58-C3AC17EB0490}" type="slidenum">
              <a:rPr lang="ru-RU" sz="2000">
                <a:solidFill>
                  <a:schemeClr val="tx1">
                    <a:tint val="75000"/>
                  </a:schemeClr>
                </a:solidFill>
                <a:latin typeface="+mn-lt"/>
                <a:cs typeface="+mn-cs"/>
              </a:rPr>
              <a:pPr algn="r" fontAlgn="auto">
                <a:spcBef>
                  <a:spcPts val="0"/>
                </a:spcBef>
                <a:spcAft>
                  <a:spcPts val="0"/>
                </a:spcAft>
                <a:defRPr/>
              </a:pPr>
              <a:t>222</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Объект 2"/>
          <p:cNvSpPr>
            <a:spLocks noGrp="1"/>
          </p:cNvSpPr>
          <p:nvPr>
            <p:ph sz="half" idx="4294967295"/>
          </p:nvPr>
        </p:nvSpPr>
        <p:spPr>
          <a:xfrm>
            <a:off x="468313" y="908050"/>
            <a:ext cx="8218487" cy="5649913"/>
          </a:xfrm>
        </p:spPr>
        <p:txBody>
          <a:bodyPr/>
          <a:lstStyle/>
          <a:p>
            <a:pPr eaLnBrk="1" hangingPunct="1">
              <a:buFont typeface="Arial" charset="0"/>
              <a:buNone/>
            </a:pPr>
            <a:r>
              <a:rPr lang="ru-RU" sz="2200" b="1" smtClean="0"/>
              <a:t>Фермой</a:t>
            </a:r>
            <a:r>
              <a:rPr lang="ru-RU" sz="2200" smtClean="0"/>
              <a:t> называется система стержней (обычно прямолинейных), соединенных между собой в узлах и образующих геометрически неизменяемую конструкцию при шарнирных узлах. </a:t>
            </a:r>
          </a:p>
          <a:p>
            <a:pPr eaLnBrk="1" hangingPunct="1">
              <a:buFont typeface="Arial" charset="0"/>
              <a:buNone/>
            </a:pPr>
            <a:r>
              <a:rPr lang="ru-RU" sz="2200" b="1" smtClean="0"/>
              <a:t>Фермы</a:t>
            </a:r>
            <a:r>
              <a:rPr lang="ru-RU" sz="2200" smtClean="0"/>
              <a:t> бывают плоскими (все стержни лежат в одной плоскости) и пространственными.</a:t>
            </a:r>
            <a:endParaRPr lang="ru-RU" sz="2200" i="1" smtClean="0"/>
          </a:p>
        </p:txBody>
      </p:sp>
      <p:sp>
        <p:nvSpPr>
          <p:cNvPr id="257026" name="Содержимое 5"/>
          <p:cNvSpPr>
            <a:spLocks noGrp="1"/>
          </p:cNvSpPr>
          <p:nvPr>
            <p:ph sz="half" idx="4294967295"/>
          </p:nvPr>
        </p:nvSpPr>
        <p:spPr>
          <a:xfrm>
            <a:off x="611188" y="5805488"/>
            <a:ext cx="8075612" cy="609600"/>
          </a:xfrm>
        </p:spPr>
        <p:txBody>
          <a:bodyPr/>
          <a:lstStyle/>
          <a:p>
            <a:pPr algn="ctr" eaLnBrk="1" hangingPunct="1">
              <a:buFont typeface="Arial" charset="0"/>
              <a:buNone/>
            </a:pPr>
            <a:r>
              <a:rPr lang="ru-RU" sz="2200" smtClean="0"/>
              <a:t>1- плоская ферма; 2-пространственная ферма</a:t>
            </a:r>
          </a:p>
        </p:txBody>
      </p:sp>
      <p:pic>
        <p:nvPicPr>
          <p:cNvPr id="257027" name="Picture 3"/>
          <p:cNvPicPr>
            <a:picLocks noChangeAspect="1" noChangeArrowheads="1"/>
          </p:cNvPicPr>
          <p:nvPr/>
        </p:nvPicPr>
        <p:blipFill>
          <a:blip r:embed="rId2"/>
          <a:srcRect/>
          <a:stretch>
            <a:fillRect/>
          </a:stretch>
        </p:blipFill>
        <p:spPr bwMode="auto">
          <a:xfrm>
            <a:off x="2341563" y="3213100"/>
            <a:ext cx="4038600" cy="2349500"/>
          </a:xfrm>
          <a:prstGeom prst="rect">
            <a:avLst/>
          </a:prstGeom>
          <a:noFill/>
          <a:ln w="9525">
            <a:noFill/>
            <a:miter lim="800000"/>
            <a:headEnd/>
            <a:tailEnd/>
          </a:ln>
        </p:spPr>
      </p:pic>
      <p:sp>
        <p:nvSpPr>
          <p:cNvPr id="17414" name="Text Box 6"/>
          <p:cNvSpPr txBox="1">
            <a:spLocks noChangeArrowheads="1"/>
          </p:cNvSpPr>
          <p:nvPr/>
        </p:nvSpPr>
        <p:spPr bwMode="auto">
          <a:xfrm>
            <a:off x="539750" y="115888"/>
            <a:ext cx="8604250" cy="992187"/>
          </a:xfrm>
          <a:prstGeom prst="rect">
            <a:avLst/>
          </a:prstGeom>
          <a:noFill/>
          <a:ln w="9525">
            <a:noFill/>
            <a:miter lim="800000"/>
            <a:headEnd/>
            <a:tailEnd/>
          </a:ln>
          <a:effectLst/>
        </p:spPr>
        <p:txBody>
          <a:bodyPr>
            <a:spAutoFit/>
          </a:bodyPr>
          <a:lstStyle/>
          <a:p>
            <a:pPr marL="342900" indent="-342900">
              <a:buFont typeface="Calibri" pitchFamily="34" charset="0"/>
              <a:buAutoNum type="arabicPeriod"/>
              <a:defRPr/>
            </a:pPr>
            <a:r>
              <a:rPr lang="ru-RU" sz="3200">
                <a:effectLst>
                  <a:outerShdw blurRad="38100" dist="38100" dir="2700000" algn="tl">
                    <a:srgbClr val="C0C0C0"/>
                  </a:outerShdw>
                </a:effectLst>
              </a:rPr>
              <a:t>Общие сведения и классификация ферм</a:t>
            </a:r>
          </a:p>
          <a:p>
            <a:pPr marL="342900" indent="-342900">
              <a:spcBef>
                <a:spcPct val="50000"/>
              </a:spcBef>
              <a:defRPr/>
            </a:pPr>
            <a:endParaRPr lang="ru-RU"/>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Элементы ферм</a:t>
            </a:r>
          </a:p>
        </p:txBody>
      </p:sp>
      <p:pic>
        <p:nvPicPr>
          <p:cNvPr id="258050" name="Picture 2"/>
          <p:cNvPicPr>
            <a:picLocks noGrp="1" noChangeAspect="1" noChangeArrowheads="1"/>
          </p:cNvPicPr>
          <p:nvPr>
            <p:ph sz="half" idx="4294967295"/>
          </p:nvPr>
        </p:nvPicPr>
        <p:blipFill>
          <a:blip r:embed="rId2"/>
          <a:srcRect/>
          <a:stretch>
            <a:fillRect/>
          </a:stretch>
        </p:blipFill>
        <p:spPr>
          <a:xfrm>
            <a:off x="468313" y="1196975"/>
            <a:ext cx="8362950" cy="3487738"/>
          </a:xfrm>
        </p:spPr>
      </p:pic>
      <p:sp>
        <p:nvSpPr>
          <p:cNvPr id="258051" name="Содержимое 4"/>
          <p:cNvSpPr>
            <a:spLocks noGrp="1"/>
          </p:cNvSpPr>
          <p:nvPr>
            <p:ph sz="half" idx="4294967295"/>
          </p:nvPr>
        </p:nvSpPr>
        <p:spPr>
          <a:xfrm>
            <a:off x="971550" y="4724400"/>
            <a:ext cx="7715250" cy="1401763"/>
          </a:xfrm>
        </p:spPr>
        <p:txBody>
          <a:bodyPr/>
          <a:lstStyle/>
          <a:p>
            <a:pPr algn="ctr" eaLnBrk="1" hangingPunct="1">
              <a:buFont typeface="Arial" charset="0"/>
              <a:buNone/>
            </a:pPr>
            <a:r>
              <a:rPr lang="ru-RU" sz="2400" smtClean="0"/>
              <a:t>1- верхний пояс; 2-нижний пояс; 3-раскосы; 4- стойки;</a:t>
            </a:r>
          </a:p>
          <a:p>
            <a:pPr algn="ctr" eaLnBrk="1" hangingPunct="1">
              <a:buFont typeface="Arial" charset="0"/>
              <a:buNone/>
            </a:pPr>
            <a:r>
              <a:rPr lang="en-US" sz="2400" smtClean="0"/>
              <a:t>d</a:t>
            </a:r>
            <a:r>
              <a:rPr lang="ru-RU" sz="2000" smtClean="0"/>
              <a:t>в</a:t>
            </a:r>
            <a:r>
              <a:rPr lang="ru-RU" sz="2400" smtClean="0"/>
              <a:t>- панель верхнего пояса; </a:t>
            </a:r>
            <a:r>
              <a:rPr lang="en-US" sz="2400" smtClean="0"/>
              <a:t>d</a:t>
            </a:r>
            <a:r>
              <a:rPr lang="ru-RU" sz="2000" smtClean="0"/>
              <a:t>н</a:t>
            </a:r>
            <a:r>
              <a:rPr lang="ru-RU" sz="2400" smtClean="0"/>
              <a:t>- панель нижнего пояса; </a:t>
            </a:r>
          </a:p>
          <a:p>
            <a:pPr algn="ctr" eaLnBrk="1" hangingPunct="1">
              <a:buFont typeface="Arial" charset="0"/>
              <a:buNone/>
            </a:pPr>
            <a:r>
              <a:rPr lang="en-US" sz="2400" smtClean="0"/>
              <a:t>h</a:t>
            </a:r>
            <a:r>
              <a:rPr lang="en-US" sz="2000" smtClean="0"/>
              <a:t>on</a:t>
            </a:r>
            <a:r>
              <a:rPr lang="ru-RU" sz="2400" smtClean="0"/>
              <a:t>- высота нижней стойки;  </a:t>
            </a:r>
            <a:r>
              <a:rPr lang="en-US" sz="2400" smtClean="0"/>
              <a:t>h</a:t>
            </a:r>
            <a:r>
              <a:rPr lang="en-US" sz="2000" smtClean="0"/>
              <a:t>o</a:t>
            </a:r>
            <a:r>
              <a:rPr lang="en-US" sz="2400" smtClean="0"/>
              <a:t>- </a:t>
            </a:r>
            <a:r>
              <a:rPr lang="ru-RU" sz="2400" smtClean="0"/>
              <a:t> высота верхней стойки</a:t>
            </a:r>
          </a:p>
          <a:p>
            <a:pPr algn="ctr" eaLnBrk="1" hangingPunct="1">
              <a:buFont typeface="Arial" charset="0"/>
              <a:buNone/>
            </a:pPr>
            <a:endParaRPr lang="ru-RU" sz="2400" smtClean="0"/>
          </a:p>
        </p:txBody>
      </p:sp>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7682CE5-F37F-4CDC-9FF5-3239F1572379}" type="slidenum">
              <a:rPr lang="ru-RU" sz="1200">
                <a:solidFill>
                  <a:schemeClr val="tx1">
                    <a:tint val="75000"/>
                  </a:schemeClr>
                </a:solidFill>
                <a:latin typeface="+mn-lt"/>
                <a:cs typeface="+mn-cs"/>
              </a:rPr>
              <a:pPr algn="r" fontAlgn="auto">
                <a:spcBef>
                  <a:spcPts val="0"/>
                </a:spcBef>
                <a:spcAft>
                  <a:spcPts val="0"/>
                </a:spcAft>
                <a:defRPr/>
              </a:pPr>
              <a:t>224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Содержимое 4"/>
          <p:cNvSpPr>
            <a:spLocks noGrp="1"/>
          </p:cNvSpPr>
          <p:nvPr>
            <p:ph sz="half" idx="4294967295"/>
          </p:nvPr>
        </p:nvSpPr>
        <p:spPr>
          <a:xfrm>
            <a:off x="5294313" y="2565400"/>
            <a:ext cx="3392487" cy="3560763"/>
          </a:xfrm>
        </p:spPr>
        <p:txBody>
          <a:bodyPr/>
          <a:lstStyle/>
          <a:p>
            <a:pPr eaLnBrk="1" hangingPunct="1">
              <a:buFont typeface="Arial" charset="0"/>
              <a:buNone/>
            </a:pPr>
            <a:r>
              <a:rPr lang="ru-RU" sz="2400" i="1" smtClean="0"/>
              <a:t>а — балочная разрезная; 6 — неразрезная; в, е — консольная; г — арочная; д — рамная; ж- </a:t>
            </a:r>
            <a:r>
              <a:rPr lang="ru-RU" sz="2400" smtClean="0"/>
              <a:t>комбинированная</a:t>
            </a:r>
          </a:p>
        </p:txBody>
      </p:sp>
      <p:pic>
        <p:nvPicPr>
          <p:cNvPr id="259074" name="Picture 3"/>
          <p:cNvPicPr>
            <a:picLocks noGrp="1" noChangeAspect="1" noChangeArrowheads="1"/>
          </p:cNvPicPr>
          <p:nvPr>
            <p:ph sz="half" idx="4294967295"/>
          </p:nvPr>
        </p:nvPicPr>
        <p:blipFill>
          <a:blip r:embed="rId2"/>
          <a:srcRect/>
          <a:stretch>
            <a:fillRect/>
          </a:stretch>
        </p:blipFill>
        <p:spPr>
          <a:xfrm>
            <a:off x="323850" y="1700213"/>
            <a:ext cx="4991100" cy="4321175"/>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63DE352-A12D-4D11-B87C-ACB6AFC6A56B}" type="slidenum">
              <a:rPr lang="ru-RU" sz="1200">
                <a:solidFill>
                  <a:schemeClr val="tx1">
                    <a:tint val="75000"/>
                  </a:schemeClr>
                </a:solidFill>
                <a:latin typeface="+mn-lt"/>
                <a:cs typeface="+mn-cs"/>
              </a:rPr>
              <a:pPr algn="r" fontAlgn="auto">
                <a:spcBef>
                  <a:spcPts val="0"/>
                </a:spcBef>
                <a:spcAft>
                  <a:spcPts val="0"/>
                </a:spcAft>
                <a:defRPr/>
              </a:pPr>
              <a:t>225</a:t>
            </a:fld>
            <a:endParaRPr lang="ru-RU" sz="1200">
              <a:solidFill>
                <a:schemeClr val="tx1">
                  <a:tint val="75000"/>
                </a:schemeClr>
              </a:solidFill>
              <a:latin typeface="+mn-lt"/>
              <a:cs typeface="+mn-cs"/>
            </a:endParaRPr>
          </a:p>
        </p:txBody>
      </p:sp>
      <p:sp>
        <p:nvSpPr>
          <p:cNvPr id="259076" name="Text Box 6"/>
          <p:cNvSpPr txBox="1">
            <a:spLocks noChangeArrowheads="1"/>
          </p:cNvSpPr>
          <p:nvPr/>
        </p:nvSpPr>
        <p:spPr bwMode="auto">
          <a:xfrm>
            <a:off x="900113" y="981075"/>
            <a:ext cx="7416800" cy="457200"/>
          </a:xfrm>
          <a:prstGeom prst="rect">
            <a:avLst/>
          </a:prstGeom>
          <a:noFill/>
          <a:ln w="9525">
            <a:noFill/>
            <a:miter lim="800000"/>
            <a:headEnd/>
            <a:tailEnd/>
          </a:ln>
        </p:spPr>
        <p:txBody>
          <a:bodyPr>
            <a:spAutoFit/>
          </a:bodyPr>
          <a:lstStyle/>
          <a:p>
            <a:pPr>
              <a:spcBef>
                <a:spcPct val="50000"/>
              </a:spcBef>
            </a:pPr>
            <a:r>
              <a:rPr lang="ru-RU" sz="2400"/>
              <a:t>По статической схеме фермы классифицируют:</a:t>
            </a: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Содержимое 3"/>
          <p:cNvSpPr>
            <a:spLocks noGrp="1"/>
          </p:cNvSpPr>
          <p:nvPr>
            <p:ph sz="half" idx="4294967295"/>
          </p:nvPr>
        </p:nvSpPr>
        <p:spPr>
          <a:xfrm>
            <a:off x="539750" y="4941888"/>
            <a:ext cx="8147050" cy="1184275"/>
          </a:xfrm>
        </p:spPr>
        <p:txBody>
          <a:bodyPr/>
          <a:lstStyle/>
          <a:p>
            <a:pPr algn="ctr" eaLnBrk="1" hangingPunct="1"/>
            <a:r>
              <a:rPr lang="ru-RU" sz="2400" i="1" smtClean="0"/>
              <a:t>а — сегментное; 6 — полигональное;                                                    в — трапецеидальное; г — с параллельными поясами;</a:t>
            </a:r>
          </a:p>
          <a:p>
            <a:pPr algn="ctr" eaLnBrk="1" hangingPunct="1"/>
            <a:r>
              <a:rPr lang="ru-RU" sz="2400" i="1" smtClean="0"/>
              <a:t>д—з — треугольное</a:t>
            </a:r>
            <a:endParaRPr lang="ru-RU" sz="2400" smtClean="0"/>
          </a:p>
        </p:txBody>
      </p:sp>
      <p:pic>
        <p:nvPicPr>
          <p:cNvPr id="260098" name="Picture 2"/>
          <p:cNvPicPr>
            <a:picLocks noGrp="1" noChangeAspect="1" noChangeArrowheads="1"/>
          </p:cNvPicPr>
          <p:nvPr>
            <p:ph sz="half" idx="4294967295"/>
          </p:nvPr>
        </p:nvPicPr>
        <p:blipFill>
          <a:blip r:embed="rId2"/>
          <a:srcRect/>
          <a:stretch>
            <a:fillRect/>
          </a:stretch>
        </p:blipFill>
        <p:spPr>
          <a:xfrm>
            <a:off x="1763713" y="1268413"/>
            <a:ext cx="5730875" cy="3449637"/>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169297A-DEE9-4A35-8805-9981A319DD73}" type="slidenum">
              <a:rPr lang="ru-RU" sz="1200">
                <a:solidFill>
                  <a:schemeClr val="tx1">
                    <a:tint val="75000"/>
                  </a:schemeClr>
                </a:solidFill>
                <a:latin typeface="+mn-lt"/>
                <a:cs typeface="+mn-cs"/>
              </a:rPr>
              <a:pPr algn="r" fontAlgn="auto">
                <a:spcBef>
                  <a:spcPts val="0"/>
                </a:spcBef>
                <a:spcAft>
                  <a:spcPts val="0"/>
                </a:spcAft>
                <a:defRPr/>
              </a:pPr>
              <a:t>226</a:t>
            </a:fld>
            <a:endParaRPr lang="ru-RU" sz="1200">
              <a:solidFill>
                <a:schemeClr val="tx1">
                  <a:tint val="75000"/>
                </a:schemeClr>
              </a:solidFill>
              <a:latin typeface="+mn-lt"/>
              <a:cs typeface="+mn-cs"/>
            </a:endParaRPr>
          </a:p>
        </p:txBody>
      </p:sp>
      <p:sp>
        <p:nvSpPr>
          <p:cNvPr id="260100" name="Text Box 6"/>
          <p:cNvSpPr txBox="1">
            <a:spLocks noChangeArrowheads="1"/>
          </p:cNvSpPr>
          <p:nvPr/>
        </p:nvSpPr>
        <p:spPr bwMode="auto">
          <a:xfrm>
            <a:off x="900113" y="620713"/>
            <a:ext cx="7416800" cy="457200"/>
          </a:xfrm>
          <a:prstGeom prst="rect">
            <a:avLst/>
          </a:prstGeom>
          <a:noFill/>
          <a:ln w="9525">
            <a:noFill/>
            <a:miter lim="800000"/>
            <a:headEnd/>
            <a:tailEnd/>
          </a:ln>
        </p:spPr>
        <p:txBody>
          <a:bodyPr>
            <a:spAutoFit/>
          </a:bodyPr>
          <a:lstStyle/>
          <a:p>
            <a:pPr>
              <a:spcBef>
                <a:spcPct val="50000"/>
              </a:spcBef>
            </a:pPr>
            <a:r>
              <a:rPr lang="ru-RU" sz="2400"/>
              <a:t>По очертанию поясов фермы классифицируют:</a:t>
            </a: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Содержимое 4"/>
          <p:cNvSpPr>
            <a:spLocks noGrp="1"/>
          </p:cNvSpPr>
          <p:nvPr>
            <p:ph sz="half" idx="4294967295"/>
          </p:nvPr>
        </p:nvSpPr>
        <p:spPr>
          <a:xfrm>
            <a:off x="4648200" y="1412875"/>
            <a:ext cx="4038600" cy="4713288"/>
          </a:xfrm>
        </p:spPr>
        <p:txBody>
          <a:bodyPr/>
          <a:lstStyle/>
          <a:p>
            <a:pPr eaLnBrk="1" hangingPunct="1">
              <a:buFont typeface="Arial" charset="0"/>
              <a:buNone/>
            </a:pPr>
            <a:r>
              <a:rPr lang="ru-RU" sz="2400" smtClean="0"/>
              <a:t>     а — треугольная;                        6 — треугольная с дополнительными стойками;                                          в — раскосная с восходящим раскосом;                    г — раскосная с нисходящим раскосом;                 д — шпренгельная;                              е — крестовая;                                    ж  -перекрестная;                                  з — ромбическая;                                и — полураскосная</a:t>
            </a:r>
          </a:p>
        </p:txBody>
      </p:sp>
      <p:pic>
        <p:nvPicPr>
          <p:cNvPr id="261122" name="Picture 3"/>
          <p:cNvPicPr>
            <a:picLocks noGrp="1" noChangeAspect="1" noChangeArrowheads="1"/>
          </p:cNvPicPr>
          <p:nvPr>
            <p:ph sz="half" idx="4294967295"/>
          </p:nvPr>
        </p:nvPicPr>
        <p:blipFill>
          <a:blip r:embed="rId2"/>
          <a:srcRect/>
          <a:stretch>
            <a:fillRect/>
          </a:stretch>
        </p:blipFill>
        <p:spPr>
          <a:xfrm>
            <a:off x="468313" y="1484313"/>
            <a:ext cx="4038600" cy="5040312"/>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00DBE0F-1625-41F2-AF60-1BE7D4EB6F7B}" type="slidenum">
              <a:rPr lang="ru-RU" sz="1200">
                <a:solidFill>
                  <a:schemeClr val="tx1">
                    <a:tint val="75000"/>
                  </a:schemeClr>
                </a:solidFill>
                <a:latin typeface="+mn-lt"/>
                <a:cs typeface="+mn-cs"/>
              </a:rPr>
              <a:pPr algn="r" fontAlgn="auto">
                <a:spcBef>
                  <a:spcPts val="0"/>
                </a:spcBef>
                <a:spcAft>
                  <a:spcPts val="0"/>
                </a:spcAft>
                <a:defRPr/>
              </a:pPr>
              <a:t>227</a:t>
            </a:fld>
            <a:endParaRPr lang="ru-RU" sz="1200">
              <a:solidFill>
                <a:schemeClr val="tx1">
                  <a:tint val="75000"/>
                </a:schemeClr>
              </a:solidFill>
              <a:latin typeface="+mn-lt"/>
              <a:cs typeface="+mn-cs"/>
            </a:endParaRPr>
          </a:p>
        </p:txBody>
      </p:sp>
      <p:sp>
        <p:nvSpPr>
          <p:cNvPr id="261124" name="Text Box 6"/>
          <p:cNvSpPr txBox="1">
            <a:spLocks noChangeArrowheads="1"/>
          </p:cNvSpPr>
          <p:nvPr/>
        </p:nvSpPr>
        <p:spPr bwMode="auto">
          <a:xfrm>
            <a:off x="900113" y="476250"/>
            <a:ext cx="7416800" cy="822325"/>
          </a:xfrm>
          <a:prstGeom prst="rect">
            <a:avLst/>
          </a:prstGeom>
          <a:noFill/>
          <a:ln w="9525">
            <a:noFill/>
            <a:miter lim="800000"/>
            <a:headEnd/>
            <a:tailEnd/>
          </a:ln>
        </p:spPr>
        <p:txBody>
          <a:bodyPr>
            <a:spAutoFit/>
          </a:bodyPr>
          <a:lstStyle/>
          <a:p>
            <a:pPr>
              <a:spcBef>
                <a:spcPct val="50000"/>
              </a:spcBef>
            </a:pPr>
            <a:r>
              <a:rPr lang="ru-RU" sz="2400"/>
              <a:t>По геометрической схеме решетки фермы классифицируют:</a:t>
            </a: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74663" y="311151"/>
            <a:ext cx="8229600" cy="922113"/>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сечений стержней легких ферм</a:t>
            </a:r>
          </a:p>
        </p:txBody>
      </p:sp>
      <p:sp>
        <p:nvSpPr>
          <p:cNvPr id="262146" name="Содержимое 15"/>
          <p:cNvSpPr>
            <a:spLocks noGrp="1"/>
          </p:cNvSpPr>
          <p:nvPr>
            <p:ph sz="half" idx="4294967295"/>
          </p:nvPr>
        </p:nvSpPr>
        <p:spPr>
          <a:xfrm>
            <a:off x="684213" y="5229225"/>
            <a:ext cx="8002587" cy="896938"/>
          </a:xfrm>
        </p:spPr>
        <p:txBody>
          <a:bodyPr/>
          <a:lstStyle/>
          <a:p>
            <a:pPr algn="ctr" eaLnBrk="1" hangingPunct="1">
              <a:buFont typeface="Arial" charset="0"/>
              <a:buNone/>
            </a:pPr>
            <a:r>
              <a:rPr lang="ru-RU" sz="2400" i="1" smtClean="0"/>
              <a:t>а и б— трубчатые; в, г, д, е, ж, к и я — с использованием прокатных уголков; з — двутавровое; и —</a:t>
            </a:r>
          </a:p>
          <a:p>
            <a:pPr algn="ctr" eaLnBrk="1" hangingPunct="1">
              <a:buFont typeface="Arial" charset="0"/>
              <a:buNone/>
            </a:pPr>
            <a:r>
              <a:rPr lang="ru-RU" sz="2400" smtClean="0"/>
              <a:t>тавровое</a:t>
            </a:r>
          </a:p>
        </p:txBody>
      </p:sp>
      <p:pic>
        <p:nvPicPr>
          <p:cNvPr id="262147" name="Picture 3"/>
          <p:cNvPicPr>
            <a:picLocks noGrp="1" noChangeAspect="1" noChangeArrowheads="1"/>
          </p:cNvPicPr>
          <p:nvPr>
            <p:ph sz="half" idx="4294967295"/>
          </p:nvPr>
        </p:nvPicPr>
        <p:blipFill>
          <a:blip r:embed="rId2"/>
          <a:srcRect/>
          <a:stretch>
            <a:fillRect/>
          </a:stretch>
        </p:blipFill>
        <p:spPr>
          <a:xfrm>
            <a:off x="1497013" y="1412875"/>
            <a:ext cx="6153150" cy="3646488"/>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75653AA-B388-4816-96B5-AF79D3F6A6C7}" type="slidenum">
              <a:rPr lang="ru-RU" sz="1200">
                <a:solidFill>
                  <a:schemeClr val="tx1">
                    <a:tint val="75000"/>
                  </a:schemeClr>
                </a:solidFill>
                <a:latin typeface="+mn-lt"/>
                <a:cs typeface="+mn-cs"/>
              </a:rPr>
              <a:pPr algn="r" fontAlgn="auto">
                <a:spcBef>
                  <a:spcPts val="0"/>
                </a:spcBef>
                <a:spcAft>
                  <a:spcPts val="0"/>
                </a:spcAft>
                <a:defRPr/>
              </a:pPr>
              <a:t>228</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сечений стержней тяжелых ферм</a:t>
            </a:r>
          </a:p>
        </p:txBody>
      </p:sp>
      <p:sp>
        <p:nvSpPr>
          <p:cNvPr id="263170" name="Содержимое 5"/>
          <p:cNvSpPr>
            <a:spLocks noGrp="1"/>
          </p:cNvSpPr>
          <p:nvPr>
            <p:ph sz="half" idx="4294967295"/>
          </p:nvPr>
        </p:nvSpPr>
        <p:spPr>
          <a:xfrm>
            <a:off x="539750" y="4724400"/>
            <a:ext cx="8147050" cy="1401763"/>
          </a:xfrm>
        </p:spPr>
        <p:txBody>
          <a:bodyPr/>
          <a:lstStyle/>
          <a:p>
            <a:pPr eaLnBrk="1" hangingPunct="1">
              <a:buFont typeface="Arial" charset="0"/>
              <a:buNone/>
            </a:pPr>
            <a:r>
              <a:rPr lang="ru-RU" sz="2400" i="1" smtClean="0"/>
              <a:t>а, б и з — из прокатных и составных сварных двутавров;    в и г — для клепаных ферм; д и и — из прокатных швеллеров; е и ж</a:t>
            </a:r>
            <a:r>
              <a:rPr lang="en-US" sz="2400" i="1" smtClean="0"/>
              <a:t> </a:t>
            </a:r>
            <a:r>
              <a:rPr lang="ru-RU" sz="2400" i="1" smtClean="0"/>
              <a:t>— из составных сварных швеллеров;       к и л — трубчатые прямоугольные сварные</a:t>
            </a:r>
            <a:endParaRPr lang="ru-RU" sz="2400" smtClean="0"/>
          </a:p>
        </p:txBody>
      </p:sp>
      <p:pic>
        <p:nvPicPr>
          <p:cNvPr id="263171" name="Picture 3"/>
          <p:cNvPicPr>
            <a:picLocks noGrp="1" noChangeAspect="1" noChangeArrowheads="1"/>
          </p:cNvPicPr>
          <p:nvPr>
            <p:ph sz="half" idx="4294967295"/>
          </p:nvPr>
        </p:nvPicPr>
        <p:blipFill>
          <a:blip r:embed="rId3"/>
          <a:srcRect/>
          <a:stretch>
            <a:fillRect/>
          </a:stretch>
        </p:blipFill>
        <p:spPr>
          <a:xfrm>
            <a:off x="457200" y="1328738"/>
            <a:ext cx="7859713" cy="3411537"/>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CD87915-0408-4B08-87A6-FCE2EC1AF85B}" type="slidenum">
              <a:rPr lang="ru-RU" sz="1200">
                <a:solidFill>
                  <a:schemeClr val="tx1">
                    <a:tint val="75000"/>
                  </a:schemeClr>
                </a:solidFill>
                <a:latin typeface="+mn-lt"/>
                <a:cs typeface="+mn-cs"/>
              </a:rPr>
              <a:pPr algn="r" fontAlgn="auto">
                <a:spcBef>
                  <a:spcPts val="0"/>
                </a:spcBef>
                <a:spcAft>
                  <a:spcPts val="0"/>
                </a:spcAft>
                <a:defRPr/>
              </a:pPr>
              <a:t>229</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ъект 2"/>
          <p:cNvSpPr>
            <a:spLocks noGrp="1"/>
          </p:cNvSpPr>
          <p:nvPr>
            <p:ph idx="1"/>
          </p:nvPr>
        </p:nvSpPr>
        <p:spPr>
          <a:xfrm>
            <a:off x="468313" y="333375"/>
            <a:ext cx="8351837" cy="574675"/>
          </a:xfrm>
        </p:spPr>
        <p:txBody>
          <a:bodyPr/>
          <a:lstStyle/>
          <a:p>
            <a:pPr marL="0" indent="0" algn="ctr" defTabSz="530225" eaLnBrk="1" hangingPunct="1">
              <a:buFont typeface="Arial" charset="0"/>
              <a:buNone/>
            </a:pPr>
            <a:r>
              <a:rPr lang="ru-RU" sz="2400" b="1" smtClean="0"/>
              <a:t>6	Каркасы многоэтажных гражданских и общественных       зданий</a:t>
            </a:r>
          </a:p>
        </p:txBody>
      </p:sp>
      <p:pic>
        <p:nvPicPr>
          <p:cNvPr id="35842" name="Picture 4" descr="МК12"/>
          <p:cNvPicPr>
            <a:picLocks noChangeAspect="1" noChangeArrowheads="1"/>
          </p:cNvPicPr>
          <p:nvPr/>
        </p:nvPicPr>
        <p:blipFill>
          <a:blip r:embed="rId2"/>
          <a:srcRect/>
          <a:stretch>
            <a:fillRect/>
          </a:stretch>
        </p:blipFill>
        <p:spPr bwMode="auto">
          <a:xfrm>
            <a:off x="1258888" y="1484313"/>
            <a:ext cx="6626225" cy="496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Содержимое 8"/>
          <p:cNvSpPr>
            <a:spLocks noGrp="1"/>
          </p:cNvSpPr>
          <p:nvPr>
            <p:ph idx="4294967295"/>
          </p:nvPr>
        </p:nvSpPr>
        <p:spPr>
          <a:xfrm>
            <a:off x="468313" y="1916113"/>
            <a:ext cx="8229600" cy="4525962"/>
          </a:xfrm>
        </p:spPr>
        <p:txBody>
          <a:bodyPr/>
          <a:lstStyle/>
          <a:p>
            <a:pPr eaLnBrk="1" hangingPunct="1"/>
            <a:r>
              <a:rPr lang="ru-RU" sz="2400" b="1" i="1" smtClean="0"/>
              <a:t>постоянная</a:t>
            </a:r>
            <a:r>
              <a:rPr lang="ru-RU" sz="2400" smtClean="0"/>
              <a:t>, в которую входит собственная масса фермы и всей поддерживаемой конструкции (кровли с утеплением, фонарей и т.п.);</a:t>
            </a:r>
          </a:p>
          <a:p>
            <a:pPr eaLnBrk="1" hangingPunct="1"/>
            <a:r>
              <a:rPr lang="ru-RU" sz="2400" b="1" i="1" smtClean="0"/>
              <a:t>временная</a:t>
            </a:r>
            <a:r>
              <a:rPr lang="ru-RU" sz="2400" smtClean="0"/>
              <a:t>— нагрузки от подвесного подъемно-транспортного оборудования, полезной нагрузки, действующей на подвешенное к ферме чердачное перекрытие, и т.п.;</a:t>
            </a:r>
          </a:p>
          <a:p>
            <a:pPr eaLnBrk="1" hangingPunct="1"/>
            <a:r>
              <a:rPr lang="ru-RU" sz="2400" b="1" i="1" smtClean="0"/>
              <a:t>кратковременная</a:t>
            </a:r>
            <a:r>
              <a:rPr lang="ru-RU" sz="2400" smtClean="0"/>
              <a:t> (например, атмосферная) — снег, ветер.</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B3792B1-F1DD-4FC9-AD00-EF739C067174}" type="slidenum">
              <a:rPr lang="ru-RU" sz="1200">
                <a:solidFill>
                  <a:schemeClr val="tx1">
                    <a:tint val="75000"/>
                  </a:schemeClr>
                </a:solidFill>
                <a:latin typeface="+mn-lt"/>
                <a:cs typeface="+mn-cs"/>
              </a:rPr>
              <a:pPr algn="r" fontAlgn="auto">
                <a:spcBef>
                  <a:spcPts val="0"/>
                </a:spcBef>
                <a:spcAft>
                  <a:spcPts val="0"/>
                </a:spcAft>
                <a:defRPr/>
              </a:pPr>
              <a:t>230</a:t>
            </a:fld>
            <a:endParaRPr lang="ru-RU" sz="1200">
              <a:solidFill>
                <a:schemeClr val="tx1">
                  <a:tint val="75000"/>
                </a:schemeClr>
              </a:solidFill>
              <a:latin typeface="+mn-lt"/>
              <a:cs typeface="+mn-cs"/>
            </a:endParaRPr>
          </a:p>
        </p:txBody>
      </p:sp>
      <p:sp>
        <p:nvSpPr>
          <p:cNvPr id="25605" name="Text Box 5"/>
          <p:cNvSpPr txBox="1">
            <a:spLocks noChangeArrowheads="1"/>
          </p:cNvSpPr>
          <p:nvPr/>
        </p:nvSpPr>
        <p:spPr bwMode="auto">
          <a:xfrm>
            <a:off x="755650" y="333375"/>
            <a:ext cx="7561263" cy="992188"/>
          </a:xfrm>
          <a:prstGeom prst="rect">
            <a:avLst/>
          </a:prstGeom>
          <a:noFill/>
          <a:ln w="9525">
            <a:noFill/>
            <a:miter lim="800000"/>
            <a:headEnd/>
            <a:tailEnd/>
          </a:ln>
          <a:effectLst/>
        </p:spPr>
        <p:txBody>
          <a:bodyPr>
            <a:spAutoFit/>
          </a:bodyPr>
          <a:lstStyle/>
          <a:p>
            <a:pPr marL="800100" lvl="1" indent="-342900">
              <a:buFont typeface="Calibri" pitchFamily="34" charset="0"/>
              <a:buNone/>
              <a:defRPr/>
            </a:pPr>
            <a:r>
              <a:rPr lang="ru-RU" sz="3200">
                <a:effectLst>
                  <a:outerShdw blurRad="38100" dist="38100" dir="2700000" algn="tl">
                    <a:srgbClr val="C0C0C0"/>
                  </a:outerShdw>
                </a:effectLst>
              </a:rPr>
              <a:t>2. Работа и расчет элементов ферм</a:t>
            </a:r>
          </a:p>
          <a:p>
            <a:pPr marL="342900" indent="-342900">
              <a:spcBef>
                <a:spcPct val="50000"/>
              </a:spcBef>
              <a:defRPr/>
            </a:pPr>
            <a:endParaRPr lang="ru-RU"/>
          </a:p>
        </p:txBody>
      </p:sp>
      <p:sp>
        <p:nvSpPr>
          <p:cNvPr id="265220" name="Text Box 6"/>
          <p:cNvSpPr txBox="1">
            <a:spLocks noChangeArrowheads="1"/>
          </p:cNvSpPr>
          <p:nvPr/>
        </p:nvSpPr>
        <p:spPr bwMode="auto">
          <a:xfrm>
            <a:off x="539750" y="1196975"/>
            <a:ext cx="7056438" cy="519113"/>
          </a:xfrm>
          <a:prstGeom prst="rect">
            <a:avLst/>
          </a:prstGeom>
          <a:noFill/>
          <a:ln w="9525">
            <a:noFill/>
            <a:miter lim="800000"/>
            <a:headEnd/>
            <a:tailEnd/>
          </a:ln>
        </p:spPr>
        <p:txBody>
          <a:bodyPr>
            <a:spAutoFit/>
          </a:bodyPr>
          <a:lstStyle/>
          <a:p>
            <a:pPr>
              <a:spcBef>
                <a:spcPct val="50000"/>
              </a:spcBef>
            </a:pPr>
            <a:r>
              <a:rPr lang="ru-RU" sz="2800"/>
              <a:t>Виды нагрузок, действующих на ферму:</a:t>
            </a: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 нагрузки на ферму</a:t>
            </a:r>
          </a:p>
        </p:txBody>
      </p:sp>
      <p:sp>
        <p:nvSpPr>
          <p:cNvPr id="266248" name="Содержимое 6"/>
          <p:cNvSpPr>
            <a:spLocks noGrp="1"/>
          </p:cNvSpPr>
          <p:nvPr>
            <p:ph sz="half" idx="4294967295"/>
          </p:nvPr>
        </p:nvSpPr>
        <p:spPr>
          <a:xfrm>
            <a:off x="0" y="1196975"/>
            <a:ext cx="6084888" cy="4929188"/>
          </a:xfrm>
        </p:spPr>
        <p:txBody>
          <a:bodyPr/>
          <a:lstStyle/>
          <a:p>
            <a:pPr eaLnBrk="1" hangingPunct="1">
              <a:buFont typeface="Arial" charset="0"/>
              <a:buNone/>
            </a:pPr>
            <a:r>
              <a:rPr lang="ru-RU" sz="2200" smtClean="0"/>
              <a:t>Расчетная  нагрузка,</a:t>
            </a:r>
            <a:r>
              <a:rPr lang="en-US" sz="2200" smtClean="0"/>
              <a:t> </a:t>
            </a:r>
            <a:r>
              <a:rPr lang="ru-RU" sz="2200" smtClean="0"/>
              <a:t>действующая на любой узел стропильной фермы, зависит от грузовой площади, с которой она собирается и определяется по формуле</a:t>
            </a:r>
          </a:p>
          <a:p>
            <a:pPr eaLnBrk="1" hangingPunct="1"/>
            <a:endParaRPr lang="en-US" sz="2200" smtClean="0"/>
          </a:p>
          <a:p>
            <a:pPr eaLnBrk="1" hangingPunct="1"/>
            <a:endParaRPr lang="en-US" sz="2200" smtClean="0"/>
          </a:p>
          <a:p>
            <a:pPr eaLnBrk="1" hangingPunct="1">
              <a:buFont typeface="Arial" charset="0"/>
              <a:buNone/>
            </a:pPr>
            <a:endParaRPr lang="en-US" sz="2200" smtClean="0"/>
          </a:p>
          <a:p>
            <a:pPr eaLnBrk="1" hangingPunct="1">
              <a:buFont typeface="Arial" charset="0"/>
              <a:buNone/>
            </a:pPr>
            <a:r>
              <a:rPr lang="ru-RU" sz="2100" smtClean="0"/>
              <a:t>где </a:t>
            </a:r>
            <a:r>
              <a:rPr lang="en-US" sz="2100" smtClean="0"/>
              <a:t>g</a:t>
            </a:r>
            <a:r>
              <a:rPr lang="ru-RU" sz="2100" smtClean="0"/>
              <a:t>ф — собственная масса фермы и связей, кН/м</a:t>
            </a:r>
            <a:r>
              <a:rPr lang="ru-RU" sz="2100" baseline="30000" smtClean="0"/>
              <a:t>2</a:t>
            </a:r>
            <a:r>
              <a:rPr lang="ru-RU" sz="2100" smtClean="0"/>
              <a:t>, горизонтальной проекции кровли; </a:t>
            </a:r>
            <a:r>
              <a:rPr lang="en-US" sz="2100" smtClean="0"/>
              <a:t>g</a:t>
            </a:r>
            <a:r>
              <a:rPr lang="ru-RU" sz="2100" smtClean="0"/>
              <a:t>кр — масса кровли, кН/м</a:t>
            </a:r>
            <a:r>
              <a:rPr lang="ru-RU" sz="2100" baseline="30000" smtClean="0"/>
              <a:t>2</a:t>
            </a:r>
            <a:r>
              <a:rPr lang="ru-RU" sz="2100" smtClean="0"/>
              <a:t>; </a:t>
            </a:r>
            <a:r>
              <a:rPr lang="en-US" sz="2100" smtClean="0"/>
              <a:t>a </a:t>
            </a:r>
            <a:r>
              <a:rPr lang="ru-RU" sz="2100" smtClean="0"/>
              <a:t>— угол наклона верхнего пояса к горизонту; Ь — расстояние между фермами; </a:t>
            </a:r>
            <a:r>
              <a:rPr lang="en-US" sz="2100" smtClean="0"/>
              <a:t>di-1</a:t>
            </a:r>
            <a:r>
              <a:rPr lang="ru-RU" sz="2100" smtClean="0"/>
              <a:t>и </a:t>
            </a:r>
            <a:r>
              <a:rPr lang="en-US" sz="2100" smtClean="0"/>
              <a:t>di</a:t>
            </a:r>
            <a:r>
              <a:rPr lang="ru-RU" sz="2100" smtClean="0"/>
              <a:t> — примыкающие к узлу панели; </a:t>
            </a:r>
            <a:r>
              <a:rPr lang="en-US" sz="2100" smtClean="0"/>
              <a:t>y</a:t>
            </a:r>
            <a:r>
              <a:rPr lang="en-US" sz="2100" baseline="-25000" smtClean="0"/>
              <a:t>g</a:t>
            </a:r>
            <a:r>
              <a:rPr lang="en-US" sz="2100" smtClean="0"/>
              <a:t> </a:t>
            </a:r>
            <a:r>
              <a:rPr lang="ru-RU" sz="2100" smtClean="0"/>
              <a:t>— коэффициент надежности д</a:t>
            </a:r>
            <a:r>
              <a:rPr lang="en-US" sz="2100" smtClean="0"/>
              <a:t>k</a:t>
            </a:r>
            <a:r>
              <a:rPr lang="ru-RU" sz="2100" smtClean="0"/>
              <a:t>я постоянных нагрузок.</a:t>
            </a:r>
          </a:p>
        </p:txBody>
      </p:sp>
      <p:sp>
        <p:nvSpPr>
          <p:cNvPr id="11" name="Скругленный прямоугольник 10"/>
          <p:cNvSpPr/>
          <p:nvPr/>
        </p:nvSpPr>
        <p:spPr>
          <a:xfrm>
            <a:off x="252413" y="2852738"/>
            <a:ext cx="5759450" cy="863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pic>
        <p:nvPicPr>
          <p:cNvPr id="266250" name="Picture 5"/>
          <p:cNvPicPr>
            <a:picLocks noChangeAspect="1" noChangeArrowheads="1"/>
          </p:cNvPicPr>
          <p:nvPr/>
        </p:nvPicPr>
        <p:blipFill>
          <a:blip r:embed="rId3"/>
          <a:srcRect/>
          <a:stretch>
            <a:fillRect/>
          </a:stretch>
        </p:blipFill>
        <p:spPr bwMode="auto">
          <a:xfrm>
            <a:off x="6069013" y="1557338"/>
            <a:ext cx="3074987" cy="4103687"/>
          </a:xfrm>
          <a:prstGeom prst="rect">
            <a:avLst/>
          </a:prstGeom>
          <a:noFill/>
          <a:ln w="9525">
            <a:noFill/>
            <a:miter lim="800000"/>
            <a:headEnd/>
            <a:tailEnd/>
          </a:ln>
        </p:spPr>
      </p:pic>
      <p:graphicFrame>
        <p:nvGraphicFramePr>
          <p:cNvPr id="266246" name="Object 6"/>
          <p:cNvGraphicFramePr>
            <a:graphicFrameLocks noChangeAspect="1"/>
          </p:cNvGraphicFramePr>
          <p:nvPr>
            <p:ph sz="half" idx="4294967295"/>
          </p:nvPr>
        </p:nvGraphicFramePr>
        <p:xfrm>
          <a:off x="252413" y="3141663"/>
          <a:ext cx="5905500" cy="493712"/>
        </p:xfrm>
        <a:graphic>
          <a:graphicData uri="http://schemas.openxmlformats.org/presentationml/2006/ole">
            <p:oleObj spid="_x0000_s266246" name="Формула" r:id="rId4" imgW="2247840" imgH="203040" progId="Equation.3">
              <p:embed/>
            </p:oleObj>
          </a:graphicData>
        </a:graphic>
      </p:graphicFrame>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A904561-FC25-4BD9-BC1D-781678BCB818}" type="slidenum">
              <a:rPr lang="ru-RU" sz="1200">
                <a:solidFill>
                  <a:schemeClr val="tx1">
                    <a:tint val="75000"/>
                  </a:schemeClr>
                </a:solidFill>
                <a:latin typeface="+mn-lt"/>
                <a:cs typeface="+mn-cs"/>
              </a:rPr>
              <a:pPr algn="r" fontAlgn="auto">
                <a:spcBef>
                  <a:spcPts val="0"/>
                </a:spcBef>
                <a:spcAft>
                  <a:spcPts val="0"/>
                </a:spcAft>
                <a:defRPr/>
              </a:pPr>
              <a:t>231</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Заголовок 1"/>
          <p:cNvSpPr>
            <a:spLocks noGrp="1"/>
          </p:cNvSpPr>
          <p:nvPr>
            <p:ph type="title" idx="4294967295"/>
          </p:nvPr>
        </p:nvSpPr>
        <p:spPr>
          <a:xfrm>
            <a:off x="457200" y="0"/>
            <a:ext cx="8229600" cy="981075"/>
          </a:xfrm>
        </p:spPr>
        <p:txBody>
          <a:bodyPr/>
          <a:lstStyle/>
          <a:p>
            <a:pPr eaLnBrk="1" hangingPunct="1"/>
            <a:r>
              <a:rPr lang="ru-RU" smtClean="0"/>
              <a:t>Сбор нагрузок</a:t>
            </a:r>
          </a:p>
        </p:txBody>
      </p:sp>
      <p:graphicFrame>
        <p:nvGraphicFramePr>
          <p:cNvPr id="267291" name="Group 27"/>
          <p:cNvGraphicFramePr>
            <a:graphicFrameLocks noGrp="1"/>
          </p:cNvGraphicFramePr>
          <p:nvPr>
            <p:ph idx="4294967295"/>
          </p:nvPr>
        </p:nvGraphicFramePr>
        <p:xfrm>
          <a:off x="457200" y="981075"/>
          <a:ext cx="8291513" cy="5470525"/>
        </p:xfrm>
        <a:graphic>
          <a:graphicData uri="http://schemas.openxmlformats.org/drawingml/2006/table">
            <a:tbl>
              <a:tblPr/>
              <a:tblGrid>
                <a:gridCol w="3179763"/>
                <a:gridCol w="1657350"/>
                <a:gridCol w="1798637"/>
                <a:gridCol w="1655763"/>
              </a:tblGrid>
              <a:tr h="920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Вид нагрузки</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Нормативная нагрузка, кН/м</a:t>
                      </a:r>
                      <a:r>
                        <a:rPr kumimoji="0" lang="ru-RU" sz="1800" b="1" i="0" u="none" strike="noStrike" cap="none" normalizeH="0" baseline="30000" smtClean="0">
                          <a:ln>
                            <a:noFill/>
                          </a:ln>
                          <a:solidFill>
                            <a:srgbClr val="000000"/>
                          </a:solidFill>
                          <a:effectLst/>
                          <a:latin typeface="Times New Roman" pitchFamily="18" charset="0"/>
                          <a:cs typeface="Times New Roman" pitchFamily="18" charset="0"/>
                        </a:rPr>
                        <a:t>2</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Коэф-т надежности по нагрузке</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Times New Roman" pitchFamily="18" charset="0"/>
                          <a:cs typeface="Times New Roman" pitchFamily="18" charset="0"/>
                        </a:rPr>
                        <a:t>Расчетная нагрузка, кН/м</a:t>
                      </a:r>
                      <a:r>
                        <a:rPr kumimoji="0" lang="ru-RU" sz="1800" b="1" i="0" u="none" strike="noStrike" cap="none" normalizeH="0" baseline="30000" smtClean="0">
                          <a:ln>
                            <a:noFill/>
                          </a:ln>
                          <a:solidFill>
                            <a:srgbClr val="000000"/>
                          </a:solidFill>
                          <a:effectLst/>
                          <a:latin typeface="Times New Roman" pitchFamily="18" charset="0"/>
                          <a:cs typeface="Times New Roman" pitchFamily="18" charset="0"/>
                        </a:rPr>
                        <a:t>2</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751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Постоянная:</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-защитный слой гравия на битумной мастике,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t</a:t>
                      </a: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=20м, =20кН/м</a:t>
                      </a:r>
                      <a:r>
                        <a:rPr kumimoji="0" lang="ru-RU" sz="1800" b="0" i="0" u="none" strike="noStrike" cap="none" normalizeH="0" baseline="30000" smtClean="0">
                          <a:ln>
                            <a:noFill/>
                          </a:ln>
                          <a:solidFill>
                            <a:srgbClr val="000000"/>
                          </a:solidFill>
                          <a:effectLst/>
                          <a:latin typeface="Times New Roman" pitchFamily="18" charset="0"/>
                          <a:cs typeface="Times New Roman" pitchFamily="18" charset="0"/>
                        </a:rPr>
                        <a:t>3</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-гидроизоляционный ковер из 4-х слоев рубероида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-цементная стяжка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t</a:t>
                      </a: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=20мм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-минераловатные плиты,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t</a:t>
                      </a: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=60мм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-пароизоляция</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-сборные ж/б ребристые плиты 6х1,5м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-собственная масса фермы</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-вязи покрытия</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0,12</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0,04</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1,5</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0,04</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1,05</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1,05</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1,05</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0,273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0,13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0,26</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0,156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0,52</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1,575</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0,21</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0,042</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4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Итого</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g</a:t>
                      </a:r>
                      <a:r>
                        <a:rPr kumimoji="0" lang="ru-RU" sz="1800" b="0" i="0" u="none" strike="noStrike" cap="none" normalizeH="0" baseline="-25000" smtClean="0">
                          <a:ln>
                            <a:noFill/>
                          </a:ln>
                          <a:solidFill>
                            <a:srgbClr val="000000"/>
                          </a:solidFill>
                          <a:effectLst/>
                          <a:latin typeface="Times New Roman" pitchFamily="18" charset="0"/>
                          <a:cs typeface="Times New Roman" pitchFamily="18" charset="0"/>
                        </a:rPr>
                        <a:t>кр</a:t>
                      </a:r>
                      <a:r>
                        <a:rPr kumimoji="0" lang="ru-RU" sz="1800" b="0" i="0" u="none" strike="noStrike" cap="none" normalizeH="0" baseline="30000" smtClean="0">
                          <a:ln>
                            <a:noFill/>
                          </a:ln>
                          <a:solidFill>
                            <a:srgbClr val="000000"/>
                          </a:solidFill>
                          <a:effectLst/>
                          <a:latin typeface="Times New Roman" pitchFamily="18" charset="0"/>
                          <a:cs typeface="Times New Roman" pitchFamily="18" charset="0"/>
                        </a:rPr>
                        <a:t>н</a:t>
                      </a: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=2,17</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g</a:t>
                      </a:r>
                      <a:r>
                        <a:rPr kumimoji="0" lang="ru-RU" sz="1800" b="0" i="0" u="none" strike="noStrike" cap="none" normalizeH="0" baseline="-25000" smtClean="0">
                          <a:ln>
                            <a:noFill/>
                          </a:ln>
                          <a:solidFill>
                            <a:srgbClr val="000000"/>
                          </a:solidFill>
                          <a:effectLst/>
                          <a:latin typeface="Times New Roman" pitchFamily="18" charset="0"/>
                          <a:cs typeface="Times New Roman" pitchFamily="18" charset="0"/>
                        </a:rPr>
                        <a:t>кр</a:t>
                      </a:r>
                      <a:r>
                        <a:rPr kumimoji="0" lang="ru-RU" sz="1800" b="0" i="0" u="none" strike="noStrike" cap="none" normalizeH="0" baseline="0" smtClean="0">
                          <a:ln>
                            <a:noFill/>
                          </a:ln>
                          <a:solidFill>
                            <a:srgbClr val="000000"/>
                          </a:solidFill>
                          <a:effectLst/>
                          <a:latin typeface="Times New Roman" pitchFamily="18" charset="0"/>
                          <a:cs typeface="Times New Roman" pitchFamily="18" charset="0"/>
                        </a:rPr>
                        <a:t>=3,575</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28C25BC-E821-444A-A957-F7C030A2C090}" type="slidenum">
              <a:rPr lang="ru-RU" sz="1200">
                <a:solidFill>
                  <a:schemeClr val="tx1">
                    <a:tint val="75000"/>
                  </a:schemeClr>
                </a:solidFill>
                <a:latin typeface="+mn-lt"/>
                <a:cs typeface="+mn-cs"/>
              </a:rPr>
              <a:pPr algn="r" fontAlgn="auto">
                <a:spcBef>
                  <a:spcPts val="0"/>
                </a:spcBef>
                <a:spcAft>
                  <a:spcPts val="0"/>
                </a:spcAft>
                <a:defRPr/>
              </a:pPr>
              <a:t>232</a:t>
            </a:fld>
            <a:endParaRPr lang="ru-RU" sz="1200">
              <a:solidFill>
                <a:schemeClr val="tx1">
                  <a:tint val="75000"/>
                </a:schemeClr>
              </a:solidFill>
              <a:latin typeface="+mn-lt"/>
              <a:cs typeface="+mn-cs"/>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Заголовок 1"/>
          <p:cNvSpPr>
            <a:spLocks noGrp="1"/>
          </p:cNvSpPr>
          <p:nvPr>
            <p:ph type="title" idx="4294967295"/>
          </p:nvPr>
        </p:nvSpPr>
        <p:spPr>
          <a:xfrm>
            <a:off x="0" y="274638"/>
            <a:ext cx="9144000" cy="1143000"/>
          </a:xfrm>
        </p:spPr>
        <p:txBody>
          <a:bodyPr/>
          <a:lstStyle/>
          <a:p>
            <a:pPr eaLnBrk="1" hangingPunct="1"/>
            <a:r>
              <a:rPr lang="ru-RU" sz="3200" smtClean="0"/>
              <a:t>Определение усилий в стержнях ферм</a:t>
            </a:r>
          </a:p>
        </p:txBody>
      </p:sp>
      <p:sp>
        <p:nvSpPr>
          <p:cNvPr id="268290" name="Содержимое 2"/>
          <p:cNvSpPr>
            <a:spLocks noGrp="1"/>
          </p:cNvSpPr>
          <p:nvPr>
            <p:ph idx="4294967295"/>
          </p:nvPr>
        </p:nvSpPr>
        <p:spPr>
          <a:xfrm>
            <a:off x="395288" y="1341438"/>
            <a:ext cx="8229600" cy="4967287"/>
          </a:xfrm>
        </p:spPr>
        <p:txBody>
          <a:bodyPr/>
          <a:lstStyle/>
          <a:p>
            <a:pPr eaLnBrk="1" hangingPunct="1">
              <a:buFont typeface="Arial" charset="0"/>
              <a:buNone/>
            </a:pPr>
            <a:r>
              <a:rPr lang="ru-RU" sz="2400" smtClean="0"/>
              <a:t>В верхних поясах поясах ферм при непрерывном опирании на них  настилов  допускается вычислять моменты последующим формулам:</a:t>
            </a:r>
            <a:endParaRPr lang="ru-RU" sz="2400" u="sng" smtClean="0"/>
          </a:p>
          <a:p>
            <a:pPr eaLnBrk="1" hangingPunct="1"/>
            <a:r>
              <a:rPr lang="ru-RU" sz="2200" u="sng" smtClean="0"/>
              <a:t>Пролетный момент в крайней панели</a:t>
            </a:r>
            <a:endParaRPr lang="en-US" sz="2200" u="sng" smtClean="0"/>
          </a:p>
          <a:p>
            <a:pPr eaLnBrk="1" hangingPunct="1">
              <a:buFont typeface="Arial" charset="0"/>
              <a:buNone/>
            </a:pPr>
            <a:r>
              <a:rPr lang="ru-RU" sz="2800" smtClean="0"/>
              <a:t>                                    М</a:t>
            </a:r>
            <a:r>
              <a:rPr lang="ru-RU" sz="2800" baseline="-25000" smtClean="0"/>
              <a:t>1</a:t>
            </a:r>
            <a:r>
              <a:rPr lang="ru-RU" sz="2800" smtClean="0"/>
              <a:t>=</a:t>
            </a:r>
            <a:r>
              <a:rPr lang="en-US" sz="2800" smtClean="0"/>
              <a:t>qd</a:t>
            </a:r>
            <a:r>
              <a:rPr lang="en-US" sz="2800" baseline="-25000" smtClean="0"/>
              <a:t>1</a:t>
            </a:r>
            <a:r>
              <a:rPr lang="en-US" sz="2800" baseline="30000" smtClean="0"/>
              <a:t>2</a:t>
            </a:r>
            <a:r>
              <a:rPr lang="en-US" sz="2800" smtClean="0"/>
              <a:t>/10</a:t>
            </a:r>
            <a:endParaRPr lang="ru-RU" sz="2800" smtClean="0"/>
          </a:p>
          <a:p>
            <a:pPr eaLnBrk="1" hangingPunct="1"/>
            <a:r>
              <a:rPr lang="ru-RU" sz="2400" u="sng" smtClean="0"/>
              <a:t>Пролетный момент промежуточных панелей</a:t>
            </a:r>
          </a:p>
          <a:p>
            <a:pPr eaLnBrk="1" hangingPunct="1">
              <a:buFont typeface="Arial" charset="0"/>
              <a:buNone/>
            </a:pPr>
            <a:r>
              <a:rPr lang="ru-RU" sz="2800" smtClean="0"/>
              <a:t>                                     М</a:t>
            </a:r>
            <a:r>
              <a:rPr lang="ru-RU" sz="2800" baseline="-25000" smtClean="0"/>
              <a:t>п</a:t>
            </a:r>
            <a:r>
              <a:rPr lang="ru-RU" sz="2800" smtClean="0"/>
              <a:t>=</a:t>
            </a:r>
            <a:r>
              <a:rPr lang="en-US" sz="2800" smtClean="0"/>
              <a:t>qd</a:t>
            </a:r>
            <a:r>
              <a:rPr lang="en-US" sz="2800" baseline="-25000" smtClean="0"/>
              <a:t>1</a:t>
            </a:r>
            <a:r>
              <a:rPr lang="en-US" sz="2800" baseline="30000" smtClean="0"/>
              <a:t>2</a:t>
            </a:r>
            <a:r>
              <a:rPr lang="en-US" sz="2800" smtClean="0"/>
              <a:t>/1</a:t>
            </a:r>
            <a:r>
              <a:rPr lang="ru-RU" sz="2800" smtClean="0"/>
              <a:t>2  </a:t>
            </a:r>
          </a:p>
          <a:p>
            <a:pPr eaLnBrk="1" hangingPunct="1"/>
            <a:r>
              <a:rPr lang="ru-RU" sz="2400" u="sng" smtClean="0"/>
              <a:t>Момент в узле ( опорный)</a:t>
            </a:r>
          </a:p>
          <a:p>
            <a:pPr eaLnBrk="1" hangingPunct="1">
              <a:buFont typeface="Arial" charset="0"/>
              <a:buNone/>
            </a:pPr>
            <a:r>
              <a:rPr lang="ru-RU" sz="2800" smtClean="0"/>
              <a:t>                                     М</a:t>
            </a:r>
            <a:r>
              <a:rPr lang="ru-RU" sz="2800" baseline="-25000" smtClean="0"/>
              <a:t>оп</a:t>
            </a:r>
            <a:r>
              <a:rPr lang="ru-RU" sz="2800" smtClean="0"/>
              <a:t>=</a:t>
            </a:r>
            <a:r>
              <a:rPr lang="en-US" sz="2800" smtClean="0"/>
              <a:t>qd</a:t>
            </a:r>
            <a:r>
              <a:rPr lang="en-US" sz="2800" baseline="-25000" smtClean="0"/>
              <a:t>1</a:t>
            </a:r>
            <a:r>
              <a:rPr lang="en-US" sz="2800" baseline="30000" smtClean="0"/>
              <a:t>2</a:t>
            </a:r>
            <a:r>
              <a:rPr lang="en-US" sz="2800" smtClean="0"/>
              <a:t>/10</a:t>
            </a:r>
            <a:endParaRPr lang="ru-RU" sz="2800" smtClean="0"/>
          </a:p>
          <a:p>
            <a:pPr eaLnBrk="1" hangingPunct="1">
              <a:buFont typeface="Arial" charset="0"/>
              <a:buNone/>
            </a:pPr>
            <a:r>
              <a:rPr lang="ru-RU" sz="2400" smtClean="0"/>
              <a:t>где </a:t>
            </a:r>
            <a:r>
              <a:rPr lang="en-US" sz="2400" smtClean="0"/>
              <a:t>q- </a:t>
            </a:r>
            <a:r>
              <a:rPr lang="ru-RU" sz="2400" smtClean="0"/>
              <a:t> распределенная нагрузка по ферме; </a:t>
            </a:r>
            <a:r>
              <a:rPr lang="en-US" sz="2400" smtClean="0"/>
              <a:t>d</a:t>
            </a:r>
            <a:r>
              <a:rPr lang="ru-RU" sz="2400" smtClean="0"/>
              <a:t>- длина панели</a:t>
            </a:r>
          </a:p>
          <a:p>
            <a:pPr eaLnBrk="1" hangingPunct="1">
              <a:buFont typeface="Arial" charset="0"/>
              <a:buNone/>
            </a:pPr>
            <a:r>
              <a:rPr lang="ru-RU" sz="2400" smtClean="0"/>
              <a:t>       </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0B1D45F-E3A1-4AB8-9FA7-F9351A6D1D7F}" type="slidenum">
              <a:rPr lang="ru-RU" sz="1200">
                <a:solidFill>
                  <a:schemeClr val="tx1">
                    <a:tint val="75000"/>
                  </a:schemeClr>
                </a:solidFill>
                <a:latin typeface="+mn-lt"/>
                <a:cs typeface="+mn-cs"/>
              </a:rPr>
              <a:pPr algn="r" fontAlgn="auto">
                <a:spcBef>
                  <a:spcPts val="0"/>
                </a:spcBef>
                <a:spcAft>
                  <a:spcPts val="0"/>
                </a:spcAft>
                <a:defRPr/>
              </a:pPr>
              <a:t>233</a:t>
            </a:fld>
            <a:endParaRPr lang="ru-RU" sz="1200" dirty="0">
              <a:solidFill>
                <a:schemeClr val="tx1">
                  <a:tint val="75000"/>
                </a:schemeClr>
              </a:solidFill>
              <a:latin typeface="+mn-lt"/>
              <a:cs typeface="+mn-cs"/>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dirty="0" smtClean="0"/>
              <a:t>Подбор сечений стержней фермы</a:t>
            </a:r>
            <a:endParaRPr lang="ru-RU" dirty="0"/>
          </a:p>
        </p:txBody>
      </p:sp>
      <p:sp>
        <p:nvSpPr>
          <p:cNvPr id="3" name="Содержимое 2"/>
          <p:cNvSpPr>
            <a:spLocks noGrp="1"/>
          </p:cNvSpPr>
          <p:nvPr>
            <p:ph idx="4294967295"/>
          </p:nvPr>
        </p:nvSpPr>
        <p:spPr>
          <a:xfrm>
            <a:off x="457200" y="1916113"/>
            <a:ext cx="8229600" cy="4210050"/>
          </a:xfrm>
        </p:spPr>
        <p:txBody>
          <a:bodyPr rtlCol="0">
            <a:normAutofit fontScale="92500" lnSpcReduction="10000"/>
          </a:bodyPr>
          <a:lstStyle/>
          <a:p>
            <a:pPr eaLnBrk="1" fontAlgn="auto" hangingPunct="1">
              <a:spcAft>
                <a:spcPts val="0"/>
              </a:spcAft>
              <a:buFont typeface="Arial" pitchFamily="34" charset="0"/>
              <a:buNone/>
              <a:defRPr/>
            </a:pPr>
            <a:r>
              <a:rPr lang="ru-RU" sz="2200" dirty="0" smtClean="0"/>
              <a:t>Подбор сечений </a:t>
            </a:r>
            <a:r>
              <a:rPr lang="ru-RU" sz="2200" b="1" u="sng" dirty="0" smtClean="0"/>
              <a:t>сжатых</a:t>
            </a:r>
            <a:r>
              <a:rPr lang="ru-RU" sz="2200" dirty="0" smtClean="0"/>
              <a:t> стержней производится путем определения требуемых  площади и радиусов инерции, предварительно задавшись гибкостью для поясов 80-100 и для решетки 100-120 по формулам: </a:t>
            </a:r>
            <a:r>
              <a:rPr lang="en-US" sz="2200" dirty="0" smtClean="0"/>
              <a:t>                                                                                             			</a:t>
            </a:r>
            <a:r>
              <a:rPr lang="en-US" dirty="0" smtClean="0"/>
              <a:t> </a:t>
            </a:r>
            <a:r>
              <a:rPr lang="ru-RU" dirty="0" smtClean="0"/>
              <a:t>  </a:t>
            </a:r>
            <a:r>
              <a:rPr lang="ru-RU" dirty="0" err="1" smtClean="0"/>
              <a:t>А</a:t>
            </a:r>
            <a:r>
              <a:rPr lang="ru-RU" sz="2000" dirty="0" err="1" smtClean="0"/>
              <a:t>тр</a:t>
            </a:r>
            <a:r>
              <a:rPr lang="ru-RU" dirty="0" err="1" smtClean="0"/>
              <a:t>=</a:t>
            </a:r>
            <a:r>
              <a:rPr lang="ru-RU" dirty="0" smtClean="0"/>
              <a:t> </a:t>
            </a:r>
            <a:r>
              <a:rPr lang="en-US" dirty="0" smtClean="0"/>
              <a:t>N/</a:t>
            </a:r>
            <a:r>
              <a:rPr lang="en-US" dirty="0" err="1" smtClean="0"/>
              <a:t>yR</a:t>
            </a:r>
            <a:r>
              <a:rPr lang="en-US" sz="2000" dirty="0" err="1" smtClean="0"/>
              <a:t>y</a:t>
            </a:r>
            <a:r>
              <a:rPr lang="el-GR" sz="4000" dirty="0" smtClean="0"/>
              <a:t>γ</a:t>
            </a:r>
            <a:r>
              <a:rPr lang="en-US" sz="2400" dirty="0" smtClean="0"/>
              <a:t>c</a:t>
            </a:r>
            <a:endParaRPr lang="ru-RU" sz="2400" dirty="0" smtClean="0"/>
          </a:p>
          <a:p>
            <a:pPr eaLnBrk="1" fontAlgn="auto" hangingPunct="1">
              <a:spcAft>
                <a:spcPts val="0"/>
              </a:spcAft>
              <a:buFont typeface="Arial" pitchFamily="34" charset="0"/>
              <a:buNone/>
              <a:defRPr/>
            </a:pPr>
            <a:r>
              <a:rPr lang="ru-RU" sz="2400" dirty="0" smtClean="0"/>
              <a:t>Требуемая площадь сечения растянутого стержня рассчитывается по формуле:</a:t>
            </a:r>
          </a:p>
          <a:p>
            <a:pPr algn="ctr" eaLnBrk="1" fontAlgn="auto" hangingPunct="1">
              <a:spcAft>
                <a:spcPts val="0"/>
              </a:spcAft>
              <a:buFont typeface="Arial" pitchFamily="34" charset="0"/>
              <a:buNone/>
              <a:defRPr/>
            </a:pPr>
            <a:r>
              <a:rPr lang="ru-RU" dirty="0" err="1" smtClean="0"/>
              <a:t>А</a:t>
            </a:r>
            <a:r>
              <a:rPr lang="ru-RU" sz="2000" dirty="0" err="1" smtClean="0"/>
              <a:t>тр</a:t>
            </a:r>
            <a:r>
              <a:rPr lang="ru-RU" dirty="0" err="1" smtClean="0"/>
              <a:t>=</a:t>
            </a:r>
            <a:r>
              <a:rPr lang="ru-RU" dirty="0" smtClean="0"/>
              <a:t> </a:t>
            </a:r>
            <a:r>
              <a:rPr lang="en-US" dirty="0" smtClean="0"/>
              <a:t>N/</a:t>
            </a:r>
            <a:r>
              <a:rPr lang="en-US" dirty="0" err="1" smtClean="0"/>
              <a:t>yR</a:t>
            </a:r>
            <a:r>
              <a:rPr lang="en-US" sz="2000" dirty="0" err="1" smtClean="0"/>
              <a:t>y</a:t>
            </a:r>
            <a:r>
              <a:rPr lang="el-GR" dirty="0" smtClean="0"/>
              <a:t>γ</a:t>
            </a:r>
            <a:r>
              <a:rPr lang="en-US" sz="2400" dirty="0" smtClean="0"/>
              <a:t>c</a:t>
            </a:r>
            <a:endParaRPr lang="ru-RU" sz="2400" dirty="0" smtClean="0"/>
          </a:p>
          <a:p>
            <a:pPr eaLnBrk="1" fontAlgn="auto" hangingPunct="1">
              <a:spcAft>
                <a:spcPts val="0"/>
              </a:spcAft>
              <a:buFont typeface="Arial" pitchFamily="34" charset="0"/>
              <a:buNone/>
              <a:defRPr/>
            </a:pPr>
            <a:r>
              <a:rPr lang="ru-RU" sz="2400" dirty="0" smtClean="0"/>
              <a:t>По трем параметрам А, </a:t>
            </a:r>
            <a:r>
              <a:rPr lang="en-US" sz="2400" dirty="0" smtClean="0"/>
              <a:t>ix, </a:t>
            </a:r>
            <a:r>
              <a:rPr lang="en-US" sz="2400" dirty="0" err="1" smtClean="0"/>
              <a:t>iy</a:t>
            </a:r>
            <a:r>
              <a:rPr lang="ru-RU" sz="2400" dirty="0" smtClean="0"/>
              <a:t>- по таблицам сортамента подбирают сечение, определяют его фактические параметры и производят проверку устойчивости по формуле </a:t>
            </a:r>
          </a:p>
          <a:p>
            <a:pPr algn="ctr" eaLnBrk="1" fontAlgn="auto" hangingPunct="1">
              <a:spcAft>
                <a:spcPts val="0"/>
              </a:spcAft>
              <a:buFont typeface="Arial" pitchFamily="34" charset="0"/>
              <a:buNone/>
              <a:defRPr/>
            </a:pPr>
            <a:r>
              <a:rPr lang="ru-RU" dirty="0" err="1" smtClean="0"/>
              <a:t>σ-</a:t>
            </a:r>
            <a:r>
              <a:rPr lang="ru-RU" dirty="0" smtClean="0"/>
              <a:t> </a:t>
            </a:r>
            <a:r>
              <a:rPr lang="en-US" dirty="0" smtClean="0"/>
              <a:t>N/</a:t>
            </a:r>
            <a:r>
              <a:rPr lang="el-GR" dirty="0" smtClean="0"/>
              <a:t>γ</a:t>
            </a:r>
            <a:r>
              <a:rPr lang="ru-RU" dirty="0" smtClean="0"/>
              <a:t>А</a:t>
            </a:r>
            <a:r>
              <a:rPr lang="en-US" dirty="0" smtClean="0"/>
              <a:t>&lt;</a:t>
            </a:r>
            <a:r>
              <a:rPr lang="en-US" dirty="0" err="1" smtClean="0"/>
              <a:t>Ry</a:t>
            </a:r>
            <a:r>
              <a:rPr lang="el-GR" dirty="0" smtClean="0"/>
              <a:t>γ</a:t>
            </a:r>
            <a:r>
              <a:rPr lang="en-US" dirty="0" smtClean="0"/>
              <a:t>c</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C22C242-BC1B-4EB3-97A5-84CD52A0F67A}" type="slidenum">
              <a:rPr lang="ru-RU" sz="1200">
                <a:solidFill>
                  <a:schemeClr val="tx1">
                    <a:tint val="75000"/>
                  </a:schemeClr>
                </a:solidFill>
                <a:latin typeface="+mn-lt"/>
                <a:cs typeface="+mn-cs"/>
              </a:rPr>
              <a:pPr algn="r" fontAlgn="auto">
                <a:spcBef>
                  <a:spcPts val="0"/>
                </a:spcBef>
                <a:spcAft>
                  <a:spcPts val="0"/>
                </a:spcAft>
                <a:defRPr/>
              </a:pPr>
              <a:t>234</a:t>
            </a:fld>
            <a:endParaRPr lang="ru-RU" sz="1200">
              <a:solidFill>
                <a:schemeClr val="tx1">
                  <a:tint val="75000"/>
                </a:schemeClr>
              </a:solidFill>
              <a:latin typeface="+mn-lt"/>
              <a:cs typeface="+mn-cs"/>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dirty="0" smtClean="0"/>
              <a:t>Расчетные длины стержней фермы</a:t>
            </a:r>
            <a:endParaRPr lang="ru-RU" dirty="0"/>
          </a:p>
        </p:txBody>
      </p:sp>
      <p:sp>
        <p:nvSpPr>
          <p:cNvPr id="270338" name="Содержимое 2"/>
          <p:cNvSpPr>
            <a:spLocks noGrp="1"/>
          </p:cNvSpPr>
          <p:nvPr>
            <p:ph idx="4294967295"/>
          </p:nvPr>
        </p:nvSpPr>
        <p:spPr>
          <a:xfrm>
            <a:off x="0" y="2060575"/>
            <a:ext cx="9144000" cy="4065588"/>
          </a:xfrm>
        </p:spPr>
        <p:txBody>
          <a:bodyPr/>
          <a:lstStyle/>
          <a:p>
            <a:pPr algn="ctr" eaLnBrk="1" hangingPunct="1">
              <a:buFont typeface="Arial" charset="0"/>
              <a:buNone/>
            </a:pPr>
            <a:r>
              <a:rPr lang="ru-RU" sz="2600" smtClean="0"/>
              <a:t>Расчетная длина стержней фермы определяется по формуле :</a:t>
            </a:r>
          </a:p>
          <a:p>
            <a:pPr algn="ctr" eaLnBrk="1" hangingPunct="1">
              <a:buFont typeface="Arial" charset="0"/>
              <a:buNone/>
            </a:pPr>
            <a:r>
              <a:rPr lang="ru-RU" sz="2600" smtClean="0"/>
              <a:t> </a:t>
            </a:r>
            <a:r>
              <a:rPr lang="en-US" sz="2600" smtClean="0"/>
              <a:t>lef=</a:t>
            </a:r>
            <a:r>
              <a:rPr lang="el-GR" sz="2600" smtClean="0"/>
              <a:t>μ</a:t>
            </a:r>
            <a:r>
              <a:rPr lang="en-US" sz="2600" smtClean="0"/>
              <a:t>l</a:t>
            </a:r>
          </a:p>
          <a:p>
            <a:pPr eaLnBrk="1" hangingPunct="1">
              <a:buFont typeface="Arial" charset="0"/>
              <a:buNone/>
            </a:pPr>
            <a:r>
              <a:rPr lang="ru-RU" sz="2600" smtClean="0"/>
              <a:t>где  </a:t>
            </a:r>
            <a:r>
              <a:rPr lang="en-US" sz="2600" smtClean="0"/>
              <a:t>l- </a:t>
            </a:r>
            <a:r>
              <a:rPr lang="ru-RU" sz="2600" smtClean="0"/>
              <a:t> геометрическая длина стержня </a:t>
            </a:r>
          </a:p>
          <a:p>
            <a:pPr eaLnBrk="1" hangingPunct="1">
              <a:buFont typeface="Arial" charset="0"/>
              <a:buNone/>
            </a:pPr>
            <a:r>
              <a:rPr lang="ru-RU" sz="2600" smtClean="0"/>
              <a:t>       </a:t>
            </a:r>
            <a:r>
              <a:rPr lang="el-GR" sz="2600" smtClean="0"/>
              <a:t>μ</a:t>
            </a:r>
            <a:r>
              <a:rPr lang="en-US" sz="2600" smtClean="0"/>
              <a:t>- </a:t>
            </a:r>
            <a:r>
              <a:rPr lang="ru-RU" sz="2600" smtClean="0"/>
              <a:t> коэффициент расчетной длины, учитывающий характер закрепления концов стержня </a:t>
            </a:r>
          </a:p>
          <a:p>
            <a:pPr eaLnBrk="1" hangingPunct="1">
              <a:buFont typeface="Arial" charset="0"/>
              <a:buNone/>
            </a:pPr>
            <a:endParaRPr lang="ru-RU" sz="2200" smtClean="0"/>
          </a:p>
          <a:p>
            <a:pPr eaLnBrk="1" hangingPunct="1">
              <a:buFont typeface="Arial" charset="0"/>
              <a:buNone/>
            </a:pPr>
            <a:endParaRPr lang="ru-RU" sz="22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BEE736A-E18D-44F1-96F8-BD18F829F2B5}" type="slidenum">
              <a:rPr lang="ru-RU" sz="1200">
                <a:solidFill>
                  <a:schemeClr val="tx1">
                    <a:tint val="75000"/>
                  </a:schemeClr>
                </a:solidFill>
                <a:latin typeface="+mn-lt"/>
                <a:cs typeface="+mn-cs"/>
              </a:rPr>
              <a:pPr algn="r" fontAlgn="auto">
                <a:spcBef>
                  <a:spcPts val="0"/>
                </a:spcBef>
                <a:spcAft>
                  <a:spcPts val="0"/>
                </a:spcAft>
                <a:defRPr/>
              </a:pPr>
              <a:t>235</a:t>
            </a:fld>
            <a:endParaRPr lang="ru-RU" sz="1200">
              <a:solidFill>
                <a:schemeClr val="tx1">
                  <a:tint val="75000"/>
                </a:schemeClr>
              </a:solidFill>
              <a:latin typeface="+mn-lt"/>
              <a:cs typeface="+mn-cs"/>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03225" y="1274763"/>
            <a:ext cx="8228014" cy="1143000"/>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Фермы из парных уголков</a:t>
            </a:r>
            <a:endParaRPr lang="ru-RU" dirty="0"/>
          </a:p>
        </p:txBody>
      </p:sp>
      <p:pic>
        <p:nvPicPr>
          <p:cNvPr id="271362" name="Picture 3"/>
          <p:cNvPicPr>
            <a:picLocks noGrp="1" noChangeAspect="1" noChangeArrowheads="1"/>
          </p:cNvPicPr>
          <p:nvPr>
            <p:ph sz="half" idx="4294967295"/>
          </p:nvPr>
        </p:nvPicPr>
        <p:blipFill>
          <a:blip r:embed="rId2"/>
          <a:srcRect/>
          <a:stretch>
            <a:fillRect/>
          </a:stretch>
        </p:blipFill>
        <p:spPr>
          <a:xfrm>
            <a:off x="468313" y="2492375"/>
            <a:ext cx="7981950" cy="2305050"/>
          </a:xfrm>
        </p:spPr>
      </p:pic>
      <p:sp>
        <p:nvSpPr>
          <p:cNvPr id="271363" name="Прямоугольник 9"/>
          <p:cNvSpPr>
            <a:spLocks noChangeArrowheads="1"/>
          </p:cNvSpPr>
          <p:nvPr/>
        </p:nvSpPr>
        <p:spPr bwMode="auto">
          <a:xfrm>
            <a:off x="755650" y="4868863"/>
            <a:ext cx="7920038" cy="1187450"/>
          </a:xfrm>
          <a:prstGeom prst="rect">
            <a:avLst/>
          </a:prstGeom>
          <a:noFill/>
          <a:ln w="9525">
            <a:noFill/>
            <a:miter lim="800000"/>
            <a:headEnd/>
            <a:tailEnd/>
          </a:ln>
        </p:spPr>
        <p:txBody>
          <a:bodyPr>
            <a:spAutoFit/>
          </a:bodyPr>
          <a:lstStyle/>
          <a:p>
            <a:r>
              <a:rPr lang="ru-RU" sz="2000" b="1" i="1">
                <a:latin typeface="Calibri" pitchFamily="34" charset="0"/>
              </a:rPr>
              <a:t> </a:t>
            </a:r>
            <a:r>
              <a:rPr lang="ru-RU" sz="2400" b="1" i="1">
                <a:latin typeface="Calibri" pitchFamily="34" charset="0"/>
              </a:rPr>
              <a:t>Узлы ферм из одиночных уголков:                                                </a:t>
            </a:r>
            <a:r>
              <a:rPr lang="ru-RU" sz="2400">
                <a:latin typeface="Calibri" pitchFamily="34" charset="0"/>
              </a:rPr>
              <a:t>а — бесфасоночный; б — с дополнительными фасонками</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EFF48D9-FB93-4A1F-9CDA-8ECBF4AEAABF}" type="slidenum">
              <a:rPr lang="ru-RU" sz="1200">
                <a:solidFill>
                  <a:schemeClr val="tx1">
                    <a:tint val="75000"/>
                  </a:schemeClr>
                </a:solidFill>
                <a:latin typeface="+mn-lt"/>
                <a:cs typeface="+mn-cs"/>
              </a:rPr>
              <a:pPr algn="r" fontAlgn="auto">
                <a:spcBef>
                  <a:spcPts val="0"/>
                </a:spcBef>
                <a:spcAft>
                  <a:spcPts val="0"/>
                </a:spcAft>
                <a:defRPr/>
              </a:pPr>
              <a:t>236</a:t>
            </a:fld>
            <a:endParaRPr lang="ru-RU" sz="1200" dirty="0">
              <a:solidFill>
                <a:schemeClr val="tx1">
                  <a:tint val="75000"/>
                </a:schemeClr>
              </a:solidFill>
              <a:latin typeface="+mn-lt"/>
              <a:cs typeface="+mn-cs"/>
            </a:endParaRPr>
          </a:p>
        </p:txBody>
      </p:sp>
      <p:sp>
        <p:nvSpPr>
          <p:cNvPr id="32774" name="Text Box 6"/>
          <p:cNvSpPr txBox="1">
            <a:spLocks noChangeArrowheads="1"/>
          </p:cNvSpPr>
          <p:nvPr/>
        </p:nvSpPr>
        <p:spPr bwMode="auto">
          <a:xfrm>
            <a:off x="755650" y="260350"/>
            <a:ext cx="7561263" cy="1066800"/>
          </a:xfrm>
          <a:prstGeom prst="rect">
            <a:avLst/>
          </a:prstGeom>
          <a:noFill/>
          <a:ln w="9525">
            <a:noFill/>
            <a:miter lim="800000"/>
            <a:headEnd/>
            <a:tailEnd/>
          </a:ln>
          <a:effectLst/>
        </p:spPr>
        <p:txBody>
          <a:bodyPr>
            <a:spAutoFit/>
          </a:bodyPr>
          <a:lstStyle/>
          <a:p>
            <a:pPr marL="800100" lvl="1" indent="-342900">
              <a:buFont typeface="Calibri" pitchFamily="34" charset="0"/>
              <a:buNone/>
              <a:defRPr/>
            </a:pPr>
            <a:r>
              <a:rPr lang="ru-RU" sz="3200">
                <a:effectLst>
                  <a:outerShdw blurRad="38100" dist="38100" dir="2700000" algn="tl">
                    <a:srgbClr val="C0C0C0"/>
                  </a:outerShdw>
                </a:effectLst>
              </a:rPr>
              <a:t>3. Конструирование с учетом типа сечения элемента</a:t>
            </a:r>
            <a:endParaRPr lang="ru-RU"/>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7123" y="404664"/>
            <a:ext cx="8228014" cy="796950"/>
          </a:xfrm>
        </p:spPr>
        <p:txBody>
          <a:bodyPr rtlCol="0">
            <a:normAutofit fontScale="90000"/>
          </a:bodyPr>
          <a:lstStyle/>
          <a:p>
            <a:pPr eaLnBrk="1" fontAlgn="auto" hangingPunct="1">
              <a:spcAft>
                <a:spcPts val="0"/>
              </a:spcAft>
              <a:defRPr/>
            </a:pP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Узлы ферм из парных уголков</a:t>
            </a:r>
            <a:r>
              <a:rPr lang="ru-RU" b="1" dirty="0" smtClean="0"/>
              <a:t/>
            </a:r>
            <a:br>
              <a:rPr lang="ru-RU" b="1" dirty="0" smtClean="0"/>
            </a:br>
            <a:endParaRPr lang="ru-RU" dirty="0"/>
          </a:p>
        </p:txBody>
      </p:sp>
      <p:sp>
        <p:nvSpPr>
          <p:cNvPr id="272386" name="Содержимое 4"/>
          <p:cNvSpPr>
            <a:spLocks noGrp="1"/>
          </p:cNvSpPr>
          <p:nvPr>
            <p:ph sz="half" idx="4294967295"/>
          </p:nvPr>
        </p:nvSpPr>
        <p:spPr>
          <a:xfrm>
            <a:off x="468313" y="5589588"/>
            <a:ext cx="8218487" cy="536575"/>
          </a:xfrm>
        </p:spPr>
        <p:txBody>
          <a:bodyPr/>
          <a:lstStyle/>
          <a:p>
            <a:pPr algn="ctr" eaLnBrk="1" hangingPunct="1">
              <a:buFont typeface="Arial" charset="0"/>
              <a:buNone/>
            </a:pPr>
            <a:r>
              <a:rPr lang="ru-RU" sz="2400" smtClean="0"/>
              <a:t>а — центрирование стержней; б — узел при раскосной решетке; в — прикрепление прогонов; г — опирание на крупнопанельную панель</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9A3F43A-CEA4-4207-8271-ECBCA4CB545E}" type="slidenum">
              <a:rPr lang="ru-RU" sz="1200">
                <a:solidFill>
                  <a:schemeClr val="tx1">
                    <a:tint val="75000"/>
                  </a:schemeClr>
                </a:solidFill>
                <a:latin typeface="+mn-lt"/>
                <a:cs typeface="+mn-cs"/>
              </a:rPr>
              <a:pPr algn="r" fontAlgn="auto">
                <a:spcBef>
                  <a:spcPts val="0"/>
                </a:spcBef>
                <a:spcAft>
                  <a:spcPts val="0"/>
                </a:spcAft>
                <a:defRPr/>
              </a:pPr>
              <a:t>237</a:t>
            </a:fld>
            <a:endParaRPr lang="ru-RU" sz="1200" dirty="0">
              <a:solidFill>
                <a:schemeClr val="tx1">
                  <a:tint val="75000"/>
                </a:schemeClr>
              </a:solidFill>
              <a:latin typeface="+mn-lt"/>
              <a:cs typeface="+mn-cs"/>
            </a:endParaRPr>
          </a:p>
        </p:txBody>
      </p:sp>
      <p:pic>
        <p:nvPicPr>
          <p:cNvPr id="272388" name="Рисунок 9" descr="уголки 1.png"/>
          <p:cNvPicPr>
            <a:picLocks noChangeAspect="1"/>
          </p:cNvPicPr>
          <p:nvPr/>
        </p:nvPicPr>
        <p:blipFill>
          <a:blip r:embed="rId2"/>
          <a:srcRect/>
          <a:stretch>
            <a:fillRect/>
          </a:stretch>
        </p:blipFill>
        <p:spPr bwMode="auto">
          <a:xfrm>
            <a:off x="3276600" y="1052513"/>
            <a:ext cx="2414588" cy="4319587"/>
          </a:xfrm>
          <a:prstGeom prst="rect">
            <a:avLst/>
          </a:prstGeom>
          <a:noFill/>
          <a:ln w="9525">
            <a:noFill/>
            <a:miter lim="800000"/>
            <a:headEnd/>
            <a:tailEnd/>
          </a:ln>
        </p:spPr>
      </p:pic>
      <p:pic>
        <p:nvPicPr>
          <p:cNvPr id="272389" name="Рисунок 10" descr="уголки 2.png"/>
          <p:cNvPicPr>
            <a:picLocks noChangeAspect="1"/>
          </p:cNvPicPr>
          <p:nvPr/>
        </p:nvPicPr>
        <p:blipFill>
          <a:blip r:embed="rId3"/>
          <a:srcRect/>
          <a:stretch>
            <a:fillRect/>
          </a:stretch>
        </p:blipFill>
        <p:spPr bwMode="auto">
          <a:xfrm>
            <a:off x="1042988" y="1412875"/>
            <a:ext cx="1890712" cy="1158875"/>
          </a:xfrm>
          <a:prstGeom prst="rect">
            <a:avLst/>
          </a:prstGeom>
          <a:noFill/>
          <a:ln w="9525">
            <a:noFill/>
            <a:miter lim="800000"/>
            <a:headEnd/>
            <a:tailEnd/>
          </a:ln>
        </p:spPr>
      </p:pic>
      <p:pic>
        <p:nvPicPr>
          <p:cNvPr id="272390" name="Рисунок 11" descr="уголки3.png"/>
          <p:cNvPicPr>
            <a:picLocks noChangeAspect="1"/>
          </p:cNvPicPr>
          <p:nvPr/>
        </p:nvPicPr>
        <p:blipFill>
          <a:blip r:embed="rId4"/>
          <a:srcRect/>
          <a:stretch>
            <a:fillRect/>
          </a:stretch>
        </p:blipFill>
        <p:spPr bwMode="auto">
          <a:xfrm>
            <a:off x="971550" y="3141663"/>
            <a:ext cx="1639888" cy="1693862"/>
          </a:xfrm>
          <a:prstGeom prst="rect">
            <a:avLst/>
          </a:prstGeom>
          <a:noFill/>
          <a:ln w="9525">
            <a:noFill/>
            <a:miter lim="800000"/>
            <a:headEnd/>
            <a:tailEnd/>
          </a:ln>
        </p:spPr>
      </p:pic>
      <p:pic>
        <p:nvPicPr>
          <p:cNvPr id="272391" name="Рисунок 12" descr="уголки4.png"/>
          <p:cNvPicPr>
            <a:picLocks noChangeAspect="1"/>
          </p:cNvPicPr>
          <p:nvPr/>
        </p:nvPicPr>
        <p:blipFill>
          <a:blip r:embed="rId5"/>
          <a:srcRect/>
          <a:stretch>
            <a:fillRect/>
          </a:stretch>
        </p:blipFill>
        <p:spPr bwMode="auto">
          <a:xfrm>
            <a:off x="6516688" y="1196975"/>
            <a:ext cx="1365250" cy="1603375"/>
          </a:xfrm>
          <a:prstGeom prst="rect">
            <a:avLst/>
          </a:prstGeom>
          <a:noFill/>
          <a:ln w="9525">
            <a:noFill/>
            <a:miter lim="800000"/>
            <a:headEnd/>
            <a:tailEnd/>
          </a:ln>
        </p:spPr>
      </p:pic>
      <p:pic>
        <p:nvPicPr>
          <p:cNvPr id="272392" name="Рисунок 13" descr="уголки 5.png"/>
          <p:cNvPicPr>
            <a:picLocks noChangeAspect="1"/>
          </p:cNvPicPr>
          <p:nvPr/>
        </p:nvPicPr>
        <p:blipFill>
          <a:blip r:embed="rId6"/>
          <a:srcRect/>
          <a:stretch>
            <a:fillRect/>
          </a:stretch>
        </p:blipFill>
        <p:spPr bwMode="auto">
          <a:xfrm>
            <a:off x="6589713" y="3141663"/>
            <a:ext cx="1530350" cy="149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09" name="Picture 3"/>
          <p:cNvPicPr>
            <a:picLocks noGrp="1" noChangeAspect="1" noChangeArrowheads="1"/>
          </p:cNvPicPr>
          <p:nvPr>
            <p:ph sz="half" idx="4294967295"/>
          </p:nvPr>
        </p:nvPicPr>
        <p:blipFill>
          <a:blip r:embed="rId2"/>
          <a:srcRect/>
          <a:stretch>
            <a:fillRect/>
          </a:stretch>
        </p:blipFill>
        <p:spPr>
          <a:xfrm>
            <a:off x="827088" y="1268413"/>
            <a:ext cx="5114925" cy="5170487"/>
          </a:xfrm>
        </p:spPr>
      </p:pic>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Опорные узлы ферм из парных уголков</a:t>
            </a:r>
          </a:p>
        </p:txBody>
      </p:sp>
      <p:sp>
        <p:nvSpPr>
          <p:cNvPr id="273411" name="Содержимое 5"/>
          <p:cNvSpPr>
            <a:spLocks noGrp="1"/>
          </p:cNvSpPr>
          <p:nvPr>
            <p:ph sz="half" idx="4294967295"/>
          </p:nvPr>
        </p:nvSpPr>
        <p:spPr>
          <a:xfrm>
            <a:off x="5795963" y="2420938"/>
            <a:ext cx="2890837" cy="2087562"/>
          </a:xfrm>
        </p:spPr>
        <p:txBody>
          <a:bodyPr/>
          <a:lstStyle/>
          <a:p>
            <a:pPr algn="ctr" eaLnBrk="1" hangingPunct="1">
              <a:buFont typeface="Arial" charset="0"/>
              <a:buNone/>
            </a:pPr>
            <a:r>
              <a:rPr lang="ru-RU" sz="2400" smtClean="0"/>
              <a:t>а — опирание на уровне нижнего пояса; б — то же, верхнего пояса</a:t>
            </a:r>
          </a:p>
        </p:txBody>
      </p:sp>
      <p:sp>
        <p:nvSpPr>
          <p:cNvPr id="9" name="Прямоугольник 8"/>
          <p:cNvSpPr/>
          <p:nvPr/>
        </p:nvSpPr>
        <p:spPr>
          <a:xfrm>
            <a:off x="2916238" y="5589588"/>
            <a:ext cx="3311525"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E0F4566-B552-4C28-818E-8E8D657CE792}" type="slidenum">
              <a:rPr lang="ru-RU" sz="1200">
                <a:solidFill>
                  <a:schemeClr val="tx1">
                    <a:tint val="75000"/>
                  </a:schemeClr>
                </a:solidFill>
                <a:latin typeface="+mn-lt"/>
                <a:cs typeface="+mn-cs"/>
              </a:rPr>
              <a:pPr algn="r" fontAlgn="auto">
                <a:spcBef>
                  <a:spcPts val="0"/>
                </a:spcBef>
                <a:spcAft>
                  <a:spcPts val="0"/>
                </a:spcAft>
                <a:defRPr/>
              </a:pPr>
              <a:t>238</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8229600" cy="706090"/>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Узлы ферм с поясами из тавров</a:t>
            </a:r>
          </a:p>
        </p:txBody>
      </p:sp>
      <p:pic>
        <p:nvPicPr>
          <p:cNvPr id="274434" name="Picture 3"/>
          <p:cNvPicPr>
            <a:picLocks noGrp="1" noChangeAspect="1" noChangeArrowheads="1"/>
          </p:cNvPicPr>
          <p:nvPr>
            <p:ph sz="half" idx="4294967295"/>
          </p:nvPr>
        </p:nvPicPr>
        <p:blipFill>
          <a:blip r:embed="rId2"/>
          <a:srcRect/>
          <a:stretch>
            <a:fillRect/>
          </a:stretch>
        </p:blipFill>
        <p:spPr>
          <a:xfrm>
            <a:off x="935038" y="963613"/>
            <a:ext cx="7273925" cy="4379912"/>
          </a:xfrm>
        </p:spPr>
      </p:pic>
      <p:sp>
        <p:nvSpPr>
          <p:cNvPr id="274435" name="Содержимое 6"/>
          <p:cNvSpPr>
            <a:spLocks noGrp="1"/>
          </p:cNvSpPr>
          <p:nvPr>
            <p:ph sz="half" idx="4294967295"/>
          </p:nvPr>
        </p:nvSpPr>
        <p:spPr>
          <a:xfrm>
            <a:off x="715963" y="5157788"/>
            <a:ext cx="7715250" cy="1295400"/>
          </a:xfrm>
        </p:spPr>
        <p:txBody>
          <a:bodyPr/>
          <a:lstStyle/>
          <a:p>
            <a:pPr algn="ctr" eaLnBrk="1" hangingPunct="1">
              <a:buFont typeface="Arial" charset="0"/>
              <a:buNone/>
            </a:pPr>
            <a:r>
              <a:rPr lang="ru-RU" sz="2000" smtClean="0"/>
              <a:t>а — узел без фасонки; б — узел с дополнительной фасонкой и изменением сечения пояса встык; в — узел с изменением сечения пояса с помощью накладки и вставки; г — узел фермы с перекрестной решеткой из уголков</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7BC046C-60DB-4FD7-81AD-B39825D604D2}" type="slidenum">
              <a:rPr lang="ru-RU" sz="1200">
                <a:solidFill>
                  <a:schemeClr val="tx1">
                    <a:tint val="75000"/>
                  </a:schemeClr>
                </a:solidFill>
                <a:latin typeface="+mn-lt"/>
                <a:cs typeface="+mn-cs"/>
              </a:rPr>
              <a:pPr algn="r" fontAlgn="auto">
                <a:spcBef>
                  <a:spcPts val="0"/>
                </a:spcBef>
                <a:spcAft>
                  <a:spcPts val="0"/>
                </a:spcAft>
                <a:defRPr/>
              </a:pPr>
              <a:t>239</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Объект 2"/>
          <p:cNvSpPr>
            <a:spLocks noGrp="1"/>
          </p:cNvSpPr>
          <p:nvPr>
            <p:ph idx="1"/>
          </p:nvPr>
        </p:nvSpPr>
        <p:spPr>
          <a:xfrm>
            <a:off x="468313" y="404813"/>
            <a:ext cx="8351837" cy="2160587"/>
          </a:xfrm>
        </p:spPr>
        <p:txBody>
          <a:bodyPr/>
          <a:lstStyle/>
          <a:p>
            <a:pPr marL="0" indent="0" algn="just" defTabSz="530225" eaLnBrk="1" hangingPunct="1">
              <a:buFont typeface="Arial" charset="0"/>
              <a:buNone/>
            </a:pPr>
            <a:r>
              <a:rPr lang="ru-RU" sz="2400" b="1" smtClean="0"/>
              <a:t>7	Крановые и другие подвижные конструкции. </a:t>
            </a:r>
            <a:r>
              <a:rPr lang="ru-RU" sz="2400" smtClean="0"/>
              <a:t>Сюда относят всевозможные металлические конструкции мостовых, башенных, козловых кранов и кранов-перегружателей, конструкции крупных экскаваторов и различных строительных машин.</a:t>
            </a:r>
            <a:endParaRPr lang="ru-RU" sz="2400" b="1" smtClean="0"/>
          </a:p>
        </p:txBody>
      </p:sp>
      <p:pic>
        <p:nvPicPr>
          <p:cNvPr id="36866" name="Picture 7" descr="МК13"/>
          <p:cNvPicPr>
            <a:picLocks noChangeAspect="1" noChangeArrowheads="1"/>
          </p:cNvPicPr>
          <p:nvPr/>
        </p:nvPicPr>
        <p:blipFill>
          <a:blip r:embed="rId2"/>
          <a:srcRect/>
          <a:stretch>
            <a:fillRect/>
          </a:stretch>
        </p:blipFill>
        <p:spPr bwMode="auto">
          <a:xfrm>
            <a:off x="5580063" y="2276475"/>
            <a:ext cx="3208337" cy="4284663"/>
          </a:xfrm>
          <a:prstGeom prst="rect">
            <a:avLst/>
          </a:prstGeom>
          <a:noFill/>
          <a:ln w="9525">
            <a:noFill/>
            <a:miter lim="800000"/>
            <a:headEnd/>
            <a:tailEnd/>
          </a:ln>
        </p:spPr>
      </p:pic>
      <p:pic>
        <p:nvPicPr>
          <p:cNvPr id="36867" name="Picture 8" descr="МК14"/>
          <p:cNvPicPr>
            <a:picLocks noChangeAspect="1" noChangeArrowheads="1"/>
          </p:cNvPicPr>
          <p:nvPr/>
        </p:nvPicPr>
        <p:blipFill>
          <a:blip r:embed="rId3"/>
          <a:srcRect/>
          <a:stretch>
            <a:fillRect/>
          </a:stretch>
        </p:blipFill>
        <p:spPr bwMode="auto">
          <a:xfrm>
            <a:off x="684213" y="3141663"/>
            <a:ext cx="4249737" cy="2862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Узлы трубчатых ферм</a:t>
            </a:r>
          </a:p>
        </p:txBody>
      </p:sp>
      <p:sp>
        <p:nvSpPr>
          <p:cNvPr id="275458" name="Содержимое 2"/>
          <p:cNvSpPr>
            <a:spLocks noGrp="1"/>
          </p:cNvSpPr>
          <p:nvPr>
            <p:ph idx="4294967295"/>
          </p:nvPr>
        </p:nvSpPr>
        <p:spPr>
          <a:xfrm>
            <a:off x="611188" y="5300663"/>
            <a:ext cx="7921625" cy="825500"/>
          </a:xfrm>
        </p:spPr>
        <p:txBody>
          <a:bodyPr/>
          <a:lstStyle/>
          <a:p>
            <a:pPr algn="ctr" eaLnBrk="1" hangingPunct="1">
              <a:buFont typeface="Arial" charset="0"/>
              <a:buNone/>
            </a:pPr>
            <a:r>
              <a:rPr lang="ru-RU" sz="2400" smtClean="0"/>
              <a:t>а — с непосредственным примыканием; б — со сплющиванием концов стержней; е — на фасонках;                       г — со вставками; 1 — заглушка</a:t>
            </a:r>
            <a:endParaRPr lang="ru-RU" sz="2200" smtClean="0"/>
          </a:p>
        </p:txBody>
      </p:sp>
      <p:pic>
        <p:nvPicPr>
          <p:cNvPr id="275459" name="Picture 3"/>
          <p:cNvPicPr>
            <a:picLocks noChangeAspect="1" noChangeArrowheads="1"/>
          </p:cNvPicPr>
          <p:nvPr/>
        </p:nvPicPr>
        <p:blipFill>
          <a:blip r:embed="rId2"/>
          <a:srcRect/>
          <a:stretch>
            <a:fillRect/>
          </a:stretch>
        </p:blipFill>
        <p:spPr bwMode="auto">
          <a:xfrm>
            <a:off x="792163" y="1412875"/>
            <a:ext cx="7559675" cy="3530600"/>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2D8124D-E053-4F2B-AABD-173069450E18}" type="slidenum">
              <a:rPr lang="ru-RU" sz="1200">
                <a:solidFill>
                  <a:schemeClr val="tx1">
                    <a:tint val="75000"/>
                  </a:schemeClr>
                </a:solidFill>
                <a:latin typeface="+mn-lt"/>
                <a:cs typeface="+mn-cs"/>
              </a:rPr>
              <a:pPr algn="r" fontAlgn="auto">
                <a:spcBef>
                  <a:spcPts val="0"/>
                </a:spcBef>
                <a:spcAft>
                  <a:spcPts val="0"/>
                </a:spcAft>
                <a:defRPr/>
              </a:pPr>
              <a:t>240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Заголовок 1"/>
          <p:cNvSpPr>
            <a:spLocks noGrp="1"/>
          </p:cNvSpPr>
          <p:nvPr>
            <p:ph type="title" idx="4294967295"/>
          </p:nvPr>
        </p:nvSpPr>
        <p:spPr/>
        <p:txBody>
          <a:bodyPr/>
          <a:lstStyle/>
          <a:p>
            <a:pPr eaLnBrk="1" hangingPunct="1"/>
            <a:r>
              <a:rPr lang="ru-RU" smtClean="0"/>
              <a:t>Стыковые соединения труб</a:t>
            </a:r>
          </a:p>
        </p:txBody>
      </p:sp>
      <p:sp>
        <p:nvSpPr>
          <p:cNvPr id="276482" name="Содержимое 2"/>
          <p:cNvSpPr>
            <a:spLocks noGrp="1"/>
          </p:cNvSpPr>
          <p:nvPr>
            <p:ph idx="4294967295"/>
          </p:nvPr>
        </p:nvSpPr>
        <p:spPr>
          <a:xfrm>
            <a:off x="457200" y="4581525"/>
            <a:ext cx="8229600" cy="1544638"/>
          </a:xfrm>
        </p:spPr>
        <p:txBody>
          <a:bodyPr/>
          <a:lstStyle/>
          <a:p>
            <a:pPr algn="ctr" eaLnBrk="1" hangingPunct="1">
              <a:buFont typeface="Arial" charset="0"/>
              <a:buNone/>
            </a:pPr>
            <a:r>
              <a:rPr lang="ru-RU" sz="2400" smtClean="0"/>
              <a:t>а — прямой с подкладным кольцом; б — то же, косой; в — с наружными накладками; г — сварной через торцевой фланец; д — болтовое фланцевое</a:t>
            </a:r>
          </a:p>
        </p:txBody>
      </p:sp>
      <p:pic>
        <p:nvPicPr>
          <p:cNvPr id="276483" name="Picture 2"/>
          <p:cNvPicPr>
            <a:picLocks noChangeAspect="1" noChangeArrowheads="1"/>
          </p:cNvPicPr>
          <p:nvPr/>
        </p:nvPicPr>
        <p:blipFill>
          <a:blip r:embed="rId2"/>
          <a:srcRect/>
          <a:stretch>
            <a:fillRect/>
          </a:stretch>
        </p:blipFill>
        <p:spPr bwMode="auto">
          <a:xfrm>
            <a:off x="628650" y="1412875"/>
            <a:ext cx="7886700" cy="2678113"/>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BC6E678-893C-4A1A-87F8-16D1AD34F757}" type="slidenum">
              <a:rPr lang="ru-RU" sz="1200">
                <a:solidFill>
                  <a:schemeClr val="tx1">
                    <a:tint val="75000"/>
                  </a:schemeClr>
                </a:solidFill>
                <a:latin typeface="+mn-lt"/>
                <a:cs typeface="+mn-cs"/>
              </a:rPr>
              <a:pPr algn="r" fontAlgn="auto">
                <a:spcBef>
                  <a:spcPts val="0"/>
                </a:spcBef>
                <a:spcAft>
                  <a:spcPts val="0"/>
                </a:spcAft>
                <a:defRPr/>
              </a:pPr>
              <a:t>241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Заголовок 1"/>
          <p:cNvSpPr>
            <a:spLocks noGrp="1"/>
          </p:cNvSpPr>
          <p:nvPr>
            <p:ph type="title" idx="4294967295"/>
          </p:nvPr>
        </p:nvSpPr>
        <p:spPr/>
        <p:txBody>
          <a:bodyPr/>
          <a:lstStyle/>
          <a:p>
            <a:pPr eaLnBrk="1" hangingPunct="1"/>
            <a:r>
              <a:rPr lang="ru-RU" smtClean="0"/>
              <a:t>Опорные узлы трубчатых ферм</a:t>
            </a:r>
          </a:p>
        </p:txBody>
      </p:sp>
      <p:sp>
        <p:nvSpPr>
          <p:cNvPr id="277506" name="Содержимое 2"/>
          <p:cNvSpPr>
            <a:spLocks noGrp="1"/>
          </p:cNvSpPr>
          <p:nvPr>
            <p:ph idx="4294967295"/>
          </p:nvPr>
        </p:nvSpPr>
        <p:spPr>
          <a:xfrm>
            <a:off x="4859338" y="2492375"/>
            <a:ext cx="3827462" cy="3633788"/>
          </a:xfrm>
        </p:spPr>
        <p:txBody>
          <a:bodyPr/>
          <a:lstStyle/>
          <a:p>
            <a:pPr eaLnBrk="1" hangingPunct="1">
              <a:buFont typeface="Arial" charset="0"/>
              <a:buNone/>
            </a:pPr>
            <a:r>
              <a:rPr lang="ru-RU" sz="2400" smtClean="0"/>
              <a:t>      а — через опорные фланцы; б и </a:t>
            </a:r>
            <a:r>
              <a:rPr lang="en-US" sz="2400" smtClean="0"/>
              <a:t> </a:t>
            </a:r>
            <a:r>
              <a:rPr lang="ru-RU" sz="2400" smtClean="0"/>
              <a:t>в — при шар</a:t>
            </a:r>
            <a:r>
              <a:rPr lang="ru-RU" sz="2000" smtClean="0">
                <a:latin typeface="Arial" charset="0"/>
              </a:rPr>
              <a:t>н</a:t>
            </a:r>
            <a:r>
              <a:rPr lang="ru-RU" sz="2400" smtClean="0"/>
              <a:t>ирном отирании фермы</a:t>
            </a:r>
          </a:p>
        </p:txBody>
      </p:sp>
      <p:pic>
        <p:nvPicPr>
          <p:cNvPr id="277507" name="Picture 2"/>
          <p:cNvPicPr>
            <a:picLocks noChangeAspect="1" noChangeArrowheads="1"/>
          </p:cNvPicPr>
          <p:nvPr/>
        </p:nvPicPr>
        <p:blipFill>
          <a:blip r:embed="rId2"/>
          <a:srcRect/>
          <a:stretch>
            <a:fillRect/>
          </a:stretch>
        </p:blipFill>
        <p:spPr bwMode="auto">
          <a:xfrm>
            <a:off x="539750" y="1341438"/>
            <a:ext cx="4198938" cy="5164137"/>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6A8D9EB-6363-4D08-A413-BFB06D87D6DA}" type="slidenum">
              <a:rPr lang="ru-RU" sz="1200">
                <a:solidFill>
                  <a:schemeClr val="tx1">
                    <a:tint val="75000"/>
                  </a:schemeClr>
                </a:solidFill>
                <a:latin typeface="+mn-lt"/>
                <a:cs typeface="+mn-cs"/>
              </a:rPr>
              <a:pPr algn="r" fontAlgn="auto">
                <a:spcBef>
                  <a:spcPts val="0"/>
                </a:spcBef>
                <a:spcAft>
                  <a:spcPts val="0"/>
                </a:spcAft>
                <a:defRPr/>
              </a:pPr>
              <a:t>242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dirty="0" smtClean="0"/>
              <a:t>Узлы ферм из </a:t>
            </a:r>
            <a:r>
              <a:rPr lang="ru-RU" dirty="0" err="1" smtClean="0"/>
              <a:t>гнутозамкнутых</a:t>
            </a:r>
            <a:r>
              <a:rPr lang="ru-RU" dirty="0" smtClean="0"/>
              <a:t> профилей</a:t>
            </a:r>
            <a:endParaRPr lang="ru-RU" dirty="0"/>
          </a:p>
        </p:txBody>
      </p:sp>
      <p:pic>
        <p:nvPicPr>
          <p:cNvPr id="278530" name="Picture 2"/>
          <p:cNvPicPr>
            <a:picLocks noChangeAspect="1" noChangeArrowheads="1"/>
          </p:cNvPicPr>
          <p:nvPr/>
        </p:nvPicPr>
        <p:blipFill>
          <a:blip r:embed="rId2"/>
          <a:srcRect/>
          <a:stretch>
            <a:fillRect/>
          </a:stretch>
        </p:blipFill>
        <p:spPr bwMode="auto">
          <a:xfrm>
            <a:off x="1008063" y="1531938"/>
            <a:ext cx="7127875" cy="4965700"/>
          </a:xfrm>
          <a:prstGeom prst="rect">
            <a:avLst/>
          </a:prstGeom>
          <a:noFill/>
          <a:ln w="9525">
            <a:noFill/>
            <a:miter lim="800000"/>
            <a:headEnd/>
            <a:tailEnd/>
          </a:ln>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C99F6C9-C9A9-40BE-9724-D1D4F56C8819}" type="slidenum">
              <a:rPr lang="ru-RU" sz="1200">
                <a:solidFill>
                  <a:schemeClr val="tx1">
                    <a:tint val="75000"/>
                  </a:schemeClr>
                </a:solidFill>
                <a:latin typeface="+mn-lt"/>
                <a:cs typeface="+mn-cs"/>
              </a:rPr>
              <a:pPr algn="r" fontAlgn="auto">
                <a:spcBef>
                  <a:spcPts val="0"/>
                </a:spcBef>
                <a:spcAft>
                  <a:spcPts val="0"/>
                </a:spcAft>
                <a:defRPr/>
              </a:pPr>
              <a:t>243</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dirty="0" smtClean="0"/>
              <a:t>Узел с </a:t>
            </a:r>
            <a:r>
              <a:rPr lang="ru-RU" dirty="0" err="1" smtClean="0"/>
              <a:t>расцентровкой</a:t>
            </a:r>
            <a:r>
              <a:rPr lang="ru-RU" dirty="0" smtClean="0"/>
              <a:t> осей стержней</a:t>
            </a:r>
            <a:endParaRPr lang="ru-RU" dirty="0"/>
          </a:p>
        </p:txBody>
      </p:sp>
      <p:sp>
        <p:nvSpPr>
          <p:cNvPr id="279554" name="Содержимое 2"/>
          <p:cNvSpPr>
            <a:spLocks noGrp="1"/>
          </p:cNvSpPr>
          <p:nvPr>
            <p:ph idx="4294967295"/>
          </p:nvPr>
        </p:nvSpPr>
        <p:spPr>
          <a:xfrm>
            <a:off x="457200" y="5229225"/>
            <a:ext cx="8229600" cy="896938"/>
          </a:xfrm>
        </p:spPr>
        <p:txBody>
          <a:bodyPr/>
          <a:lstStyle/>
          <a:p>
            <a:pPr algn="ctr" eaLnBrk="1" hangingPunct="1">
              <a:buFont typeface="Arial" charset="0"/>
              <a:buNone/>
            </a:pPr>
            <a:r>
              <a:rPr lang="ru-RU" sz="2400" smtClean="0"/>
              <a:t>а — схема узла; б — распределение моментов в поясе</a:t>
            </a:r>
          </a:p>
        </p:txBody>
      </p:sp>
      <p:pic>
        <p:nvPicPr>
          <p:cNvPr id="279555" name="Picture 2"/>
          <p:cNvPicPr>
            <a:picLocks noChangeAspect="1" noChangeArrowheads="1"/>
          </p:cNvPicPr>
          <p:nvPr/>
        </p:nvPicPr>
        <p:blipFill>
          <a:blip r:embed="rId2"/>
          <a:srcRect/>
          <a:stretch>
            <a:fillRect/>
          </a:stretch>
        </p:blipFill>
        <p:spPr bwMode="auto">
          <a:xfrm>
            <a:off x="1187450" y="1052513"/>
            <a:ext cx="6240463" cy="4105275"/>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75232A0-E593-4C08-A728-E5374D240C95}" type="slidenum">
              <a:rPr lang="ru-RU" sz="1200">
                <a:solidFill>
                  <a:schemeClr val="tx1">
                    <a:tint val="75000"/>
                  </a:schemeClr>
                </a:solidFill>
                <a:latin typeface="+mn-lt"/>
                <a:cs typeface="+mn-cs"/>
              </a:rPr>
              <a:pPr algn="r" fontAlgn="auto">
                <a:spcBef>
                  <a:spcPts val="0"/>
                </a:spcBef>
                <a:spcAft>
                  <a:spcPts val="0"/>
                </a:spcAft>
                <a:defRPr/>
              </a:pPr>
              <a:t>244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2" name="Заголовок 1"/>
          <p:cNvSpPr>
            <a:spLocks noGrp="1"/>
          </p:cNvSpPr>
          <p:nvPr>
            <p:ph type="ctrTitle" idx="4294967295"/>
          </p:nvPr>
        </p:nvSpPr>
        <p:spPr>
          <a:xfrm>
            <a:off x="428600" y="214290"/>
            <a:ext cx="2859100" cy="1214447"/>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50800" algn="tl" rotWithShape="0">
                    <a:srgbClr val="000000"/>
                  </a:outerShdw>
                </a:effectLst>
              </a:rPr>
              <a:t>Лекция 1</a:t>
            </a:r>
            <a:r>
              <a:rPr lang="en-US" sz="3600" b="1" dirty="0" smtClean="0">
                <a:ln w="17780" cmpd="sng">
                  <a:solidFill>
                    <a:srgbClr val="FFFFFF"/>
                  </a:solidFill>
                  <a:prstDash val="solid"/>
                  <a:miter lim="800000"/>
                </a:ln>
                <a:effectLst>
                  <a:outerShdw blurRad="50800" algn="tl" rotWithShape="0">
                    <a:srgbClr val="000000"/>
                  </a:outerShdw>
                </a:effectLst>
              </a:rPr>
              <a:t>2</a:t>
            </a:r>
            <a:endParaRPr lang="ru-RU" sz="3600" b="1" dirty="0">
              <a:ln w="17780" cmpd="sng">
                <a:solidFill>
                  <a:srgbClr val="FFFFFF"/>
                </a:solidFill>
                <a:prstDash val="solid"/>
                <a:miter lim="800000"/>
              </a:ln>
              <a:effectLst>
                <a:outerShdw blurRad="50800" algn="tl" rotWithShape="0">
                  <a:srgbClr val="000000"/>
                </a:outerShdw>
              </a:effectLst>
            </a:endParaRPr>
          </a:p>
        </p:txBody>
      </p:sp>
      <p:sp>
        <p:nvSpPr>
          <p:cNvPr id="3" name="Подзаголовок 2"/>
          <p:cNvSpPr>
            <a:spLocks noGrp="1"/>
          </p:cNvSpPr>
          <p:nvPr>
            <p:ph type="subTitle" idx="4294967295"/>
          </p:nvPr>
        </p:nvSpPr>
        <p:spPr>
          <a:xfrm>
            <a:off x="285720" y="5157192"/>
            <a:ext cx="8643998" cy="1224136"/>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Компоновка конструктивной схемы  каркаса </a:t>
            </a:r>
            <a:endParaRPr lang="ru-RU" sz="5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Содержимое 2"/>
          <p:cNvSpPr>
            <a:spLocks noGrp="1"/>
          </p:cNvSpPr>
          <p:nvPr>
            <p:ph idx="4294967295"/>
          </p:nvPr>
        </p:nvSpPr>
        <p:spPr>
          <a:xfrm>
            <a:off x="468313" y="1125538"/>
            <a:ext cx="8229600" cy="5327650"/>
          </a:xfrm>
        </p:spPr>
        <p:txBody>
          <a:bodyPr/>
          <a:lstStyle/>
          <a:p>
            <a:pPr algn="ctr">
              <a:buFont typeface="Arial" charset="0"/>
              <a:buNone/>
            </a:pPr>
            <a:r>
              <a:rPr lang="ru-RU" sz="2400" smtClean="0"/>
              <a:t>Проектирование каркаса производственного здания начинают с выбора конструктивной схемы и ее компоновки. После выбора конструктивной схемы одновременно с компоновкой решают принципиальные вопросы архитектурно- строительной части проекта определяются ограждающие конструкции, назначается расположение оконных, воротных проемов и т.д. </a:t>
            </a:r>
          </a:p>
          <a:p>
            <a:pPr algn="ctr">
              <a:buFont typeface="Arial" charset="0"/>
              <a:buNone/>
            </a:pPr>
            <a:r>
              <a:rPr lang="ru-RU" sz="2400" smtClean="0"/>
              <a:t>При компоновке конструктивной схемы каркаса решаются вопросы  размещения колонн здания в плане, устанавливаются внутренние габариты здания, назначаются и взаимоувязываются размеры основных конструктивных элементов каркаса.  </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E5FE4E1-A114-4766-8898-06E26E4BDC6A}" type="slidenum">
              <a:rPr lang="ru-RU" sz="1200">
                <a:solidFill>
                  <a:schemeClr val="tx1">
                    <a:tint val="75000"/>
                  </a:schemeClr>
                </a:solidFill>
                <a:latin typeface="+mn-lt"/>
                <a:cs typeface="+mn-cs"/>
              </a:rPr>
              <a:pPr algn="r" fontAlgn="auto">
                <a:spcBef>
                  <a:spcPts val="0"/>
                </a:spcBef>
                <a:spcAft>
                  <a:spcPts val="0"/>
                </a:spcAft>
                <a:defRPr/>
              </a:pPr>
              <a:t>246</a:t>
            </a:fld>
            <a:endParaRPr lang="ru-RU" sz="1200">
              <a:solidFill>
                <a:schemeClr val="tx1">
                  <a:tint val="75000"/>
                </a:schemeClr>
              </a:solidFill>
              <a:latin typeface="+mn-lt"/>
              <a:cs typeface="+mn-cs"/>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Объект 2"/>
          <p:cNvSpPr>
            <a:spLocks noGrp="1"/>
          </p:cNvSpPr>
          <p:nvPr>
            <p:ph idx="4294967295"/>
          </p:nvPr>
        </p:nvSpPr>
        <p:spPr/>
        <p:txBody>
          <a:bodyPr/>
          <a:lstStyle/>
          <a:p>
            <a:pPr>
              <a:buFont typeface="Arial" charset="0"/>
              <a:buNone/>
            </a:pPr>
            <a:r>
              <a:rPr lang="ru-RU" sz="2400" smtClean="0"/>
              <a:t> </a:t>
            </a:r>
          </a:p>
          <a:p>
            <a:pPr>
              <a:buFont typeface="Arial" charset="0"/>
              <a:buNone/>
            </a:pPr>
            <a:endParaRPr lang="ru-RU" sz="2400" smtClean="0"/>
          </a:p>
          <a:p>
            <a:pPr>
              <a:buFont typeface="Arial" charset="0"/>
              <a:buNone/>
            </a:pPr>
            <a:endParaRPr lang="ru-RU" sz="2400" smtClean="0"/>
          </a:p>
          <a:p>
            <a:pPr>
              <a:buFont typeface="Arial" charset="0"/>
              <a:buNone/>
            </a:pPr>
            <a:endParaRPr lang="ru-RU" sz="2400" smtClean="0"/>
          </a:p>
          <a:p>
            <a:pPr>
              <a:buFont typeface="Arial" charset="0"/>
              <a:buNone/>
            </a:pPr>
            <a:endParaRPr lang="ru-RU" smtClean="0"/>
          </a:p>
          <a:p>
            <a:pPr>
              <a:buFont typeface="Arial" charset="0"/>
              <a:buNone/>
            </a:pPr>
            <a:endParaRPr lang="ru-RU" smtClean="0"/>
          </a:p>
          <a:p>
            <a:pPr>
              <a:buFont typeface="Arial" charset="0"/>
              <a:buNone/>
            </a:pPr>
            <a:endParaRPr lang="ru-RU" smtClean="0"/>
          </a:p>
          <a:p>
            <a:pPr algn="ctr">
              <a:buFont typeface="Arial" charset="0"/>
              <a:buNone/>
            </a:pPr>
            <a:r>
              <a:rPr lang="en-US" smtClean="0"/>
              <a:t>I,II </a:t>
            </a:r>
            <a:r>
              <a:rPr lang="ru-RU" smtClean="0"/>
              <a:t>— соответственно поперечные и продольные разбивочные оси</a:t>
            </a:r>
          </a:p>
        </p:txBody>
      </p:sp>
      <p:pic>
        <p:nvPicPr>
          <p:cNvPr id="282626" name="Picture 1"/>
          <p:cNvPicPr>
            <a:picLocks noGrp="1" noChangeAspect="1" noChangeArrowheads="1"/>
          </p:cNvPicPr>
          <p:nvPr>
            <p:ph sz="half" idx="4294967295"/>
          </p:nvPr>
        </p:nvPicPr>
        <p:blipFill>
          <a:blip r:embed="rId2"/>
          <a:srcRect/>
          <a:stretch>
            <a:fillRect/>
          </a:stretch>
        </p:blipFill>
        <p:spPr>
          <a:xfrm>
            <a:off x="539750" y="1125538"/>
            <a:ext cx="7454900" cy="4176712"/>
          </a:xfrm>
        </p:spPr>
      </p:pic>
      <p:sp>
        <p:nvSpPr>
          <p:cNvPr id="5" name="Заголовок 4"/>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Размещение</a:t>
            </a:r>
            <a:r>
              <a:rPr lang="ru-RU" b="1" dirty="0" smtClean="0"/>
              <a:t> </a:t>
            </a: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колонн</a:t>
            </a:r>
            <a:r>
              <a:rPr lang="ru-RU" b="1" dirty="0" smtClean="0"/>
              <a:t> </a:t>
            </a: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однопролетного</a:t>
            </a:r>
            <a:r>
              <a:rPr lang="ru-RU" b="1" dirty="0" smtClean="0"/>
              <a:t> </a:t>
            </a: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здания</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615AA71-8C82-42ED-9982-17A4C402CB78}" type="slidenum">
              <a:rPr lang="ru-RU" sz="2400">
                <a:solidFill>
                  <a:schemeClr val="tx1">
                    <a:tint val="75000"/>
                  </a:schemeClr>
                </a:solidFill>
                <a:latin typeface="+mn-lt"/>
                <a:cs typeface="+mn-cs"/>
              </a:rPr>
              <a:pPr algn="r" fontAlgn="auto">
                <a:spcBef>
                  <a:spcPts val="0"/>
                </a:spcBef>
                <a:spcAft>
                  <a:spcPts val="0"/>
                </a:spcAft>
                <a:defRPr/>
              </a:pPr>
              <a:t>247</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Содержимое 4"/>
          <p:cNvSpPr>
            <a:spLocks noGrp="1"/>
          </p:cNvSpPr>
          <p:nvPr>
            <p:ph sz="half" idx="4294967295"/>
          </p:nvPr>
        </p:nvSpPr>
        <p:spPr>
          <a:xfrm>
            <a:off x="5795963" y="1268413"/>
            <a:ext cx="3348037" cy="4857750"/>
          </a:xfrm>
        </p:spPr>
        <p:txBody>
          <a:bodyPr/>
          <a:lstStyle/>
          <a:p>
            <a:pPr>
              <a:buFont typeface="Arial" charset="0"/>
              <a:buNone/>
            </a:pPr>
            <a:r>
              <a:rPr lang="ru-RU" sz="2200" i="1" smtClean="0"/>
              <a:t>      а — при параллельном расположении пролетов;</a:t>
            </a:r>
          </a:p>
          <a:p>
            <a:pPr>
              <a:buFont typeface="Arial" charset="0"/>
              <a:buNone/>
            </a:pPr>
            <a:r>
              <a:rPr lang="ru-RU" sz="2200" i="1" smtClean="0"/>
              <a:t>     б — при взаимно-перпендикулярном;</a:t>
            </a:r>
          </a:p>
          <a:p>
            <a:pPr>
              <a:buFont typeface="Arial" charset="0"/>
              <a:buNone/>
            </a:pPr>
            <a:r>
              <a:rPr lang="ru-RU" sz="2200" smtClean="0"/>
              <a:t>       </a:t>
            </a:r>
            <a:r>
              <a:rPr lang="en-US" sz="2200" smtClean="0"/>
              <a:t>I,II</a:t>
            </a:r>
            <a:r>
              <a:rPr lang="ru-RU" sz="2200" smtClean="0"/>
              <a:t> </a:t>
            </a:r>
            <a:r>
              <a:rPr lang="ru-RU" sz="2200" i="1" smtClean="0"/>
              <a:t>- соответственно поперечный и продольный температурный шов; </a:t>
            </a:r>
            <a:r>
              <a:rPr lang="en-US" sz="2200" i="1" smtClean="0"/>
              <a:t>III </a:t>
            </a:r>
            <a:r>
              <a:rPr lang="ru-RU" sz="2200" i="1" smtClean="0"/>
              <a:t>— дополнительная</a:t>
            </a:r>
          </a:p>
          <a:p>
            <a:pPr>
              <a:buFont typeface="Arial" charset="0"/>
              <a:buNone/>
            </a:pPr>
            <a:r>
              <a:rPr lang="ru-RU" sz="2200" smtClean="0"/>
              <a:t>      разбивочная ось</a:t>
            </a:r>
          </a:p>
        </p:txBody>
      </p:sp>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Размещение колонн многопролетных зданий</a:t>
            </a:r>
          </a:p>
        </p:txBody>
      </p:sp>
      <p:pic>
        <p:nvPicPr>
          <p:cNvPr id="283651" name="Picture 1"/>
          <p:cNvPicPr>
            <a:picLocks noGrp="1" noChangeAspect="1" noChangeArrowheads="1"/>
          </p:cNvPicPr>
          <p:nvPr>
            <p:ph sz="half" idx="4294967295"/>
          </p:nvPr>
        </p:nvPicPr>
        <p:blipFill>
          <a:blip r:embed="rId2"/>
          <a:srcRect/>
          <a:stretch>
            <a:fillRect/>
          </a:stretch>
        </p:blipFill>
        <p:spPr>
          <a:xfrm>
            <a:off x="0" y="1341438"/>
            <a:ext cx="6084888" cy="4216400"/>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2293FC5-FD9E-46BD-8957-A5C6E85686F0}" type="slidenum">
              <a:rPr lang="ru-RU" sz="2000">
                <a:solidFill>
                  <a:schemeClr val="tx1">
                    <a:tint val="75000"/>
                  </a:schemeClr>
                </a:solidFill>
                <a:latin typeface="+mn-lt"/>
                <a:cs typeface="+mn-cs"/>
              </a:rPr>
              <a:pPr algn="r" fontAlgn="auto">
                <a:spcBef>
                  <a:spcPts val="0"/>
                </a:spcBef>
                <a:spcAft>
                  <a:spcPts val="0"/>
                </a:spcAft>
                <a:defRPr/>
              </a:pPr>
              <a:t>248</a:t>
            </a:fld>
            <a:endParaRPr lang="ru-RU" sz="20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idx="4294967295"/>
          </p:nvPr>
        </p:nvSpPr>
        <p:spPr>
          <a:xfrm>
            <a:off x="457200" y="274638"/>
            <a:ext cx="8229600" cy="1138138"/>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Предельные размеры температурных блоков зданий</a:t>
            </a:r>
          </a:p>
        </p:txBody>
      </p:sp>
      <p:graphicFrame>
        <p:nvGraphicFramePr>
          <p:cNvPr id="284710" name="Group 38"/>
          <p:cNvGraphicFramePr>
            <a:graphicFrameLocks noGrp="1"/>
          </p:cNvGraphicFramePr>
          <p:nvPr>
            <p:ph idx="4294967295"/>
          </p:nvPr>
        </p:nvGraphicFramePr>
        <p:xfrm>
          <a:off x="0" y="1557338"/>
          <a:ext cx="8894763" cy="5016500"/>
        </p:xfrm>
        <a:graphic>
          <a:graphicData uri="http://schemas.openxmlformats.org/drawingml/2006/table">
            <a:tbl>
              <a:tblPr/>
              <a:tblGrid>
                <a:gridCol w="2135188"/>
                <a:gridCol w="1422400"/>
                <a:gridCol w="1778000"/>
                <a:gridCol w="1778000"/>
                <a:gridCol w="1781175"/>
              </a:tblGrid>
              <a:tr h="1189038">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Характеристика зданий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400" b="1"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Стальной каркас</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Смешанный каркас (железобетонные колонны)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r>
              <a:tr h="1711325">
                <a:tc vMerge="1">
                  <a:txBody>
                    <a:bodyPr/>
                    <a:lstStyle/>
                    <a:p>
                      <a:endParaRPr lang="ru-RU"/>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Длина блока вдоль здания</a:t>
                      </a:r>
                    </a:p>
                  </a:txBody>
                  <a:tcP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Ширина блока поперек здания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Длина блока вдоль здания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Ширина блока поперек здания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11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100" b="0" i="0" u="none" strike="noStrike" cap="none" normalizeH="0" baseline="0" smtClean="0">
                          <a:ln>
                            <a:noFill/>
                          </a:ln>
                          <a:solidFill>
                            <a:srgbClr val="000000"/>
                          </a:solidFill>
                          <a:effectLst/>
                          <a:latin typeface="Calibri" pitchFamily="34" charset="0"/>
                          <a:cs typeface="Arial" charset="0"/>
                        </a:rPr>
                        <a:t>Отапливаемое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230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4049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100" b="0" i="0" u="none" strike="noStrike" cap="none" normalizeH="0" baseline="0" smtClean="0">
                          <a:ln>
                            <a:noFill/>
                          </a:ln>
                          <a:solidFill>
                            <a:srgbClr val="000000"/>
                          </a:solidFill>
                          <a:effectLst/>
                          <a:latin typeface="Calibri" pitchFamily="34" charset="0"/>
                          <a:cs typeface="Arial" charset="0"/>
                        </a:rPr>
                        <a:t>Неотапливаемое и горячие цеха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120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5DA777E-6594-4DEB-98F3-D7344925F60F}" type="slidenum">
              <a:rPr lang="ru-RU" sz="2000">
                <a:solidFill>
                  <a:schemeClr val="tx1">
                    <a:tint val="75000"/>
                  </a:schemeClr>
                </a:solidFill>
                <a:latin typeface="+mn-lt"/>
                <a:cs typeface="+mn-cs"/>
              </a:rPr>
              <a:pPr algn="r" fontAlgn="auto">
                <a:spcBef>
                  <a:spcPts val="0"/>
                </a:spcBef>
                <a:spcAft>
                  <a:spcPts val="0"/>
                </a:spcAft>
                <a:defRPr/>
              </a:pPr>
              <a:t>249</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407" y="2779"/>
            <a:ext cx="8433779" cy="1142999"/>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Требования, предъявляемые  МК</a:t>
            </a:r>
            <a:endParaRPr lang="ru-RU" dirty="0"/>
          </a:p>
        </p:txBody>
      </p:sp>
      <p:sp>
        <p:nvSpPr>
          <p:cNvPr id="3" name="Объект 2"/>
          <p:cNvSpPr>
            <a:spLocks noGrp="1"/>
          </p:cNvSpPr>
          <p:nvPr>
            <p:ph idx="1"/>
          </p:nvPr>
        </p:nvSpPr>
        <p:spPr>
          <a:xfrm>
            <a:off x="457200" y="1052513"/>
            <a:ext cx="8362950" cy="5805487"/>
          </a:xfrm>
        </p:spPr>
        <p:txBody>
          <a:bodyPr rtlCol="0">
            <a:normAutofit lnSpcReduction="10000"/>
          </a:bodyPr>
          <a:lstStyle/>
          <a:p>
            <a:pPr marL="0" indent="354013" algn="just" eaLnBrk="1" fontAlgn="auto" hangingPunct="1">
              <a:spcAft>
                <a:spcPts val="0"/>
              </a:spcAft>
              <a:buFont typeface="+mj-lt"/>
              <a:buAutoNum type="arabicPeriod"/>
              <a:defRPr/>
            </a:pPr>
            <a:r>
              <a:rPr lang="ru-RU" sz="2400" b="1" dirty="0" smtClean="0"/>
              <a:t>Условия эксплуатации, </a:t>
            </a:r>
            <a:r>
              <a:rPr lang="ru-RU" sz="2400" dirty="0" smtClean="0"/>
              <a:t>заданные при проектировании, необходимо</a:t>
            </a:r>
            <a:r>
              <a:rPr lang="ru-RU" sz="2400" b="1" dirty="0" smtClean="0"/>
              <a:t> </a:t>
            </a:r>
            <a:r>
              <a:rPr lang="ru-RU" sz="2400" dirty="0" smtClean="0"/>
              <a:t>в точности выполнять.</a:t>
            </a:r>
          </a:p>
          <a:p>
            <a:pPr marL="0" indent="354013" algn="just" eaLnBrk="1" fontAlgn="auto" hangingPunct="1">
              <a:spcAft>
                <a:spcPts val="0"/>
              </a:spcAft>
              <a:buFont typeface="+mj-lt"/>
              <a:buAutoNum type="arabicPeriod"/>
              <a:defRPr/>
            </a:pPr>
            <a:r>
              <a:rPr lang="ru-RU" sz="2400" dirty="0" smtClean="0"/>
              <a:t>Требование к </a:t>
            </a:r>
            <a:r>
              <a:rPr lang="ru-RU" sz="2400" b="1" dirty="0" smtClean="0"/>
              <a:t>экономии металла </a:t>
            </a:r>
            <a:r>
              <a:rPr lang="ru-RU" sz="2400" dirty="0" smtClean="0"/>
              <a:t>обусловлено большой его потребностью во всех отраслях промышленности (машиностроение, транспорт и т.д.).</a:t>
            </a:r>
          </a:p>
          <a:p>
            <a:pPr marL="0" indent="354013" algn="just" eaLnBrk="1" fontAlgn="auto" hangingPunct="1">
              <a:spcAft>
                <a:spcPts val="0"/>
              </a:spcAft>
              <a:buFont typeface="+mj-lt"/>
              <a:buAutoNum type="arabicPeriod"/>
              <a:defRPr/>
            </a:pPr>
            <a:r>
              <a:rPr lang="ru-RU" sz="2400" b="1" dirty="0" smtClean="0"/>
              <a:t>Транспортабельность</a:t>
            </a:r>
            <a:r>
              <a:rPr lang="ru-RU" sz="2400" dirty="0" smtClean="0"/>
              <a:t>. В проекте должна быть предусмотрена возможность перевозки металлоконструкций целиком или по частям (отправочными марками).</a:t>
            </a:r>
          </a:p>
          <a:p>
            <a:pPr marL="0" indent="354013" algn="just" eaLnBrk="1" fontAlgn="auto" hangingPunct="1">
              <a:spcAft>
                <a:spcPts val="0"/>
              </a:spcAft>
              <a:buFont typeface="+mj-lt"/>
              <a:buAutoNum type="arabicPeriod"/>
              <a:defRPr/>
            </a:pPr>
            <a:r>
              <a:rPr lang="ru-RU" sz="2400" b="1" dirty="0" smtClean="0"/>
              <a:t>Технологичность. </a:t>
            </a:r>
            <a:r>
              <a:rPr lang="ru-RU" sz="2400" dirty="0" smtClean="0"/>
              <a:t>Стремление к наиболее современным и производительным приемам при изготовлении и монтаже МК обеспечивает максимальное снижение трудоемкости.</a:t>
            </a:r>
          </a:p>
          <a:p>
            <a:pPr marL="0" indent="354013" algn="just" eaLnBrk="1" fontAlgn="auto" hangingPunct="1">
              <a:spcAft>
                <a:spcPts val="0"/>
              </a:spcAft>
              <a:buFont typeface="+mj-lt"/>
              <a:buAutoNum type="arabicPeriod"/>
              <a:defRPr/>
            </a:pPr>
            <a:r>
              <a:rPr lang="ru-RU" sz="2400" b="1" dirty="0" smtClean="0"/>
              <a:t>Долговечность </a:t>
            </a:r>
            <a:r>
              <a:rPr lang="ru-RU" sz="2400" dirty="0" smtClean="0"/>
              <a:t>конструкции определяется сроками ее физического и морального износа.</a:t>
            </a:r>
          </a:p>
          <a:p>
            <a:pPr marL="0" indent="354013" algn="just" eaLnBrk="1" fontAlgn="auto" hangingPunct="1">
              <a:spcAft>
                <a:spcPts val="0"/>
              </a:spcAft>
              <a:buFont typeface="+mj-lt"/>
              <a:buAutoNum type="arabicPeriod"/>
              <a:defRPr/>
            </a:pPr>
            <a:r>
              <a:rPr lang="ru-RU" sz="2400" b="1" dirty="0" smtClean="0"/>
              <a:t>Эстетичность </a:t>
            </a:r>
            <a:r>
              <a:rPr lang="ru-RU" sz="2400" dirty="0" smtClean="0"/>
              <a:t>конструкции (ее гармоничные формы) особенно важны при проектировании общественных зданий.</a:t>
            </a:r>
            <a:endParaRPr lang="ru-RU" sz="2400" b="1" dirty="0" smtClean="0"/>
          </a:p>
          <a:p>
            <a:pPr marL="0" indent="530225" algn="just" eaLnBrk="1" fontAlgn="auto" hangingPunct="1">
              <a:spcAft>
                <a:spcPts val="0"/>
              </a:spcAft>
              <a:buFont typeface="+mj-lt"/>
              <a:buAutoNum type="arabicPeriod"/>
              <a:defRPr/>
            </a:pPr>
            <a:endParaRPr lang="ru-RU" sz="2400" dirty="0"/>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Содержимое 4"/>
          <p:cNvSpPr>
            <a:spLocks noGrp="1"/>
          </p:cNvSpPr>
          <p:nvPr>
            <p:ph sz="half" idx="4294967295"/>
          </p:nvPr>
        </p:nvSpPr>
        <p:spPr>
          <a:xfrm>
            <a:off x="827088" y="5589588"/>
            <a:ext cx="7859712" cy="719137"/>
          </a:xfrm>
        </p:spPr>
        <p:txBody>
          <a:bodyPr/>
          <a:lstStyle/>
          <a:p>
            <a:pPr>
              <a:lnSpc>
                <a:spcPct val="90000"/>
              </a:lnSpc>
              <a:buFont typeface="Arial" charset="0"/>
              <a:buNone/>
            </a:pPr>
            <a:r>
              <a:rPr lang="ru-RU" sz="2200" i="1" smtClean="0"/>
              <a:t>а — балочная разрезная; 6 — неразрезная; в, е — консольная; г — арочная; д — рамная; ж- </a:t>
            </a:r>
            <a:r>
              <a:rPr lang="ru-RU" sz="2200" smtClean="0"/>
              <a:t>комбинированная</a:t>
            </a:r>
          </a:p>
        </p:txBody>
      </p:sp>
      <p:pic>
        <p:nvPicPr>
          <p:cNvPr id="285698" name="Picture 1"/>
          <p:cNvPicPr>
            <a:picLocks noGrp="1" noChangeAspect="1" noChangeArrowheads="1"/>
          </p:cNvPicPr>
          <p:nvPr>
            <p:ph sz="half" idx="4294967295"/>
          </p:nvPr>
        </p:nvPicPr>
        <p:blipFill>
          <a:blip r:embed="rId3"/>
          <a:srcRect/>
          <a:stretch>
            <a:fillRect/>
          </a:stretch>
        </p:blipFill>
        <p:spPr>
          <a:xfrm>
            <a:off x="0" y="981075"/>
            <a:ext cx="9009063" cy="5876925"/>
          </a:xfrm>
        </p:spPr>
      </p:pic>
      <p:sp>
        <p:nvSpPr>
          <p:cNvPr id="2" name="Заголовок 1"/>
          <p:cNvSpPr>
            <a:spLocks noGrp="1"/>
          </p:cNvSpPr>
          <p:nvPr>
            <p:ph type="title" idx="4294967295"/>
          </p:nvPr>
        </p:nvSpPr>
        <p:spPr>
          <a:xfrm>
            <a:off x="458788" y="274638"/>
            <a:ext cx="8229600" cy="1143000"/>
          </a:xfrm>
          <a:effectLst>
            <a:outerShdw blurRad="50800" dist="38100" dir="5400000" algn="t" rotWithShape="0">
              <a:prstClr val="black">
                <a:alpha val="40000"/>
              </a:prstClr>
            </a:outerShdw>
          </a:effectLst>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Компоновка поперечных рам</a:t>
            </a:r>
            <a:endParaRPr lang="ru-RU" sz="3600" dirty="0"/>
          </a:p>
        </p:txBody>
      </p:sp>
      <p:sp>
        <p:nvSpPr>
          <p:cNvPr id="6" name="Номер слайда 5"/>
          <p:cNvSpPr txBox="1">
            <a:spLocks noGrp="1"/>
          </p:cNvSpPr>
          <p:nvPr/>
        </p:nvSpPr>
        <p:spPr>
          <a:xfrm>
            <a:off x="7010400" y="6286500"/>
            <a:ext cx="2133600" cy="365125"/>
          </a:xfrm>
          <a:prstGeom prst="rect">
            <a:avLst/>
          </a:prstGeom>
          <a:noFill/>
        </p:spPr>
        <p:txBody>
          <a:bodyPr anchor="ctr"/>
          <a:lstStyle/>
          <a:p>
            <a:pPr algn="r" fontAlgn="auto">
              <a:spcBef>
                <a:spcPts val="0"/>
              </a:spcBef>
              <a:spcAft>
                <a:spcPts val="0"/>
              </a:spcAft>
              <a:defRPr/>
            </a:pPr>
            <a:fld id="{A2C654EC-C6AD-4959-97EC-D6DA8B98AD6A}" type="slidenum">
              <a:rPr lang="ru-RU" sz="2400">
                <a:solidFill>
                  <a:schemeClr val="tx1">
                    <a:tint val="75000"/>
                  </a:schemeClr>
                </a:solidFill>
                <a:latin typeface="+mn-lt"/>
                <a:cs typeface="+mn-cs"/>
              </a:rPr>
              <a:pPr algn="r" fontAlgn="auto">
                <a:spcBef>
                  <a:spcPts val="0"/>
                </a:spcBef>
                <a:spcAft>
                  <a:spcPts val="0"/>
                </a:spcAft>
                <a:defRPr/>
              </a:pPr>
              <a:t>250</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Связи</a:t>
            </a:r>
          </a:p>
        </p:txBody>
      </p:sp>
      <p:sp>
        <p:nvSpPr>
          <p:cNvPr id="287746" name="Прямоугольник 4"/>
          <p:cNvSpPr>
            <a:spLocks noChangeArrowheads="1"/>
          </p:cNvSpPr>
          <p:nvPr/>
        </p:nvSpPr>
        <p:spPr bwMode="auto">
          <a:xfrm>
            <a:off x="468313" y="1268413"/>
            <a:ext cx="8064500" cy="5568950"/>
          </a:xfrm>
          <a:prstGeom prst="rect">
            <a:avLst/>
          </a:prstGeom>
          <a:noFill/>
          <a:ln w="9525">
            <a:noFill/>
            <a:miter lim="800000"/>
            <a:headEnd/>
            <a:tailEnd/>
          </a:ln>
        </p:spPr>
        <p:txBody>
          <a:bodyPr>
            <a:spAutoFit/>
          </a:bodyPr>
          <a:lstStyle/>
          <a:p>
            <a:r>
              <a:rPr lang="ru-RU" sz="2400">
                <a:latin typeface="Calibri" pitchFamily="34" charset="0"/>
              </a:rPr>
              <a:t>Связи — важные элементы стального каркаса, которые необходимы для выполнения следующих требований:</a:t>
            </a:r>
          </a:p>
          <a:p>
            <a:r>
              <a:rPr lang="ru-RU" sz="2400">
                <a:latin typeface="Calibri" pitchFamily="34" charset="0"/>
              </a:rPr>
              <a:t>обеспечение неизменяемости пространственной системы каркаса и устойчивости его сжатых элементов;</a:t>
            </a:r>
          </a:p>
          <a:p>
            <a:r>
              <a:rPr lang="ru-RU" sz="2400">
                <a:latin typeface="Calibri" pitchFamily="34" charset="0"/>
              </a:rPr>
              <a:t>восприятие и передача на фундаменты некоторых нагрузок (ветровых, горизонтальных от кранов);</a:t>
            </a:r>
          </a:p>
          <a:p>
            <a:r>
              <a:rPr lang="ru-RU" sz="2400">
                <a:latin typeface="Calibri" pitchFamily="34" charset="0"/>
              </a:rPr>
              <a:t>обеспечение совместной работы поперечных рам при местных нагрузках (например, крановых);</a:t>
            </a:r>
          </a:p>
          <a:p>
            <a:r>
              <a:rPr lang="ru-RU" sz="2400">
                <a:latin typeface="Calibri" pitchFamily="34" charset="0"/>
              </a:rPr>
              <a:t>создание жесткости каркаса, необходимой для обеспечения нормальных условий эксплуатации;</a:t>
            </a:r>
          </a:p>
          <a:p>
            <a:r>
              <a:rPr lang="ru-RU" sz="2400">
                <a:latin typeface="Calibri" pitchFamily="34" charset="0"/>
              </a:rPr>
              <a:t>обеспечение условий высококачественного и удобного монтажа.</a:t>
            </a:r>
          </a:p>
          <a:p>
            <a:r>
              <a:rPr lang="ru-RU" sz="2400">
                <a:latin typeface="Calibri" pitchFamily="34" charset="0"/>
              </a:rPr>
              <a:t>Связи подразделяются на связи между колоннами и связи между фермами (связи по покрытию).</a:t>
            </a: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737B6B6-85F9-4FB5-93A1-1EDA8A6F9947}" type="slidenum">
              <a:rPr lang="ru-RU" sz="2400">
                <a:solidFill>
                  <a:schemeClr val="tx1">
                    <a:tint val="75000"/>
                  </a:schemeClr>
                </a:solidFill>
                <a:latin typeface="+mn-lt"/>
                <a:cs typeface="+mn-cs"/>
              </a:rPr>
              <a:pPr algn="r" fontAlgn="auto">
                <a:spcBef>
                  <a:spcPts val="0"/>
                </a:spcBef>
                <a:spcAft>
                  <a:spcPts val="0"/>
                </a:spcAft>
                <a:defRPr/>
              </a:pPr>
              <a:t>251</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конструкций жестких дисков связей между колоннами</a:t>
            </a:r>
            <a:endParaRPr lang="ru-RU" dirty="0"/>
          </a:p>
        </p:txBody>
      </p:sp>
      <p:sp>
        <p:nvSpPr>
          <p:cNvPr id="288770" name="Содержимое 4"/>
          <p:cNvSpPr>
            <a:spLocks noGrp="1"/>
          </p:cNvSpPr>
          <p:nvPr>
            <p:ph sz="half" idx="4294967295"/>
          </p:nvPr>
        </p:nvSpPr>
        <p:spPr>
          <a:xfrm>
            <a:off x="755650" y="4437063"/>
            <a:ext cx="7931150" cy="1944687"/>
          </a:xfrm>
        </p:spPr>
        <p:txBody>
          <a:bodyPr/>
          <a:lstStyle/>
          <a:p>
            <a:pPr algn="ctr">
              <a:buFont typeface="Arial" charset="0"/>
              <a:buNone/>
            </a:pPr>
            <a:r>
              <a:rPr lang="ru-RU" sz="2400" i="1" smtClean="0"/>
              <a:t>а — при обеспечении устойчивости нижней части колонн из плоскости рамы; б — при необходимости установки промежуточных распорок; в — при необходимости использования подкранового габарита</a:t>
            </a:r>
            <a:endParaRPr lang="ru-RU" sz="2400" smtClean="0"/>
          </a:p>
        </p:txBody>
      </p:sp>
      <p:pic>
        <p:nvPicPr>
          <p:cNvPr id="288771" name="Picture 1"/>
          <p:cNvPicPr>
            <a:picLocks noGrp="1" noChangeAspect="1" noChangeArrowheads="1"/>
          </p:cNvPicPr>
          <p:nvPr>
            <p:ph sz="half" idx="4294967295"/>
          </p:nvPr>
        </p:nvPicPr>
        <p:blipFill>
          <a:blip r:embed="rId2"/>
          <a:srcRect/>
          <a:stretch>
            <a:fillRect/>
          </a:stretch>
        </p:blipFill>
        <p:spPr>
          <a:xfrm>
            <a:off x="214313" y="1484313"/>
            <a:ext cx="8448675" cy="2881312"/>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A4B2512-D09B-4840-A928-20C5262AD49A}" type="slidenum">
              <a:rPr lang="ru-RU" sz="2400">
                <a:solidFill>
                  <a:schemeClr val="tx1">
                    <a:tint val="75000"/>
                  </a:schemeClr>
                </a:solidFill>
                <a:latin typeface="+mn-lt"/>
                <a:cs typeface="+mn-cs"/>
              </a:rPr>
              <a:pPr algn="r" fontAlgn="auto">
                <a:spcBef>
                  <a:spcPts val="0"/>
                </a:spcBef>
                <a:spcAft>
                  <a:spcPts val="0"/>
                </a:spcAft>
                <a:defRPr/>
              </a:pPr>
              <a:t>252</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3" name="Picture 1"/>
          <p:cNvPicPr>
            <a:picLocks noGrp="1" noChangeAspect="1" noChangeArrowheads="1"/>
          </p:cNvPicPr>
          <p:nvPr>
            <p:ph sz="half" idx="4294967295"/>
          </p:nvPr>
        </p:nvPicPr>
        <p:blipFill>
          <a:blip r:embed="rId2"/>
          <a:srcRect/>
          <a:stretch>
            <a:fillRect/>
          </a:stretch>
        </p:blipFill>
        <p:spPr>
          <a:xfrm>
            <a:off x="1258888" y="1196975"/>
            <a:ext cx="7250112" cy="3527425"/>
          </a:xfrm>
        </p:spPr>
      </p:pic>
      <p:sp>
        <p:nvSpPr>
          <p:cNvPr id="289794" name="Содержимое 15"/>
          <p:cNvSpPr>
            <a:spLocks noGrp="1"/>
          </p:cNvSpPr>
          <p:nvPr>
            <p:ph sz="half" idx="4294967295"/>
          </p:nvPr>
        </p:nvSpPr>
        <p:spPr>
          <a:xfrm>
            <a:off x="684213" y="4508500"/>
            <a:ext cx="8002587" cy="1617663"/>
          </a:xfrm>
        </p:spPr>
        <p:txBody>
          <a:bodyPr/>
          <a:lstStyle/>
          <a:p>
            <a:pPr algn="ctr">
              <a:buFont typeface="Arial" charset="0"/>
              <a:buNone/>
            </a:pPr>
            <a:r>
              <a:rPr lang="ru-RU" sz="2400" i="1" smtClean="0"/>
              <a:t>а — коротких (или температурных отсеках);  </a:t>
            </a:r>
          </a:p>
          <a:p>
            <a:pPr algn="ctr">
              <a:buFont typeface="Arial" charset="0"/>
              <a:buNone/>
            </a:pPr>
            <a:r>
              <a:rPr lang="ru-RU" sz="2400" i="1" smtClean="0"/>
              <a:t>б — длинных; 1— колонны: 2 — распорки; 3 — ось температурного шва; 4— подкрановые балки;  </a:t>
            </a:r>
          </a:p>
          <a:p>
            <a:pPr algn="ctr">
              <a:buFont typeface="Arial" charset="0"/>
              <a:buNone/>
            </a:pPr>
            <a:r>
              <a:rPr lang="ru-RU" sz="2400" i="1" smtClean="0"/>
              <a:t>5 — связевый блок; 6— температурный блок; </a:t>
            </a:r>
          </a:p>
          <a:p>
            <a:pPr algn="ctr">
              <a:buFont typeface="Arial" charset="0"/>
              <a:buNone/>
            </a:pPr>
            <a:r>
              <a:rPr lang="ru-RU" sz="2400" i="1" smtClean="0"/>
              <a:t>7—</a:t>
            </a:r>
            <a:r>
              <a:rPr lang="ru-RU" sz="2400" smtClean="0"/>
              <a:t>низ ферм; </a:t>
            </a:r>
            <a:r>
              <a:rPr lang="ru-RU" sz="2400" i="1" smtClean="0"/>
              <a:t>8 — низ башмака</a:t>
            </a:r>
            <a:endParaRPr lang="ru-RU" sz="2400" smtClean="0"/>
          </a:p>
        </p:txBody>
      </p:sp>
      <p:sp>
        <p:nvSpPr>
          <p:cNvPr id="2" name="Заголовок 1"/>
          <p:cNvSpPr>
            <a:spLocks noGrp="1"/>
          </p:cNvSpPr>
          <p:nvPr>
            <p:ph type="title" idx="4294967295"/>
          </p:nvPr>
        </p:nvSpPr>
        <p:spPr>
          <a:xfrm>
            <a:off x="457200" y="274638"/>
            <a:ext cx="8229600" cy="922114"/>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Расположение связей между колоннами в зданиях</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BB5F638-8D14-43D5-8B7F-9211D4B221C9}" type="slidenum">
              <a:rPr lang="ru-RU" sz="2400">
                <a:solidFill>
                  <a:schemeClr val="tx1">
                    <a:tint val="75000"/>
                  </a:schemeClr>
                </a:solidFill>
                <a:latin typeface="+mn-lt"/>
                <a:cs typeface="+mn-cs"/>
              </a:rPr>
              <a:pPr algn="r" fontAlgn="auto">
                <a:spcBef>
                  <a:spcPts val="0"/>
                </a:spcBef>
                <a:spcAft>
                  <a:spcPts val="0"/>
                </a:spcAft>
                <a:defRPr/>
              </a:pPr>
              <a:t>253</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Связи между фермами</a:t>
            </a:r>
          </a:p>
        </p:txBody>
      </p:sp>
      <p:sp>
        <p:nvSpPr>
          <p:cNvPr id="290818" name="Содержимое 5"/>
          <p:cNvSpPr>
            <a:spLocks noGrp="1"/>
          </p:cNvSpPr>
          <p:nvPr>
            <p:ph sz="half" idx="4294967295"/>
          </p:nvPr>
        </p:nvSpPr>
        <p:spPr>
          <a:xfrm>
            <a:off x="5651500" y="2205038"/>
            <a:ext cx="3492500" cy="3921125"/>
          </a:xfrm>
        </p:spPr>
        <p:txBody>
          <a:bodyPr/>
          <a:lstStyle/>
          <a:p>
            <a:pPr>
              <a:buFont typeface="Arial" charset="0"/>
              <a:buNone/>
            </a:pPr>
            <a:r>
              <a:rPr lang="ru-RU" sz="2600" i="1" smtClean="0"/>
              <a:t>      а — по верхним поясам ферм;                           б — по нижним поясам ферм;                                 в — вертикальные; 1— распорка в коньке;                                       2 — поперечные связевые фермы</a:t>
            </a:r>
            <a:endParaRPr lang="ru-RU" sz="2600" smtClean="0"/>
          </a:p>
        </p:txBody>
      </p:sp>
      <p:pic>
        <p:nvPicPr>
          <p:cNvPr id="290819" name="Picture 1"/>
          <p:cNvPicPr>
            <a:picLocks noGrp="1" noChangeAspect="1" noChangeArrowheads="1"/>
          </p:cNvPicPr>
          <p:nvPr>
            <p:ph sz="half" idx="4294967295"/>
          </p:nvPr>
        </p:nvPicPr>
        <p:blipFill>
          <a:blip r:embed="rId3"/>
          <a:srcRect/>
          <a:stretch>
            <a:fillRect/>
          </a:stretch>
        </p:blipFill>
        <p:spPr>
          <a:xfrm>
            <a:off x="395288" y="1341438"/>
            <a:ext cx="5330825" cy="5118100"/>
          </a:xfrm>
        </p:spPr>
      </p:pic>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20152C3-FBC3-433F-A1E8-51BC78E2B870}" type="slidenum">
              <a:rPr lang="ru-RU" sz="2400">
                <a:solidFill>
                  <a:schemeClr val="tx1">
                    <a:tint val="75000"/>
                  </a:schemeClr>
                </a:solidFill>
                <a:latin typeface="+mn-lt"/>
                <a:cs typeface="+mn-cs"/>
              </a:rPr>
              <a:pPr algn="r" fontAlgn="auto">
                <a:spcBef>
                  <a:spcPts val="0"/>
                </a:spcBef>
                <a:spcAft>
                  <a:spcPts val="0"/>
                </a:spcAft>
                <a:defRPr/>
              </a:pPr>
              <a:t>254</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74" y="0"/>
            <a:ext cx="8228045" cy="1052736"/>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систем связей по покрытию</a:t>
            </a:r>
          </a:p>
        </p:txBody>
      </p:sp>
      <p:pic>
        <p:nvPicPr>
          <p:cNvPr id="292866" name="Picture 1"/>
          <p:cNvPicPr>
            <a:picLocks noGrp="1" noChangeAspect="1" noChangeArrowheads="1"/>
          </p:cNvPicPr>
          <p:nvPr>
            <p:ph sz="half" idx="4294967295"/>
          </p:nvPr>
        </p:nvPicPr>
        <p:blipFill>
          <a:blip r:embed="rId2"/>
          <a:srcRect/>
          <a:stretch>
            <a:fillRect/>
          </a:stretch>
        </p:blipFill>
        <p:spPr>
          <a:xfrm>
            <a:off x="1135063" y="836613"/>
            <a:ext cx="6873875" cy="4464050"/>
          </a:xfrm>
        </p:spPr>
      </p:pic>
      <p:sp>
        <p:nvSpPr>
          <p:cNvPr id="292867" name="Содержимое 3"/>
          <p:cNvSpPr>
            <a:spLocks noGrp="1"/>
          </p:cNvSpPr>
          <p:nvPr>
            <p:ph sz="half" idx="4294967295"/>
          </p:nvPr>
        </p:nvSpPr>
        <p:spPr>
          <a:xfrm>
            <a:off x="468313" y="5084763"/>
            <a:ext cx="8218487" cy="1773237"/>
          </a:xfrm>
        </p:spPr>
        <p:txBody>
          <a:bodyPr/>
          <a:lstStyle/>
          <a:p>
            <a:pPr algn="ctr">
              <a:buFont typeface="Arial" charset="0"/>
              <a:buNone/>
            </a:pPr>
            <a:r>
              <a:rPr lang="ru-RU" sz="2000" i="1" smtClean="0"/>
              <a:t>а — крестовые связи при 6-метровом шаге рам;                     </a:t>
            </a:r>
            <a:r>
              <a:rPr lang="en-US" sz="2000" i="1" smtClean="0"/>
              <a:t>                                   </a:t>
            </a:r>
            <a:r>
              <a:rPr lang="ru-RU" sz="2000" i="1" smtClean="0"/>
              <a:t>б — связи с треугольной решеткой; в и г — то же, при 12-метровом шаге рамы; д — комбинация горизонтальных связей по нижним поясам ферм с вертикальными связями; </a:t>
            </a:r>
            <a:r>
              <a:rPr lang="en-US" sz="2000" i="1" smtClean="0"/>
              <a:t>I,II</a:t>
            </a:r>
            <a:r>
              <a:rPr lang="ru-RU" sz="2000" i="1" smtClean="0"/>
              <a:t>— связи соответственно по верхним и нижним поясам ферм</a:t>
            </a:r>
            <a:endParaRPr lang="ru-RU" sz="20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1000DA7-D2DA-4258-B284-63C330D6D895}" type="slidenum">
              <a:rPr lang="ru-RU" sz="2400">
                <a:solidFill>
                  <a:schemeClr val="tx1">
                    <a:tint val="75000"/>
                  </a:schemeClr>
                </a:solidFill>
                <a:latin typeface="+mn-lt"/>
                <a:cs typeface="+mn-cs"/>
              </a:rPr>
              <a:pPr algn="r" fontAlgn="auto">
                <a:spcBef>
                  <a:spcPts val="0"/>
                </a:spcBef>
                <a:spcAft>
                  <a:spcPts val="0"/>
                </a:spcAft>
                <a:defRPr/>
              </a:pPr>
              <a:t>255</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Размещение связей по поясам ферм в многопролетных зданиях</a:t>
            </a:r>
          </a:p>
        </p:txBody>
      </p:sp>
      <p:pic>
        <p:nvPicPr>
          <p:cNvPr id="293890" name="Picture 5"/>
          <p:cNvPicPr>
            <a:picLocks noGrp="1" noChangeAspect="1" noChangeArrowheads="1"/>
          </p:cNvPicPr>
          <p:nvPr>
            <p:ph idx="4294967295"/>
          </p:nvPr>
        </p:nvPicPr>
        <p:blipFill>
          <a:blip r:embed="rId2"/>
          <a:srcRect/>
          <a:stretch>
            <a:fillRect/>
          </a:stretch>
        </p:blipFill>
        <p:spPr>
          <a:xfrm>
            <a:off x="80963" y="1989138"/>
            <a:ext cx="8855075" cy="3240087"/>
          </a:xfrm>
        </p:spPr>
      </p:pic>
      <p:sp>
        <p:nvSpPr>
          <p:cNvPr id="12" name="Номер слайда 1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8B71A32-EB1B-444F-B132-E4F97831C250}" type="slidenum">
              <a:rPr lang="ru-RU" sz="2400">
                <a:solidFill>
                  <a:schemeClr val="tx1">
                    <a:tint val="75000"/>
                  </a:schemeClr>
                </a:solidFill>
                <a:latin typeface="+mn-lt"/>
                <a:cs typeface="+mn-cs"/>
              </a:rPr>
              <a:pPr algn="r" fontAlgn="auto">
                <a:spcBef>
                  <a:spcPts val="0"/>
                </a:spcBef>
                <a:spcAft>
                  <a:spcPts val="0"/>
                </a:spcAft>
                <a:defRPr/>
              </a:pPr>
              <a:t>256</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покрытий </a:t>
            </a:r>
            <a:endParaRPr lang="ru-RU" dirty="0"/>
          </a:p>
        </p:txBody>
      </p:sp>
      <p:sp>
        <p:nvSpPr>
          <p:cNvPr id="294914" name="Прямоугольник 9"/>
          <p:cNvSpPr>
            <a:spLocks noChangeArrowheads="1"/>
          </p:cNvSpPr>
          <p:nvPr/>
        </p:nvSpPr>
        <p:spPr bwMode="auto">
          <a:xfrm>
            <a:off x="755650" y="5300663"/>
            <a:ext cx="7920038" cy="1552575"/>
          </a:xfrm>
          <a:prstGeom prst="rect">
            <a:avLst/>
          </a:prstGeom>
          <a:noFill/>
          <a:ln w="9525">
            <a:noFill/>
            <a:miter lim="800000"/>
            <a:headEnd/>
            <a:tailEnd/>
          </a:ln>
        </p:spPr>
        <p:txBody>
          <a:bodyPr>
            <a:spAutoFit/>
          </a:bodyPr>
          <a:lstStyle/>
          <a:p>
            <a:pPr algn="ctr"/>
            <a:r>
              <a:rPr lang="en-US" sz="2400" i="1">
                <a:latin typeface="Calibri" pitchFamily="34" charset="0"/>
              </a:rPr>
              <a:t>a </a:t>
            </a:r>
            <a:r>
              <a:rPr lang="ru-RU" sz="2400" i="1">
                <a:latin typeface="Calibri" pitchFamily="34" charset="0"/>
              </a:rPr>
              <a:t>— по прогонам; б — беспрогонное; </a:t>
            </a:r>
          </a:p>
          <a:p>
            <a:pPr algn="ctr"/>
            <a:r>
              <a:rPr lang="ru-RU" sz="2400" i="1">
                <a:latin typeface="Calibri" pitchFamily="34" charset="0"/>
              </a:rPr>
              <a:t>1— стропильные фермы; 2 — прогоны; 3— кровельные</a:t>
            </a:r>
          </a:p>
          <a:p>
            <a:pPr algn="ctr"/>
            <a:r>
              <a:rPr lang="ru-RU" sz="2400">
                <a:latin typeface="Calibri" pitchFamily="34" charset="0"/>
              </a:rPr>
              <a:t>плиты; </a:t>
            </a:r>
            <a:r>
              <a:rPr lang="ru-RU" sz="2400" i="1">
                <a:latin typeface="Calibri" pitchFamily="34" charset="0"/>
              </a:rPr>
              <a:t>4 — крупнопанельные плиты</a:t>
            </a:r>
            <a:endParaRPr lang="ru-RU" sz="2400">
              <a:latin typeface="Calibri" pitchFamily="34" charset="0"/>
            </a:endParaRPr>
          </a:p>
        </p:txBody>
      </p:sp>
      <p:pic>
        <p:nvPicPr>
          <p:cNvPr id="294915" name="Picture 2"/>
          <p:cNvPicPr>
            <a:picLocks noGrp="1" noChangeAspect="1" noChangeArrowheads="1"/>
          </p:cNvPicPr>
          <p:nvPr>
            <p:ph sz="half" idx="4294967295"/>
          </p:nvPr>
        </p:nvPicPr>
        <p:blipFill>
          <a:blip r:embed="rId2"/>
          <a:srcRect/>
          <a:stretch>
            <a:fillRect/>
          </a:stretch>
        </p:blipFill>
        <p:spPr>
          <a:xfrm>
            <a:off x="468313" y="1628775"/>
            <a:ext cx="8343900" cy="3529013"/>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0F6ECD7-D001-4434-8D99-56A712E2A58A}" type="slidenum">
              <a:rPr lang="ru-RU" sz="2400">
                <a:solidFill>
                  <a:schemeClr val="tx1">
                    <a:tint val="75000"/>
                  </a:schemeClr>
                </a:solidFill>
                <a:latin typeface="+mn-lt"/>
                <a:cs typeface="+mn-cs"/>
              </a:rPr>
              <a:pPr algn="r" fontAlgn="auto">
                <a:spcBef>
                  <a:spcPts val="0"/>
                </a:spcBef>
                <a:spcAft>
                  <a:spcPts val="0"/>
                </a:spcAft>
                <a:defRPr/>
              </a:pPr>
              <a:t>257</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7123" y="404664"/>
            <a:ext cx="8228014" cy="796950"/>
          </a:xfrm>
        </p:spPr>
        <p:txBody>
          <a:bodyPr rtlCol="0">
            <a:normAutofit fontScale="90000"/>
          </a:bodyPr>
          <a:lstStyle/>
          <a:p>
            <a:pPr eaLnBrk="1" fontAlgn="auto" hangingPunct="1">
              <a:spcAft>
                <a:spcPts val="0"/>
              </a:spcAft>
              <a:defRPr/>
            </a:pP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Узлы ферм из парных уголков</a:t>
            </a:r>
            <a:r>
              <a:rPr lang="ru-RU" b="1" dirty="0" smtClean="0"/>
              <a:t/>
            </a:r>
            <a:br>
              <a:rPr lang="ru-RU" b="1" dirty="0" smtClean="0"/>
            </a:br>
            <a:endParaRPr lang="ru-RU" dirty="0"/>
          </a:p>
        </p:txBody>
      </p:sp>
      <p:sp>
        <p:nvSpPr>
          <p:cNvPr id="295938" name="Содержимое 4"/>
          <p:cNvSpPr>
            <a:spLocks noGrp="1"/>
          </p:cNvSpPr>
          <p:nvPr>
            <p:ph sz="half" idx="4294967295"/>
          </p:nvPr>
        </p:nvSpPr>
        <p:spPr>
          <a:xfrm>
            <a:off x="6011863" y="1484313"/>
            <a:ext cx="3132137" cy="4608512"/>
          </a:xfrm>
        </p:spPr>
        <p:txBody>
          <a:bodyPr/>
          <a:lstStyle/>
          <a:p>
            <a:pPr>
              <a:buFont typeface="Arial" charset="0"/>
              <a:buNone/>
            </a:pPr>
            <a:r>
              <a:rPr lang="ru-RU" sz="2400" smtClean="0"/>
              <a:t>    1-подстропильная ферма;                                          </a:t>
            </a:r>
            <a:r>
              <a:rPr lang="ru-RU" sz="2400" i="1" smtClean="0"/>
              <a:t>2 — профилированный настил;                                        3 — продольная балка; 4 — связи;                                   5 — стропильные фермы;                                     6 — прогон;                                 7 — подкос;                            8 — фонарная панель</a:t>
            </a:r>
            <a:endParaRPr lang="ru-RU" sz="2400" smtClean="0"/>
          </a:p>
        </p:txBody>
      </p:sp>
      <p:pic>
        <p:nvPicPr>
          <p:cNvPr id="295939" name="Picture 2"/>
          <p:cNvPicPr>
            <a:picLocks noChangeAspect="1" noChangeArrowheads="1"/>
          </p:cNvPicPr>
          <p:nvPr/>
        </p:nvPicPr>
        <p:blipFill>
          <a:blip r:embed="rId2"/>
          <a:srcRect/>
          <a:stretch>
            <a:fillRect/>
          </a:stretch>
        </p:blipFill>
        <p:spPr bwMode="auto">
          <a:xfrm>
            <a:off x="296863" y="836613"/>
            <a:ext cx="6064250" cy="5761037"/>
          </a:xfrm>
          <a:prstGeom prst="rect">
            <a:avLst/>
          </a:prstGeom>
          <a:noFill/>
          <a:ln w="9525">
            <a:noFill/>
            <a:miter lim="800000"/>
            <a:headEnd/>
            <a:tailEnd/>
          </a:ln>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F23A85F-E8BE-40BC-9D82-A8768F8F7576}" type="slidenum">
              <a:rPr lang="ru-RU" sz="2400">
                <a:solidFill>
                  <a:schemeClr val="tx1">
                    <a:tint val="75000"/>
                  </a:schemeClr>
                </a:solidFill>
                <a:latin typeface="+mn-lt"/>
                <a:cs typeface="+mn-cs"/>
              </a:rPr>
              <a:pPr algn="r" fontAlgn="auto">
                <a:spcBef>
                  <a:spcPts val="0"/>
                </a:spcBef>
                <a:spcAft>
                  <a:spcPts val="0"/>
                </a:spcAft>
                <a:defRPr/>
              </a:pPr>
              <a:t>258</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конструкций фахверка и сечения его элементов</a:t>
            </a:r>
          </a:p>
        </p:txBody>
      </p:sp>
      <p:sp>
        <p:nvSpPr>
          <p:cNvPr id="296962" name="Содержимое 5"/>
          <p:cNvSpPr txBox="1">
            <a:spLocks/>
          </p:cNvSpPr>
          <p:nvPr/>
        </p:nvSpPr>
        <p:spPr bwMode="auto">
          <a:xfrm>
            <a:off x="0" y="5084763"/>
            <a:ext cx="9144000" cy="1512887"/>
          </a:xfrm>
          <a:prstGeom prst="rect">
            <a:avLst/>
          </a:prstGeom>
          <a:noFill/>
          <a:ln w="9525">
            <a:noFill/>
            <a:miter lim="800000"/>
            <a:headEnd/>
            <a:tailEnd/>
          </a:ln>
        </p:spPr>
        <p:txBody>
          <a:bodyPr/>
          <a:lstStyle/>
          <a:p>
            <a:pPr algn="ctr"/>
            <a:r>
              <a:rPr lang="ru-RU" sz="2000" i="1">
                <a:latin typeface="Calibri" pitchFamily="34" charset="0"/>
              </a:rPr>
              <a:t>а — продольный фахверк с крупноразмерными стеновыми панелями; </a:t>
            </a:r>
          </a:p>
          <a:p>
            <a:pPr algn="ctr"/>
            <a:r>
              <a:rPr lang="ru-RU" sz="2000" i="1">
                <a:latin typeface="Calibri" pitchFamily="34" charset="0"/>
              </a:rPr>
              <a:t> 6 — то же, с мелкоразмерными панелями; 1 — колонны; 2 — стойки фахверка; 3 — стеновые панели; 4 — ригели фахверка; 5 — стеновые листы</a:t>
            </a:r>
            <a:endParaRPr lang="ru-RU" sz="2000">
              <a:latin typeface="Calibri" pitchFamily="34" charset="0"/>
            </a:endParaRP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B62E6FD-831A-4378-B912-45C649BA0A0E}" type="slidenum">
              <a:rPr lang="ru-RU" sz="2400">
                <a:solidFill>
                  <a:schemeClr val="tx1">
                    <a:tint val="75000"/>
                  </a:schemeClr>
                </a:solidFill>
                <a:latin typeface="+mn-lt"/>
                <a:cs typeface="+mn-cs"/>
              </a:rPr>
              <a:pPr algn="r" fontAlgn="auto">
                <a:spcBef>
                  <a:spcPts val="0"/>
                </a:spcBef>
                <a:spcAft>
                  <a:spcPts val="0"/>
                </a:spcAft>
                <a:defRPr/>
              </a:pPr>
              <a:t>259</a:t>
            </a:fld>
            <a:endParaRPr lang="ru-RU" sz="2400" dirty="0">
              <a:solidFill>
                <a:schemeClr val="tx1">
                  <a:tint val="75000"/>
                </a:schemeClr>
              </a:solidFill>
              <a:latin typeface="+mn-lt"/>
              <a:cs typeface="+mn-cs"/>
            </a:endParaRPr>
          </a:p>
        </p:txBody>
      </p:sp>
      <p:pic>
        <p:nvPicPr>
          <p:cNvPr id="296964" name="Содержимое 9" descr="компановка 1.png"/>
          <p:cNvPicPr>
            <a:picLocks noGrp="1" noChangeAspect="1"/>
          </p:cNvPicPr>
          <p:nvPr>
            <p:ph sz="half" idx="4294967295"/>
          </p:nvPr>
        </p:nvPicPr>
        <p:blipFill>
          <a:blip r:embed="rId2"/>
          <a:srcRect/>
          <a:stretch>
            <a:fillRect/>
          </a:stretch>
        </p:blipFill>
        <p:spPr>
          <a:xfrm>
            <a:off x="1835150" y="1341438"/>
            <a:ext cx="5397500" cy="3455987"/>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9498" y="2779"/>
            <a:ext cx="8229600" cy="1142999"/>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Достоинства и недостатки МК</a:t>
            </a:r>
            <a:endParaRPr lang="ru-RU" dirty="0"/>
          </a:p>
        </p:txBody>
      </p:sp>
      <p:sp>
        <p:nvSpPr>
          <p:cNvPr id="38914" name="Объект 9"/>
          <p:cNvSpPr>
            <a:spLocks noGrp="1"/>
          </p:cNvSpPr>
          <p:nvPr>
            <p:ph idx="1"/>
          </p:nvPr>
        </p:nvSpPr>
        <p:spPr>
          <a:xfrm>
            <a:off x="2125663" y="1039813"/>
            <a:ext cx="6694487" cy="1309687"/>
          </a:xfrm>
        </p:spPr>
        <p:txBody>
          <a:bodyPr/>
          <a:lstStyle/>
          <a:p>
            <a:pPr marL="0" indent="0" algn="just" eaLnBrk="1" hangingPunct="1">
              <a:buSzPct val="150000"/>
              <a:buFont typeface="Arial" charset="0"/>
              <a:buNone/>
            </a:pPr>
            <a:r>
              <a:rPr lang="ru-RU" sz="2400" b="1" smtClean="0"/>
              <a:t>Надежность </a:t>
            </a:r>
            <a:r>
              <a:rPr lang="ru-RU" sz="2400" smtClean="0"/>
              <a:t>МК обеспечивается близким совпадением их действительной работы с расчетными предположениями.</a:t>
            </a:r>
            <a:endParaRPr lang="ru-RU" sz="2400" b="1" smtClean="0"/>
          </a:p>
        </p:txBody>
      </p:sp>
      <p:sp>
        <p:nvSpPr>
          <p:cNvPr id="11" name="Скругленный прямоугольник 10"/>
          <p:cNvSpPr/>
          <p:nvPr/>
        </p:nvSpPr>
        <p:spPr>
          <a:xfrm>
            <a:off x="827088" y="1196975"/>
            <a:ext cx="1128712" cy="863600"/>
          </a:xfrm>
          <a:prstGeom prst="roundRect">
            <a:avLst/>
          </a:prstGeom>
          <a:gradFill flip="none" rotWithShape="1">
            <a:gsLst>
              <a:gs pos="0">
                <a:schemeClr val="tx1">
                  <a:lumMod val="85000"/>
                  <a:lumOff val="15000"/>
                </a:schemeClr>
              </a:gs>
              <a:gs pos="47000">
                <a:schemeClr val="tx1">
                  <a:lumMod val="85000"/>
                  <a:lumOff val="15000"/>
                </a:schemeClr>
              </a:gs>
              <a:gs pos="100000">
                <a:schemeClr val="accent1">
                  <a:tint val="23500"/>
                  <a:satMod val="160000"/>
                </a:schemeClr>
              </a:gs>
            </a:gsLst>
            <a:lin ang="2700000" scaled="1"/>
            <a:tileRec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r>
              <a:rPr lang="ru-RU" sz="6600" dirty="0"/>
              <a:t>+</a:t>
            </a:r>
          </a:p>
        </p:txBody>
      </p:sp>
      <p:sp>
        <p:nvSpPr>
          <p:cNvPr id="38916" name="Объект 9"/>
          <p:cNvSpPr txBox="1">
            <a:spLocks/>
          </p:cNvSpPr>
          <p:nvPr/>
        </p:nvSpPr>
        <p:spPr bwMode="auto">
          <a:xfrm>
            <a:off x="684213" y="2393950"/>
            <a:ext cx="8135937" cy="3987800"/>
          </a:xfrm>
          <a:prstGeom prst="rect">
            <a:avLst/>
          </a:prstGeom>
          <a:noFill/>
          <a:ln w="9525">
            <a:noFill/>
            <a:miter lim="800000"/>
            <a:headEnd/>
            <a:tailEnd/>
          </a:ln>
        </p:spPr>
        <p:txBody>
          <a:bodyPr/>
          <a:lstStyle/>
          <a:p>
            <a:pPr algn="just">
              <a:lnSpc>
                <a:spcPct val="90000"/>
              </a:lnSpc>
              <a:spcBef>
                <a:spcPct val="20000"/>
              </a:spcBef>
              <a:buSzPct val="150000"/>
              <a:buFont typeface="Arial" charset="0"/>
              <a:buNone/>
            </a:pPr>
            <a:r>
              <a:rPr lang="ru-RU" sz="2200" b="1">
                <a:latin typeface="Calibri" pitchFamily="34" charset="0"/>
              </a:rPr>
              <a:t>Легкость </a:t>
            </a:r>
            <a:r>
              <a:rPr lang="ru-RU" sz="2200">
                <a:latin typeface="Calibri" pitchFamily="34" charset="0"/>
              </a:rPr>
              <a:t>конструкций определяется отношением плотности материала к его расчетному сопротивлению. МК являются наиболее легкими среди остальных несущих конструкций. </a:t>
            </a:r>
          </a:p>
          <a:p>
            <a:pPr algn="just">
              <a:lnSpc>
                <a:spcPct val="90000"/>
              </a:lnSpc>
              <a:spcBef>
                <a:spcPct val="20000"/>
              </a:spcBef>
              <a:buSzPct val="150000"/>
              <a:buFont typeface="Arial" charset="0"/>
              <a:buNone/>
            </a:pPr>
            <a:r>
              <a:rPr lang="ru-RU" sz="2200" b="1">
                <a:latin typeface="Calibri" pitchFamily="34" charset="0"/>
              </a:rPr>
              <a:t>Индустриальность </a:t>
            </a:r>
            <a:r>
              <a:rPr lang="ru-RU" sz="2200">
                <a:latin typeface="Calibri" pitchFamily="34" charset="0"/>
              </a:rPr>
              <a:t>МК обеспечивается применением наиболее современных и производительных технологических приемов, максимально снижающих трудоемкость процессов.</a:t>
            </a:r>
          </a:p>
          <a:p>
            <a:pPr algn="just">
              <a:lnSpc>
                <a:spcPct val="90000"/>
              </a:lnSpc>
              <a:spcBef>
                <a:spcPct val="20000"/>
              </a:spcBef>
              <a:buSzPct val="150000"/>
              <a:buFont typeface="Arial" charset="0"/>
              <a:buNone/>
            </a:pPr>
            <a:r>
              <a:rPr lang="ru-RU" sz="2200" b="1">
                <a:latin typeface="Calibri" pitchFamily="34" charset="0"/>
              </a:rPr>
              <a:t>Непроницаемость - </a:t>
            </a:r>
            <a:r>
              <a:rPr lang="ru-RU" sz="2200">
                <a:latin typeface="Calibri" pitchFamily="34" charset="0"/>
              </a:rPr>
              <a:t>металлы обладают высокой плотностью, т.е. они не проницаемы для газов и жидкостей.</a:t>
            </a:r>
            <a:endParaRPr lang="ru-RU" sz="2200" b="1">
              <a:latin typeface="Calibri" pitchFamily="34" charset="0"/>
            </a:endParaRPr>
          </a:p>
          <a:p>
            <a:pPr algn="just">
              <a:lnSpc>
                <a:spcPct val="90000"/>
              </a:lnSpc>
              <a:spcBef>
                <a:spcPct val="20000"/>
              </a:spcBef>
              <a:buSzPct val="150000"/>
              <a:buFont typeface="Arial" charset="0"/>
              <a:buNone/>
            </a:pPr>
            <a:r>
              <a:rPr lang="ru-RU" sz="2200" b="1">
                <a:latin typeface="Calibri" pitchFamily="34" charset="0"/>
              </a:rPr>
              <a:t>Ремонтопригодность. </a:t>
            </a:r>
            <a:r>
              <a:rPr lang="ru-RU" sz="2200">
                <a:latin typeface="Calibri" pitchFamily="34" charset="0"/>
              </a:rPr>
              <a:t>Применительно к стальным конструкциям наиболее просто решаются вопросы усиления, технического перевооружения и реконструкции.</a:t>
            </a:r>
          </a:p>
          <a:p>
            <a:pPr algn="just">
              <a:lnSpc>
                <a:spcPct val="90000"/>
              </a:lnSpc>
              <a:spcBef>
                <a:spcPct val="20000"/>
              </a:spcBef>
              <a:buSzPct val="150000"/>
              <a:buFont typeface="Arial" charset="0"/>
              <a:buNone/>
            </a:pPr>
            <a:endParaRPr lang="ru-RU" sz="2200" b="1">
              <a:latin typeface="Calibri" pitchFamily="34" charset="0"/>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Содержимое 2"/>
          <p:cNvSpPr>
            <a:spLocks noGrp="1"/>
          </p:cNvSpPr>
          <p:nvPr>
            <p:ph idx="4294967295"/>
          </p:nvPr>
        </p:nvSpPr>
        <p:spPr>
          <a:xfrm>
            <a:off x="395288" y="4581525"/>
            <a:ext cx="8229600" cy="2276475"/>
          </a:xfrm>
        </p:spPr>
        <p:txBody>
          <a:bodyPr/>
          <a:lstStyle/>
          <a:p>
            <a:pPr algn="ctr">
              <a:buFont typeface="Arial" charset="0"/>
              <a:buNone/>
            </a:pPr>
            <a:r>
              <a:rPr lang="ru-RU" sz="2200" i="1" smtClean="0"/>
              <a:t>в — торцевой фахверк; 6 — листовой шарнир; 7 — связи по нижнему поясу ферм; 8 — горизонтальная распорка связей; </a:t>
            </a:r>
          </a:p>
          <a:p>
            <a:pPr algn="ctr">
              <a:buFont typeface="Arial" charset="0"/>
              <a:buNone/>
            </a:pPr>
            <a:r>
              <a:rPr lang="ru-RU" sz="2200" i="1" smtClean="0"/>
              <a:t>9 — вертикальные связи фахверка; </a:t>
            </a:r>
          </a:p>
          <a:p>
            <a:pPr algn="ctr">
              <a:buFont typeface="Arial" charset="0"/>
              <a:buNone/>
            </a:pPr>
            <a:r>
              <a:rPr lang="ru-RU" sz="2200" i="1" smtClean="0"/>
              <a:t>10— надворотный ригель</a:t>
            </a:r>
          </a:p>
          <a:p>
            <a:pPr>
              <a:buFont typeface="Arial" charset="0"/>
              <a:buNone/>
            </a:pPr>
            <a:endParaRPr lang="ru-RU" smtClean="0"/>
          </a:p>
          <a:p>
            <a:endParaRPr lang="ru-RU"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FC01A9-EE6D-4FCF-8E25-A60091D02806}" type="slidenum">
              <a:rPr lang="ru-RU" sz="1200">
                <a:solidFill>
                  <a:schemeClr val="tx1">
                    <a:tint val="75000"/>
                  </a:schemeClr>
                </a:solidFill>
                <a:latin typeface="+mn-lt"/>
                <a:cs typeface="+mn-cs"/>
              </a:rPr>
              <a:pPr algn="r" fontAlgn="auto">
                <a:spcBef>
                  <a:spcPts val="0"/>
                </a:spcBef>
                <a:spcAft>
                  <a:spcPts val="0"/>
                </a:spcAft>
                <a:defRPr/>
              </a:pPr>
              <a:t>260</a:t>
            </a:fld>
            <a:endParaRPr lang="ru-RU" sz="1200" dirty="0">
              <a:solidFill>
                <a:schemeClr val="tx1">
                  <a:tint val="75000"/>
                </a:schemeClr>
              </a:solidFill>
              <a:latin typeface="+mn-lt"/>
              <a:cs typeface="+mn-cs"/>
            </a:endParaRPr>
          </a:p>
        </p:txBody>
      </p:sp>
      <p:pic>
        <p:nvPicPr>
          <p:cNvPr id="297987" name="Рисунок 4" descr="компановка 2.png"/>
          <p:cNvPicPr>
            <a:picLocks noChangeAspect="1"/>
          </p:cNvPicPr>
          <p:nvPr/>
        </p:nvPicPr>
        <p:blipFill>
          <a:blip r:embed="rId2"/>
          <a:srcRect/>
          <a:stretch>
            <a:fillRect/>
          </a:stretch>
        </p:blipFill>
        <p:spPr bwMode="auto">
          <a:xfrm>
            <a:off x="1258888" y="0"/>
            <a:ext cx="6481762" cy="4373563"/>
          </a:xfrm>
          <a:prstGeom prst="rect">
            <a:avLst/>
          </a:prstGeom>
          <a:noFill/>
          <a:ln w="9525">
            <a:noFill/>
            <a:miter lim="800000"/>
            <a:headEnd/>
            <a:tailEnd/>
          </a:ln>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Содержимое 2"/>
          <p:cNvSpPr>
            <a:spLocks noGrp="1"/>
          </p:cNvSpPr>
          <p:nvPr>
            <p:ph idx="4294967295"/>
          </p:nvPr>
        </p:nvSpPr>
        <p:spPr/>
        <p:txBody>
          <a:bodyPr/>
          <a:lstStyle/>
          <a:p>
            <a:endParaRPr lang="ru-RU" i="1" smtClean="0"/>
          </a:p>
          <a:p>
            <a:endParaRPr lang="ru-RU" i="1" smtClean="0"/>
          </a:p>
          <a:p>
            <a:endParaRPr lang="ru-RU" i="1" smtClean="0"/>
          </a:p>
          <a:p>
            <a:pPr>
              <a:buFont typeface="Arial" charset="0"/>
              <a:buNone/>
            </a:pPr>
            <a:endParaRPr lang="ru-RU" sz="2000" i="1" smtClean="0"/>
          </a:p>
          <a:p>
            <a:pPr>
              <a:buFont typeface="Arial" charset="0"/>
              <a:buNone/>
            </a:pPr>
            <a:endParaRPr lang="ru-RU" sz="2000" i="1" smtClean="0"/>
          </a:p>
          <a:p>
            <a:pPr>
              <a:buFont typeface="Arial" charset="0"/>
              <a:buNone/>
            </a:pPr>
            <a:endParaRPr lang="ru-RU" sz="2000" i="1" smtClean="0"/>
          </a:p>
          <a:p>
            <a:pPr>
              <a:buFont typeface="Arial" charset="0"/>
              <a:buNone/>
            </a:pPr>
            <a:endParaRPr lang="ru-RU" sz="2000" i="1" smtClean="0"/>
          </a:p>
          <a:p>
            <a:pPr>
              <a:buFont typeface="Arial" charset="0"/>
              <a:buNone/>
            </a:pPr>
            <a:r>
              <a:rPr lang="ru-RU" sz="2000" i="1" smtClean="0"/>
              <a:t>г — фахверк внутренних стен; д — сечения фахверк новых стоек; е — сечения ригелей фахверка; 11- кирпичная кладка</a:t>
            </a:r>
            <a:endParaRPr lang="ru-RU" sz="20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569770D-9593-4946-8BDD-E6846F95C2C8}" type="slidenum">
              <a:rPr lang="ru-RU" sz="1200">
                <a:solidFill>
                  <a:schemeClr val="tx1">
                    <a:tint val="75000"/>
                  </a:schemeClr>
                </a:solidFill>
                <a:latin typeface="+mn-lt"/>
                <a:cs typeface="+mn-cs"/>
              </a:rPr>
              <a:pPr algn="r" fontAlgn="auto">
                <a:spcBef>
                  <a:spcPts val="0"/>
                </a:spcBef>
                <a:spcAft>
                  <a:spcPts val="0"/>
                </a:spcAft>
                <a:defRPr/>
              </a:pPr>
              <a:t>261</a:t>
            </a:fld>
            <a:endParaRPr lang="ru-RU" sz="1200">
              <a:solidFill>
                <a:schemeClr val="tx1">
                  <a:tint val="75000"/>
                </a:schemeClr>
              </a:solidFill>
              <a:latin typeface="+mn-lt"/>
              <a:cs typeface="+mn-cs"/>
            </a:endParaRPr>
          </a:p>
        </p:txBody>
      </p:sp>
      <p:pic>
        <p:nvPicPr>
          <p:cNvPr id="299011" name="Рисунок 5" descr="компановка31.png"/>
          <p:cNvPicPr>
            <a:picLocks noChangeAspect="1"/>
          </p:cNvPicPr>
          <p:nvPr/>
        </p:nvPicPr>
        <p:blipFill>
          <a:blip r:embed="rId2"/>
          <a:srcRect/>
          <a:stretch>
            <a:fillRect/>
          </a:stretch>
        </p:blipFill>
        <p:spPr bwMode="auto">
          <a:xfrm>
            <a:off x="468313" y="404813"/>
            <a:ext cx="3238500" cy="2654300"/>
          </a:xfrm>
          <a:prstGeom prst="rect">
            <a:avLst/>
          </a:prstGeom>
          <a:noFill/>
          <a:ln w="9525">
            <a:noFill/>
            <a:miter lim="800000"/>
            <a:headEnd/>
            <a:tailEnd/>
          </a:ln>
        </p:spPr>
      </p:pic>
      <p:pic>
        <p:nvPicPr>
          <p:cNvPr id="299012" name="Рисунок 7" descr="компановка33.png"/>
          <p:cNvPicPr>
            <a:picLocks noChangeAspect="1"/>
          </p:cNvPicPr>
          <p:nvPr/>
        </p:nvPicPr>
        <p:blipFill>
          <a:blip r:embed="rId3"/>
          <a:srcRect/>
          <a:stretch>
            <a:fillRect/>
          </a:stretch>
        </p:blipFill>
        <p:spPr bwMode="auto">
          <a:xfrm>
            <a:off x="3924300" y="2349500"/>
            <a:ext cx="3810000" cy="2386013"/>
          </a:xfrm>
          <a:prstGeom prst="rect">
            <a:avLst/>
          </a:prstGeom>
          <a:noFill/>
          <a:ln w="9525">
            <a:noFill/>
            <a:miter lim="800000"/>
            <a:headEnd/>
            <a:tailEnd/>
          </a:ln>
        </p:spPr>
      </p:pic>
      <p:pic>
        <p:nvPicPr>
          <p:cNvPr id="299013" name="Рисунок 6" descr="компановка32.png"/>
          <p:cNvPicPr>
            <a:picLocks noChangeAspect="1"/>
          </p:cNvPicPr>
          <p:nvPr/>
        </p:nvPicPr>
        <p:blipFill>
          <a:blip r:embed="rId4"/>
          <a:srcRect/>
          <a:stretch>
            <a:fillRect/>
          </a:stretch>
        </p:blipFill>
        <p:spPr bwMode="auto">
          <a:xfrm>
            <a:off x="3924300" y="765175"/>
            <a:ext cx="4405313" cy="1811338"/>
          </a:xfrm>
          <a:prstGeom prst="rect">
            <a:avLst/>
          </a:prstGeom>
          <a:noFill/>
          <a:ln w="9525">
            <a:noFill/>
            <a:miter lim="800000"/>
            <a:headEnd/>
            <a:tailEnd/>
          </a:ln>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692125" y="195240"/>
            <a:ext cx="7678633"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157192"/>
            <a:ext cx="8643998" cy="1224136"/>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Конструкции покрытия</a:t>
            </a:r>
            <a:endParaRPr lang="ru-RU" sz="5000" dirty="0">
              <a:solidFill>
                <a:schemeClr val="tx1">
                  <a:tint val="75000"/>
                </a:schemeClr>
              </a:solidFill>
            </a:endParaRPr>
          </a:p>
        </p:txBody>
      </p:sp>
      <p:sp>
        <p:nvSpPr>
          <p:cNvPr id="2" name="Заголовок 1"/>
          <p:cNvSpPr>
            <a:spLocks/>
          </p:cNvSpPr>
          <p:nvPr/>
        </p:nvSpPr>
        <p:spPr bwMode="auto">
          <a:xfrm>
            <a:off x="611188" y="476250"/>
            <a:ext cx="201612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13</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Объект 2"/>
          <p:cNvSpPr>
            <a:spLocks noGrp="1"/>
          </p:cNvSpPr>
          <p:nvPr>
            <p:ph idx="4294967295"/>
          </p:nvPr>
        </p:nvSpPr>
        <p:spPr/>
        <p:txBody>
          <a:bodyPr/>
          <a:lstStyle/>
          <a:p>
            <a:pPr>
              <a:buFont typeface="Arial" charset="0"/>
              <a:buNone/>
            </a:pPr>
            <a:r>
              <a:rPr lang="ru-RU" sz="2400" smtClean="0"/>
              <a:t> </a:t>
            </a:r>
            <a:endParaRPr lang="ru-RU" sz="2800" b="1" smtClean="0"/>
          </a:p>
          <a:p>
            <a:r>
              <a:rPr lang="ru-RU" sz="2400" smtClean="0"/>
              <a:t>стропильных конструкций (фермы, балки сплошного сечения и т. п.);</a:t>
            </a:r>
          </a:p>
          <a:p>
            <a:r>
              <a:rPr lang="ru-RU" sz="2400" smtClean="0"/>
              <a:t> подстропильных конструкций (при шаге колонн, большем, чем шаг стропильных конструкций);</a:t>
            </a:r>
          </a:p>
          <a:p>
            <a:r>
              <a:rPr lang="ru-RU" sz="2400" smtClean="0"/>
              <a:t>горизонтальных и вертикальных связей; </a:t>
            </a:r>
          </a:p>
          <a:p>
            <a:r>
              <a:rPr lang="ru-RU" sz="2400" smtClean="0"/>
              <a:t>прогонов (при использовании мелкоразмерных кровельных элементов); </a:t>
            </a:r>
          </a:p>
          <a:p>
            <a:r>
              <a:rPr lang="ru-RU" sz="2400" smtClean="0"/>
              <a:t>фонарей.</a:t>
            </a:r>
          </a:p>
          <a:p>
            <a:pPr>
              <a:buFont typeface="Arial" charset="0"/>
              <a:buNone/>
            </a:pPr>
            <a:endParaRPr lang="ru-RU" sz="2400" smtClean="0"/>
          </a:p>
          <a:p>
            <a:pPr>
              <a:buFont typeface="Arial" charset="0"/>
              <a:buNone/>
            </a:pPr>
            <a:endParaRPr lang="ru-RU" sz="2400" smtClean="0"/>
          </a:p>
          <a:p>
            <a:pPr>
              <a:buFont typeface="Arial" charset="0"/>
              <a:buNone/>
            </a:pPr>
            <a:endParaRPr lang="ru-RU" sz="2400" smtClean="0"/>
          </a:p>
          <a:p>
            <a:pPr>
              <a:buFont typeface="Arial" charset="0"/>
              <a:buNone/>
            </a:pPr>
            <a:endParaRPr lang="ru-RU" smtClean="0"/>
          </a:p>
          <a:p>
            <a:pPr>
              <a:buFont typeface="Arial" charset="0"/>
              <a:buNone/>
            </a:pPr>
            <a:endParaRPr lang="ru-RU" smtClean="0"/>
          </a:p>
          <a:p>
            <a:pPr>
              <a:buFont typeface="Arial" charset="0"/>
              <a:buNone/>
            </a:pPr>
            <a:endParaRPr lang="ru-RU" smtClean="0"/>
          </a:p>
        </p:txBody>
      </p:sp>
      <p:sp>
        <p:nvSpPr>
          <p:cNvPr id="5" name="Заголовок 4"/>
          <p:cNvSpPr>
            <a:spLocks noGrp="1"/>
          </p:cNvSpPr>
          <p:nvPr>
            <p:ph type="title" idx="4294967295"/>
          </p:nvPr>
        </p:nvSpPr>
        <p:spPr>
          <a:xfrm>
            <a:off x="467544" y="332656"/>
            <a:ext cx="8229600" cy="1143000"/>
          </a:xfrm>
        </p:spPr>
        <p:txBody>
          <a:bodyPr rtlCol="0">
            <a:no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Покрытия</a:t>
            </a:r>
            <a:r>
              <a:rPr lang="ru-RU" sz="3200" b="1" dirty="0" smtClean="0"/>
              <a:t> </a:t>
            </a: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промышленных зданий в общем случае состоят из следующих элементов:</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BC53F9C-0CFD-471F-B8DA-1281ED542329}" type="slidenum">
              <a:rPr lang="ru-RU" sz="2400">
                <a:solidFill>
                  <a:schemeClr val="tx1">
                    <a:tint val="75000"/>
                  </a:schemeClr>
                </a:solidFill>
                <a:latin typeface="+mn-lt"/>
                <a:cs typeface="+mn-cs"/>
              </a:rPr>
              <a:pPr algn="r" fontAlgn="auto">
                <a:spcBef>
                  <a:spcPts val="0"/>
                </a:spcBef>
                <a:spcAft>
                  <a:spcPts val="0"/>
                </a:spcAft>
                <a:defRPr/>
              </a:pPr>
              <a:t>263</a:t>
            </a:fld>
            <a:endParaRPr lang="ru-RU" sz="24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0"/>
            <a:ext cx="8229600" cy="980728"/>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Схемы ферм покрытий</a:t>
            </a:r>
          </a:p>
        </p:txBody>
      </p:sp>
      <p:sp>
        <p:nvSpPr>
          <p:cNvPr id="302082" name="Содержимое 9"/>
          <p:cNvSpPr>
            <a:spLocks noGrp="1"/>
          </p:cNvSpPr>
          <p:nvPr>
            <p:ph sz="half" idx="4294967295"/>
          </p:nvPr>
        </p:nvSpPr>
        <p:spPr>
          <a:xfrm>
            <a:off x="569913" y="4221163"/>
            <a:ext cx="8004175" cy="1905000"/>
          </a:xfrm>
        </p:spPr>
        <p:txBody>
          <a:bodyPr/>
          <a:lstStyle/>
          <a:p>
            <a:pPr>
              <a:buFont typeface="Arial" charset="0"/>
              <a:buNone/>
            </a:pPr>
            <a:r>
              <a:rPr lang="en-US" sz="2400" i="1" smtClean="0"/>
              <a:t>a </a:t>
            </a:r>
            <a:r>
              <a:rPr lang="ru-RU" sz="2400" i="1" smtClean="0"/>
              <a:t>— трапецевидная с треугольной решеткой; б — то же, с параллельными поясами; в — то же, со шпренгельной решеткой; г — то же, при большом уклоне двускатной кровли; д и е — то же. при односкатной кровле; ж — при нисходящих опорных раскосах; з — при ромбической решетке</a:t>
            </a:r>
            <a:endParaRPr lang="ru-RU" sz="2400"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43B53CD-6A2A-433F-AEF0-46F2F465479D}" type="slidenum">
              <a:rPr lang="ru-RU" sz="1200">
                <a:solidFill>
                  <a:schemeClr val="tx1">
                    <a:tint val="75000"/>
                  </a:schemeClr>
                </a:solidFill>
                <a:latin typeface="+mn-lt"/>
                <a:cs typeface="+mn-cs"/>
              </a:rPr>
              <a:pPr algn="r" fontAlgn="auto">
                <a:spcBef>
                  <a:spcPts val="0"/>
                </a:spcBef>
                <a:spcAft>
                  <a:spcPts val="0"/>
                </a:spcAft>
                <a:defRPr/>
              </a:pPr>
              <a:t>264</a:t>
            </a:fld>
            <a:endParaRPr lang="ru-RU" sz="1200">
              <a:solidFill>
                <a:schemeClr val="tx1">
                  <a:tint val="75000"/>
                </a:schemeClr>
              </a:solidFill>
              <a:latin typeface="+mn-lt"/>
              <a:cs typeface="+mn-cs"/>
            </a:endParaRPr>
          </a:p>
        </p:txBody>
      </p:sp>
      <p:pic>
        <p:nvPicPr>
          <p:cNvPr id="302084" name="Picture 1"/>
          <p:cNvPicPr>
            <a:picLocks noGrp="1" noChangeAspect="1" noChangeArrowheads="1"/>
          </p:cNvPicPr>
          <p:nvPr>
            <p:ph sz="half" idx="4294967295"/>
          </p:nvPr>
        </p:nvPicPr>
        <p:blipFill>
          <a:blip r:embed="rId2"/>
          <a:srcRect/>
          <a:stretch>
            <a:fillRect/>
          </a:stretch>
        </p:blipFill>
        <p:spPr>
          <a:xfrm>
            <a:off x="1477963" y="836613"/>
            <a:ext cx="6200775" cy="3455987"/>
          </a:xfrm>
        </p:spPr>
      </p:pic>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EAF6C65-13C9-4E41-BB0C-886F5303DF40}" type="slidenum">
              <a:rPr lang="ru-RU" sz="1200">
                <a:solidFill>
                  <a:schemeClr val="tx1">
                    <a:tint val="75000"/>
                  </a:schemeClr>
                </a:solidFill>
                <a:latin typeface="+mn-lt"/>
                <a:cs typeface="+mn-cs"/>
              </a:rPr>
              <a:pPr algn="r" fontAlgn="auto">
                <a:spcBef>
                  <a:spcPts val="0"/>
                </a:spcBef>
                <a:spcAft>
                  <a:spcPts val="0"/>
                </a:spcAft>
                <a:defRPr/>
              </a:pPr>
              <a:t>265</a:t>
            </a:fld>
            <a:endParaRPr lang="ru-RU" sz="1200">
              <a:solidFill>
                <a:schemeClr val="tx1">
                  <a:tint val="75000"/>
                </a:schemeClr>
              </a:solidFill>
              <a:latin typeface="+mn-lt"/>
              <a:cs typeface="+mn-cs"/>
            </a:endParaRPr>
          </a:p>
        </p:txBody>
      </p:sp>
      <p:pic>
        <p:nvPicPr>
          <p:cNvPr id="303106" name="Picture 2"/>
          <p:cNvPicPr>
            <a:picLocks noGrp="1" noChangeAspect="1" noChangeArrowheads="1"/>
          </p:cNvPicPr>
          <p:nvPr>
            <p:ph sz="half" idx="4294967295"/>
          </p:nvPr>
        </p:nvPicPr>
        <p:blipFill>
          <a:blip r:embed="rId2"/>
          <a:srcRect/>
          <a:stretch>
            <a:fillRect/>
          </a:stretch>
        </p:blipFill>
        <p:spPr>
          <a:xfrm>
            <a:off x="0" y="0"/>
            <a:ext cx="6157913" cy="6526213"/>
          </a:xfrm>
        </p:spPr>
      </p:pic>
      <p:sp>
        <p:nvSpPr>
          <p:cNvPr id="2" name="Заголовок 1"/>
          <p:cNvSpPr>
            <a:spLocks noGrp="1"/>
          </p:cNvSpPr>
          <p:nvPr>
            <p:ph type="title" idx="4294967295"/>
          </p:nvPr>
        </p:nvSpPr>
        <p:spPr>
          <a:xfrm>
            <a:off x="5940152" y="274638"/>
            <a:ext cx="3203848" cy="5242594"/>
          </a:xfrm>
        </p:spPr>
        <p:txBody>
          <a:bodyPr rtlCol="0">
            <a:norm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Типовые схемы стропильных и подстропильных ферм для покрытия с уклоном кровли 2,5 %</a:t>
            </a:r>
            <a:endParaRPr lang="ru-RU" sz="3200" dirty="0"/>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Содержимое 15"/>
          <p:cNvSpPr>
            <a:spLocks noGrp="1"/>
          </p:cNvSpPr>
          <p:nvPr>
            <p:ph sz="half" idx="4294967295"/>
          </p:nvPr>
        </p:nvSpPr>
        <p:spPr>
          <a:xfrm>
            <a:off x="684213" y="5516563"/>
            <a:ext cx="8002587" cy="609600"/>
          </a:xfrm>
        </p:spPr>
        <p:txBody>
          <a:bodyPr/>
          <a:lstStyle/>
          <a:p>
            <a:pPr algn="ctr">
              <a:buFont typeface="Arial" charset="0"/>
              <a:buNone/>
            </a:pPr>
            <a:r>
              <a:rPr lang="ru-RU" sz="2400" i="1" smtClean="0"/>
              <a:t>а- </a:t>
            </a:r>
            <a:r>
              <a:rPr lang="ru-RU" sz="2400" smtClean="0"/>
              <a:t>схема приложения нагрузки;</a:t>
            </a:r>
            <a:r>
              <a:rPr lang="ru-RU" sz="2400" i="1" smtClean="0"/>
              <a:t> б- </a:t>
            </a:r>
            <a:r>
              <a:rPr lang="ru-RU" sz="2400" smtClean="0"/>
              <a:t>расчетная схема</a:t>
            </a:r>
          </a:p>
        </p:txBody>
      </p:sp>
      <p:sp>
        <p:nvSpPr>
          <p:cNvPr id="2" name="Заголовок 1"/>
          <p:cNvSpPr>
            <a:spLocks noGrp="1"/>
          </p:cNvSpPr>
          <p:nvPr>
            <p:ph type="title" idx="4294967295"/>
          </p:nvPr>
        </p:nvSpPr>
        <p:spPr>
          <a:xfrm>
            <a:off x="457200" y="274638"/>
            <a:ext cx="8229600" cy="922114"/>
          </a:xfrm>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 ферм</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46CA837-AFEA-4A4A-AD18-C2241488AAF1}" type="slidenum">
              <a:rPr lang="ru-RU" sz="1200">
                <a:solidFill>
                  <a:schemeClr val="tx1">
                    <a:tint val="75000"/>
                  </a:schemeClr>
                </a:solidFill>
                <a:latin typeface="+mn-lt"/>
                <a:cs typeface="+mn-cs"/>
              </a:rPr>
              <a:pPr algn="r" fontAlgn="auto">
                <a:spcBef>
                  <a:spcPts val="0"/>
                </a:spcBef>
                <a:spcAft>
                  <a:spcPts val="0"/>
                </a:spcAft>
                <a:defRPr/>
              </a:pPr>
              <a:t>266</a:t>
            </a:fld>
            <a:endParaRPr lang="ru-RU" sz="1200" dirty="0">
              <a:solidFill>
                <a:schemeClr val="tx1">
                  <a:tint val="75000"/>
                </a:schemeClr>
              </a:solidFill>
              <a:latin typeface="+mn-lt"/>
              <a:cs typeface="+mn-cs"/>
            </a:endParaRPr>
          </a:p>
        </p:txBody>
      </p:sp>
      <p:pic>
        <p:nvPicPr>
          <p:cNvPr id="304132" name="Picture 2"/>
          <p:cNvPicPr>
            <a:picLocks noGrp="1" noChangeAspect="1" noChangeArrowheads="1"/>
          </p:cNvPicPr>
          <p:nvPr>
            <p:ph sz="half" idx="4294967295"/>
          </p:nvPr>
        </p:nvPicPr>
        <p:blipFill>
          <a:blip r:embed="rId2"/>
          <a:srcRect/>
          <a:stretch>
            <a:fillRect/>
          </a:stretch>
        </p:blipFill>
        <p:spPr>
          <a:xfrm>
            <a:off x="928688" y="1052513"/>
            <a:ext cx="7286625" cy="4321175"/>
          </a:xfrm>
        </p:spPr>
      </p:pic>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Узлы </a:t>
            </a:r>
            <a:r>
              <a:rPr lang="ru-RU" sz="4000" b="1" dirty="0" err="1" smtClean="0">
                <a:ln w="17780" cmpd="sng">
                  <a:solidFill>
                    <a:srgbClr val="FFFFFF"/>
                  </a:solidFill>
                  <a:prstDash val="solid"/>
                  <a:miter lim="800000"/>
                </a:ln>
                <a:effectLst>
                  <a:outerShdw blurRad="38100" dist="38100" dir="2700000" algn="tl">
                    <a:srgbClr val="000000">
                      <a:alpha val="43137"/>
                    </a:srgbClr>
                  </a:outerShdw>
                </a:effectLst>
              </a:rPr>
              <a:t>опирания</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 ферм на колонну сверху </a:t>
            </a:r>
          </a:p>
        </p:txBody>
      </p:sp>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6F5E9DA-CE87-4FCB-BF3B-7E14FA02F1F1}" type="slidenum">
              <a:rPr lang="ru-RU" sz="1200">
                <a:solidFill>
                  <a:schemeClr val="tx1">
                    <a:tint val="75000"/>
                  </a:schemeClr>
                </a:solidFill>
                <a:latin typeface="+mn-lt"/>
                <a:cs typeface="+mn-cs"/>
              </a:rPr>
              <a:pPr algn="r" fontAlgn="auto">
                <a:spcBef>
                  <a:spcPts val="0"/>
                </a:spcBef>
                <a:spcAft>
                  <a:spcPts val="0"/>
                </a:spcAft>
                <a:defRPr/>
              </a:pPr>
              <a:t>267</a:t>
            </a:fld>
            <a:endParaRPr lang="ru-RU" sz="1200">
              <a:solidFill>
                <a:schemeClr val="tx1">
                  <a:tint val="75000"/>
                </a:schemeClr>
              </a:solidFill>
              <a:latin typeface="+mn-lt"/>
              <a:cs typeface="+mn-cs"/>
            </a:endParaRPr>
          </a:p>
        </p:txBody>
      </p:sp>
      <p:pic>
        <p:nvPicPr>
          <p:cNvPr id="305155" name="Picture 4"/>
          <p:cNvPicPr>
            <a:picLocks noChangeAspect="1" noChangeArrowheads="1"/>
          </p:cNvPicPr>
          <p:nvPr/>
        </p:nvPicPr>
        <p:blipFill>
          <a:blip r:embed="rId3"/>
          <a:srcRect/>
          <a:stretch>
            <a:fillRect/>
          </a:stretch>
        </p:blipFill>
        <p:spPr bwMode="auto">
          <a:xfrm>
            <a:off x="5294313" y="1052513"/>
            <a:ext cx="3525837" cy="3211512"/>
          </a:xfrm>
          <a:prstGeom prst="rect">
            <a:avLst/>
          </a:prstGeom>
          <a:noFill/>
          <a:ln w="9525">
            <a:noFill/>
            <a:miter lim="800000"/>
            <a:headEnd/>
            <a:tailEnd/>
          </a:ln>
        </p:spPr>
      </p:pic>
      <p:pic>
        <p:nvPicPr>
          <p:cNvPr id="305156" name="Picture 3"/>
          <p:cNvPicPr>
            <a:picLocks noGrp="1" noChangeAspect="1" noChangeArrowheads="1"/>
          </p:cNvPicPr>
          <p:nvPr>
            <p:ph sz="half" idx="4294967295"/>
          </p:nvPr>
        </p:nvPicPr>
        <p:blipFill>
          <a:blip r:embed="rId4"/>
          <a:srcRect/>
          <a:stretch>
            <a:fillRect/>
          </a:stretch>
        </p:blipFill>
        <p:spPr>
          <a:xfrm>
            <a:off x="0" y="1125538"/>
            <a:ext cx="5726113" cy="3794125"/>
          </a:xfrm>
        </p:spPr>
      </p:pic>
      <p:sp>
        <p:nvSpPr>
          <p:cNvPr id="305157" name="Содержимое 5"/>
          <p:cNvSpPr>
            <a:spLocks noGrp="1"/>
          </p:cNvSpPr>
          <p:nvPr>
            <p:ph sz="half" idx="4294967295"/>
          </p:nvPr>
        </p:nvSpPr>
        <p:spPr>
          <a:xfrm>
            <a:off x="468313" y="4652963"/>
            <a:ext cx="8675687" cy="1871662"/>
          </a:xfrm>
        </p:spPr>
        <p:txBody>
          <a:bodyPr/>
          <a:lstStyle/>
          <a:p>
            <a:pPr algn="ctr">
              <a:buFont typeface="Arial" charset="0"/>
              <a:buNone/>
            </a:pPr>
            <a:r>
              <a:rPr lang="ru-RU" sz="2400" i="1" smtClean="0"/>
              <a:t>а — на колонну крайнего ряда; б — на колонну среднего ряда;     в — на подстропильную ферму; 1— надколонник;                           2 — стропильная ферма; 3 — колонна; 4 — монтажные прокладки; 5 — подстропильная ферма</a:t>
            </a:r>
            <a:endParaRPr lang="ru-RU" sz="2600" smtClean="0"/>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Содержимое 3"/>
          <p:cNvSpPr>
            <a:spLocks noGrp="1"/>
          </p:cNvSpPr>
          <p:nvPr>
            <p:ph sz="half" idx="4294967295"/>
          </p:nvPr>
        </p:nvSpPr>
        <p:spPr>
          <a:xfrm>
            <a:off x="539750" y="5661025"/>
            <a:ext cx="8147050" cy="1196975"/>
          </a:xfrm>
        </p:spPr>
        <p:txBody>
          <a:bodyPr/>
          <a:lstStyle/>
          <a:p>
            <a:pPr>
              <a:buFont typeface="Arial" charset="0"/>
              <a:buNone/>
            </a:pPr>
            <a:r>
              <a:rPr lang="ru-RU" sz="2200" i="1" smtClean="0"/>
              <a:t>а — общий вид; б и в - варианты крепления верхнего пояса при жестком соединении ригеля с </a:t>
            </a:r>
            <a:r>
              <a:rPr lang="ru-RU" sz="2200" smtClean="0"/>
              <a:t>колонной; </a:t>
            </a:r>
            <a:r>
              <a:rPr lang="ru-RU" sz="2200" i="1" smtClean="0"/>
              <a:t>1 — опорный столик</a:t>
            </a:r>
            <a:endParaRPr lang="ru-RU" sz="22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C58A551-462A-4131-8279-0C4650589F4B}" type="slidenum">
              <a:rPr lang="ru-RU" sz="1200">
                <a:solidFill>
                  <a:schemeClr val="tx1">
                    <a:tint val="75000"/>
                  </a:schemeClr>
                </a:solidFill>
                <a:latin typeface="+mn-lt"/>
                <a:cs typeface="+mn-cs"/>
              </a:rPr>
              <a:pPr algn="r" fontAlgn="auto">
                <a:spcBef>
                  <a:spcPts val="0"/>
                </a:spcBef>
                <a:spcAft>
                  <a:spcPts val="0"/>
                </a:spcAft>
                <a:defRPr/>
              </a:pPr>
              <a:t>268</a:t>
            </a:fld>
            <a:endParaRPr lang="ru-RU" sz="1200">
              <a:solidFill>
                <a:schemeClr val="tx1">
                  <a:tint val="75000"/>
                </a:schemeClr>
              </a:solidFill>
              <a:latin typeface="+mn-lt"/>
              <a:cs typeface="+mn-cs"/>
            </a:endParaRPr>
          </a:p>
        </p:txBody>
      </p:sp>
      <p:pic>
        <p:nvPicPr>
          <p:cNvPr id="307203" name="Picture 2"/>
          <p:cNvPicPr>
            <a:picLocks noGrp="1" noChangeAspect="1" noChangeArrowheads="1"/>
          </p:cNvPicPr>
          <p:nvPr>
            <p:ph sz="half" idx="4294967295"/>
          </p:nvPr>
        </p:nvPicPr>
        <p:blipFill>
          <a:blip r:embed="rId2"/>
          <a:srcRect/>
          <a:stretch>
            <a:fillRect/>
          </a:stretch>
        </p:blipFill>
        <p:spPr>
          <a:xfrm>
            <a:off x="1619250" y="981075"/>
            <a:ext cx="5599113" cy="4679950"/>
          </a:xfrm>
        </p:spPr>
      </p:pic>
      <p:sp>
        <p:nvSpPr>
          <p:cNvPr id="2" name="Заголовок 1"/>
          <p:cNvSpPr>
            <a:spLocks noGrp="1"/>
          </p:cNvSpPr>
          <p:nvPr>
            <p:ph type="title" idx="4294967295"/>
          </p:nvPr>
        </p:nvSpPr>
        <p:spPr>
          <a:xfrm>
            <a:off x="457200" y="0"/>
            <a:ext cx="8229600" cy="1052736"/>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Узел </a:t>
            </a:r>
            <a:r>
              <a:rPr lang="ru-RU" b="1" dirty="0" err="1" smtClean="0">
                <a:ln w="17780" cmpd="sng">
                  <a:solidFill>
                    <a:srgbClr val="FFFFFF"/>
                  </a:solidFill>
                  <a:prstDash val="solid"/>
                  <a:miter lim="800000"/>
                </a:ln>
                <a:effectLst>
                  <a:outerShdw blurRad="38100" dist="38100" dir="2700000" algn="tl">
                    <a:srgbClr val="000000">
                      <a:alpha val="43137"/>
                    </a:srgbClr>
                  </a:outerShdw>
                </a:effectLst>
              </a:rPr>
              <a:t>опирания</a:t>
            </a:r>
            <a:r>
              <a:rPr lang="ru-RU" b="1" dirty="0" smtClean="0">
                <a:ln w="17780" cmpd="sng">
                  <a:solidFill>
                    <a:srgbClr val="FFFFFF"/>
                  </a:solidFill>
                  <a:prstDash val="solid"/>
                  <a:miter lim="800000"/>
                </a:ln>
                <a:effectLst>
                  <a:outerShdw blurRad="38100" dist="38100" dir="2700000" algn="tl">
                    <a:srgbClr val="000000">
                      <a:alpha val="43137"/>
                    </a:srgbClr>
                  </a:outerShdw>
                </a:effectLst>
              </a:rPr>
              <a:t> стропильной фермы на колонну сбоку</a:t>
            </a:r>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Узел </a:t>
            </a:r>
            <a:r>
              <a:rPr lang="ru-RU" b="1" dirty="0" err="1" smtClean="0">
                <a:ln w="17780" cmpd="sng">
                  <a:solidFill>
                    <a:srgbClr val="FFFFFF"/>
                  </a:solidFill>
                  <a:prstDash val="solid"/>
                  <a:miter lim="800000"/>
                </a:ln>
                <a:effectLst>
                  <a:outerShdw blurRad="38100" dist="38100" dir="2700000" algn="tl">
                    <a:srgbClr val="000000">
                      <a:alpha val="43137"/>
                    </a:srgbClr>
                  </a:outerShdw>
                </a:effectLst>
              </a:rPr>
              <a:t>опирания</a:t>
            </a:r>
            <a:r>
              <a:rPr lang="ru-RU" b="1" dirty="0" smtClean="0">
                <a:ln w="17780" cmpd="sng">
                  <a:solidFill>
                    <a:srgbClr val="FFFFFF"/>
                  </a:solidFill>
                  <a:prstDash val="solid"/>
                  <a:miter lim="800000"/>
                </a:ln>
                <a:effectLst>
                  <a:outerShdw blurRad="38100" dist="38100" dir="2700000" algn="tl">
                    <a:srgbClr val="000000">
                      <a:alpha val="43137"/>
                    </a:srgbClr>
                  </a:outerShdw>
                </a:effectLst>
              </a:rPr>
              <a:t> подстропильной фермы на колонну</a:t>
            </a:r>
            <a:endParaRPr lang="ru-RU" dirty="0"/>
          </a:p>
        </p:txBody>
      </p:sp>
      <p:sp>
        <p:nvSpPr>
          <p:cNvPr id="308226" name="Прямоугольник 9"/>
          <p:cNvSpPr>
            <a:spLocks noChangeArrowheads="1"/>
          </p:cNvSpPr>
          <p:nvPr/>
        </p:nvSpPr>
        <p:spPr bwMode="auto">
          <a:xfrm>
            <a:off x="755650" y="5300663"/>
            <a:ext cx="7920038" cy="457200"/>
          </a:xfrm>
          <a:prstGeom prst="rect">
            <a:avLst/>
          </a:prstGeom>
          <a:noFill/>
          <a:ln w="9525">
            <a:noFill/>
            <a:miter lim="800000"/>
            <a:headEnd/>
            <a:tailEnd/>
          </a:ln>
        </p:spPr>
        <p:txBody>
          <a:bodyPr>
            <a:spAutoFit/>
          </a:bodyPr>
          <a:lstStyle/>
          <a:p>
            <a:pPr algn="ctr"/>
            <a:r>
              <a:rPr lang="ru-RU" sz="2400" i="1">
                <a:latin typeface="Calibri" pitchFamily="34" charset="0"/>
              </a:rPr>
              <a:t>1-подстропильная ферма; 2-стропильная ферма</a:t>
            </a:r>
            <a:endParaRPr lang="ru-RU" sz="2400">
              <a:latin typeface="Calibri" pitchFamily="34" charset="0"/>
            </a:endParaRP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58A992E-774A-450A-AA9C-310702978AA5}" type="slidenum">
              <a:rPr lang="ru-RU" sz="1200">
                <a:solidFill>
                  <a:schemeClr val="tx1">
                    <a:tint val="75000"/>
                  </a:schemeClr>
                </a:solidFill>
                <a:latin typeface="+mn-lt"/>
                <a:cs typeface="+mn-cs"/>
              </a:rPr>
              <a:pPr algn="r" fontAlgn="auto">
                <a:spcBef>
                  <a:spcPts val="0"/>
                </a:spcBef>
                <a:spcAft>
                  <a:spcPts val="0"/>
                </a:spcAft>
                <a:defRPr/>
              </a:pPr>
              <a:t>269</a:t>
            </a:fld>
            <a:endParaRPr lang="ru-RU" sz="1200" dirty="0">
              <a:solidFill>
                <a:schemeClr val="tx1">
                  <a:tint val="75000"/>
                </a:schemeClr>
              </a:solidFill>
              <a:latin typeface="+mn-lt"/>
              <a:cs typeface="+mn-cs"/>
            </a:endParaRPr>
          </a:p>
        </p:txBody>
      </p:sp>
      <p:pic>
        <p:nvPicPr>
          <p:cNvPr id="308228" name="Picture 3"/>
          <p:cNvPicPr>
            <a:picLocks noGrp="1" noChangeAspect="1" noChangeArrowheads="1"/>
          </p:cNvPicPr>
          <p:nvPr>
            <p:ph sz="half" idx="4294967295"/>
          </p:nvPr>
        </p:nvPicPr>
        <p:blipFill>
          <a:blip r:embed="rId2"/>
          <a:srcRect/>
          <a:stretch>
            <a:fillRect/>
          </a:stretch>
        </p:blipFill>
        <p:spPr>
          <a:xfrm>
            <a:off x="2252663" y="1628775"/>
            <a:ext cx="4775200" cy="3529013"/>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Объект 9"/>
          <p:cNvSpPr txBox="1">
            <a:spLocks/>
          </p:cNvSpPr>
          <p:nvPr/>
        </p:nvSpPr>
        <p:spPr bwMode="auto">
          <a:xfrm>
            <a:off x="684213" y="404813"/>
            <a:ext cx="8135937" cy="1655762"/>
          </a:xfrm>
          <a:prstGeom prst="rect">
            <a:avLst/>
          </a:prstGeom>
          <a:noFill/>
          <a:ln w="9525">
            <a:noFill/>
            <a:miter lim="800000"/>
            <a:headEnd/>
            <a:tailEnd/>
          </a:ln>
        </p:spPr>
        <p:txBody>
          <a:bodyPr/>
          <a:lstStyle/>
          <a:p>
            <a:pPr algn="just">
              <a:spcBef>
                <a:spcPct val="20000"/>
              </a:spcBef>
              <a:buSzPct val="150000"/>
              <a:buFont typeface="Arial" charset="0"/>
              <a:buNone/>
            </a:pPr>
            <a:r>
              <a:rPr lang="ru-RU" sz="2200" b="1">
                <a:latin typeface="Calibri" pitchFamily="34" charset="0"/>
              </a:rPr>
              <a:t>Сохраняемость металлического фонда. </a:t>
            </a:r>
            <a:r>
              <a:rPr lang="ru-RU" sz="2200">
                <a:latin typeface="Calibri" pitchFamily="34" charset="0"/>
              </a:rPr>
              <a:t>В результате физического и морального износа МК изымаются из эксплуатации, однако затем они возвращаются в отрасли хозяйства в виде металлического лома</a:t>
            </a:r>
            <a:r>
              <a:rPr lang="ru-RU" sz="2400">
                <a:latin typeface="Calibri" pitchFamily="34" charset="0"/>
              </a:rPr>
              <a:t>.</a:t>
            </a:r>
          </a:p>
          <a:p>
            <a:pPr algn="just">
              <a:spcBef>
                <a:spcPct val="20000"/>
              </a:spcBef>
              <a:buSzPct val="150000"/>
              <a:buFont typeface="Arial" charset="0"/>
              <a:buNone/>
            </a:pPr>
            <a:endParaRPr lang="ru-RU" sz="2400">
              <a:latin typeface="Calibri" pitchFamily="34" charset="0"/>
            </a:endParaRPr>
          </a:p>
          <a:p>
            <a:pPr algn="just">
              <a:spcBef>
                <a:spcPct val="20000"/>
              </a:spcBef>
              <a:buSzPct val="150000"/>
              <a:buFont typeface="Arial" charset="0"/>
              <a:buNone/>
            </a:pPr>
            <a:endParaRPr lang="ru-RU" sz="2400" b="1">
              <a:latin typeface="Calibri" pitchFamily="34" charset="0"/>
            </a:endParaRPr>
          </a:p>
        </p:txBody>
      </p:sp>
      <p:sp>
        <p:nvSpPr>
          <p:cNvPr id="39938" name="Объект 9"/>
          <p:cNvSpPr txBox="1">
            <a:spLocks/>
          </p:cNvSpPr>
          <p:nvPr/>
        </p:nvSpPr>
        <p:spPr bwMode="auto">
          <a:xfrm>
            <a:off x="1979613" y="2047875"/>
            <a:ext cx="6840537" cy="1452563"/>
          </a:xfrm>
          <a:prstGeom prst="rect">
            <a:avLst/>
          </a:prstGeom>
          <a:noFill/>
          <a:ln w="9525">
            <a:noFill/>
            <a:miter lim="800000"/>
            <a:headEnd/>
            <a:tailEnd/>
          </a:ln>
        </p:spPr>
        <p:txBody>
          <a:bodyPr/>
          <a:lstStyle/>
          <a:p>
            <a:pPr algn="just">
              <a:spcBef>
                <a:spcPct val="20000"/>
              </a:spcBef>
              <a:buSzPct val="150000"/>
              <a:buFont typeface="Arial" charset="0"/>
              <a:buNone/>
            </a:pPr>
            <a:r>
              <a:rPr lang="ru-RU" sz="2200" b="1">
                <a:latin typeface="Calibri" pitchFamily="34" charset="0"/>
              </a:rPr>
              <a:t>Подверженность коррозии. </a:t>
            </a:r>
            <a:r>
              <a:rPr lang="ru-RU" sz="2200">
                <a:latin typeface="Calibri" pitchFamily="34" charset="0"/>
              </a:rPr>
              <a:t>Сталь, не защищенная от контакта с влагой и агрессивными газами, солями, пылью, подвергается коррозии, </a:t>
            </a:r>
            <a:endParaRPr lang="ru-RU" sz="2200" b="1">
              <a:latin typeface="Calibri" pitchFamily="34" charset="0"/>
            </a:endParaRPr>
          </a:p>
        </p:txBody>
      </p:sp>
      <p:sp>
        <p:nvSpPr>
          <p:cNvPr id="4" name="Скругленный прямоугольник 3"/>
          <p:cNvSpPr/>
          <p:nvPr/>
        </p:nvSpPr>
        <p:spPr>
          <a:xfrm>
            <a:off x="755650" y="1989138"/>
            <a:ext cx="1154113" cy="863600"/>
          </a:xfrm>
          <a:prstGeom prst="roundRect">
            <a:avLst/>
          </a:prstGeom>
          <a:gradFill flip="none" rotWithShape="1">
            <a:gsLst>
              <a:gs pos="0">
                <a:schemeClr val="tx1">
                  <a:lumMod val="85000"/>
                  <a:lumOff val="15000"/>
                </a:schemeClr>
              </a:gs>
              <a:gs pos="49000">
                <a:schemeClr val="tx1">
                  <a:lumMod val="85000"/>
                  <a:lumOff val="15000"/>
                </a:schemeClr>
              </a:gs>
              <a:gs pos="100000">
                <a:schemeClr val="accent1">
                  <a:tint val="23500"/>
                  <a:satMod val="160000"/>
                </a:schemeClr>
              </a:gs>
            </a:gsLst>
            <a:lin ang="2700000" scaled="1"/>
            <a:tileRec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r>
              <a:rPr lang="ru-RU" sz="11500" dirty="0"/>
              <a:t>-</a:t>
            </a:r>
            <a:endParaRPr lang="ru-RU" sz="6600" dirty="0"/>
          </a:p>
        </p:txBody>
      </p:sp>
      <p:sp>
        <p:nvSpPr>
          <p:cNvPr id="39940" name="Прямоугольник 5"/>
          <p:cNvSpPr>
            <a:spLocks noChangeArrowheads="1"/>
          </p:cNvSpPr>
          <p:nvPr/>
        </p:nvSpPr>
        <p:spPr bwMode="auto">
          <a:xfrm>
            <a:off x="611188" y="3068638"/>
            <a:ext cx="8137525" cy="3441700"/>
          </a:xfrm>
          <a:prstGeom prst="rect">
            <a:avLst/>
          </a:prstGeom>
          <a:noFill/>
          <a:ln w="9525">
            <a:noFill/>
            <a:miter lim="800000"/>
            <a:headEnd/>
            <a:tailEnd/>
          </a:ln>
        </p:spPr>
        <p:txBody>
          <a:bodyPr>
            <a:spAutoFit/>
          </a:bodyPr>
          <a:lstStyle/>
          <a:p>
            <a:r>
              <a:rPr lang="ru-RU" sz="2200">
                <a:latin typeface="Calibri" pitchFamily="34" charset="0"/>
              </a:rPr>
              <a:t>что приводит  к постепенному  ее разрушению.</a:t>
            </a:r>
          </a:p>
          <a:p>
            <a:pPr algn="just"/>
            <a:endParaRPr lang="ru-RU" sz="2200" b="1">
              <a:latin typeface="Calibri" pitchFamily="34" charset="0"/>
            </a:endParaRPr>
          </a:p>
          <a:p>
            <a:pPr algn="just"/>
            <a:r>
              <a:rPr lang="ru-RU" sz="2200" b="1">
                <a:latin typeface="Calibri" pitchFamily="34" charset="0"/>
              </a:rPr>
              <a:t>Небольшая огнестойкость. </a:t>
            </a:r>
            <a:r>
              <a:rPr lang="ru-RU" sz="2200">
                <a:latin typeface="Calibri" pitchFamily="34" charset="0"/>
              </a:rPr>
              <a:t>При повышении температуры модуль упругости стали уменьшается, что приводит к потере устойчивости и несущей способности.</a:t>
            </a:r>
          </a:p>
          <a:p>
            <a:endParaRPr lang="ru-RU" sz="2200" b="1">
              <a:latin typeface="Calibri" pitchFamily="34" charset="0"/>
            </a:endParaRPr>
          </a:p>
          <a:p>
            <a:r>
              <a:rPr lang="ru-RU" sz="2200" b="1">
                <a:latin typeface="Calibri" pitchFamily="34" charset="0"/>
              </a:rPr>
              <a:t>Склонность к хрупкому разрушению </a:t>
            </a:r>
            <a:r>
              <a:rPr lang="ru-RU" sz="2200">
                <a:latin typeface="Calibri" pitchFamily="34" charset="0"/>
              </a:rPr>
              <a:t>при определенном виде и уровне воздействия.</a:t>
            </a:r>
          </a:p>
          <a:p>
            <a:endParaRPr lang="ru-RU" sz="2200" b="1">
              <a:latin typeface="Calibri" pitchFamily="34" charset="0"/>
            </a:endParaRPr>
          </a:p>
          <a:p>
            <a:r>
              <a:rPr lang="ru-RU" sz="2200" b="1">
                <a:latin typeface="Calibri" pitchFamily="34" charset="0"/>
              </a:rPr>
              <a:t>Высокая металлоемкость</a:t>
            </a: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Размещение связей по поясам ферм в многопролетных зданиях</a:t>
            </a:r>
          </a:p>
        </p:txBody>
      </p:sp>
      <p:pic>
        <p:nvPicPr>
          <p:cNvPr id="309250" name="Picture 5"/>
          <p:cNvPicPr>
            <a:picLocks noGrp="1" noChangeAspect="1" noChangeArrowheads="1"/>
          </p:cNvPicPr>
          <p:nvPr>
            <p:ph idx="4294967295"/>
          </p:nvPr>
        </p:nvPicPr>
        <p:blipFill>
          <a:blip r:embed="rId2"/>
          <a:srcRect/>
          <a:stretch>
            <a:fillRect/>
          </a:stretch>
        </p:blipFill>
        <p:spPr>
          <a:xfrm>
            <a:off x="80963" y="1989138"/>
            <a:ext cx="8855075" cy="3240087"/>
          </a:xfrm>
        </p:spPr>
      </p:pic>
      <p:sp>
        <p:nvSpPr>
          <p:cNvPr id="12" name="Номер слайда 1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D53E10C-9587-42BF-9720-C811F3BBCF8F}" type="slidenum">
              <a:rPr lang="ru-RU" sz="1200">
                <a:solidFill>
                  <a:schemeClr val="tx1">
                    <a:tint val="75000"/>
                  </a:schemeClr>
                </a:solidFill>
                <a:latin typeface="+mn-lt"/>
                <a:cs typeface="+mn-cs"/>
              </a:rPr>
              <a:pPr algn="r" fontAlgn="auto">
                <a:spcBef>
                  <a:spcPts val="0"/>
                </a:spcBef>
                <a:spcAft>
                  <a:spcPts val="0"/>
                </a:spcAft>
                <a:defRPr/>
              </a:pPr>
              <a:t>270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Связи между фермами</a:t>
            </a:r>
          </a:p>
        </p:txBody>
      </p:sp>
      <p:sp>
        <p:nvSpPr>
          <p:cNvPr id="310274" name="Содержимое 5"/>
          <p:cNvSpPr>
            <a:spLocks noGrp="1"/>
          </p:cNvSpPr>
          <p:nvPr>
            <p:ph sz="half" idx="4294967295"/>
          </p:nvPr>
        </p:nvSpPr>
        <p:spPr>
          <a:xfrm>
            <a:off x="5651500" y="2205038"/>
            <a:ext cx="3492500" cy="3921125"/>
          </a:xfrm>
        </p:spPr>
        <p:txBody>
          <a:bodyPr/>
          <a:lstStyle/>
          <a:p>
            <a:pPr>
              <a:buFont typeface="Arial" charset="0"/>
              <a:buNone/>
            </a:pPr>
            <a:r>
              <a:rPr lang="ru-RU" sz="2600" i="1" smtClean="0"/>
              <a:t>      а — по верхним поясам ферм;                           б — по нижним поясам ферм;                                 в — вертикальные; 1— распорка в коньке;                                       2 — поперечные связевые фермы</a:t>
            </a:r>
            <a:endParaRPr lang="ru-RU" sz="2600" smtClean="0"/>
          </a:p>
        </p:txBody>
      </p:sp>
      <p:pic>
        <p:nvPicPr>
          <p:cNvPr id="310275" name="Picture 1"/>
          <p:cNvPicPr>
            <a:picLocks noGrp="1" noChangeAspect="1" noChangeArrowheads="1"/>
          </p:cNvPicPr>
          <p:nvPr>
            <p:ph sz="half" idx="4294967295"/>
          </p:nvPr>
        </p:nvPicPr>
        <p:blipFill>
          <a:blip r:embed="rId3"/>
          <a:srcRect/>
          <a:stretch>
            <a:fillRect/>
          </a:stretch>
        </p:blipFill>
        <p:spPr>
          <a:xfrm>
            <a:off x="395288" y="1341438"/>
            <a:ext cx="5330825" cy="5118100"/>
          </a:xfrm>
        </p:spPr>
      </p:pic>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FA9B436-6C10-4B7D-89E0-6FF1FEC3DC91}" type="slidenum">
              <a:rPr lang="ru-RU" sz="1200">
                <a:solidFill>
                  <a:schemeClr val="tx1">
                    <a:tint val="75000"/>
                  </a:schemeClr>
                </a:solidFill>
                <a:latin typeface="+mn-lt"/>
                <a:cs typeface="+mn-cs"/>
              </a:rPr>
              <a:pPr algn="r" fontAlgn="auto">
                <a:spcBef>
                  <a:spcPts val="0"/>
                </a:spcBef>
                <a:spcAft>
                  <a:spcPts val="0"/>
                </a:spcAft>
                <a:defRPr/>
              </a:pPr>
              <a:t>271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74" y="0"/>
            <a:ext cx="8228045" cy="1052736"/>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систем связей по покрытию</a:t>
            </a:r>
          </a:p>
        </p:txBody>
      </p:sp>
      <p:pic>
        <p:nvPicPr>
          <p:cNvPr id="312322" name="Picture 1"/>
          <p:cNvPicPr>
            <a:picLocks noGrp="1" noChangeAspect="1" noChangeArrowheads="1"/>
          </p:cNvPicPr>
          <p:nvPr>
            <p:ph sz="half" idx="4294967295"/>
          </p:nvPr>
        </p:nvPicPr>
        <p:blipFill>
          <a:blip r:embed="rId2"/>
          <a:srcRect/>
          <a:stretch>
            <a:fillRect/>
          </a:stretch>
        </p:blipFill>
        <p:spPr>
          <a:xfrm>
            <a:off x="1135063" y="836613"/>
            <a:ext cx="6873875" cy="4464050"/>
          </a:xfrm>
        </p:spPr>
      </p:pic>
      <p:sp>
        <p:nvSpPr>
          <p:cNvPr id="312323" name="Содержимое 3"/>
          <p:cNvSpPr>
            <a:spLocks noGrp="1"/>
          </p:cNvSpPr>
          <p:nvPr>
            <p:ph sz="half" idx="4294967295"/>
          </p:nvPr>
        </p:nvSpPr>
        <p:spPr>
          <a:xfrm>
            <a:off x="468313" y="5084763"/>
            <a:ext cx="8218487" cy="1773237"/>
          </a:xfrm>
        </p:spPr>
        <p:txBody>
          <a:bodyPr/>
          <a:lstStyle/>
          <a:p>
            <a:pPr algn="ctr">
              <a:buFont typeface="Arial" charset="0"/>
              <a:buNone/>
            </a:pPr>
            <a:r>
              <a:rPr lang="ru-RU" sz="2000" i="1" smtClean="0"/>
              <a:t>а — крестовые связи при 6-метровом шаге рам;                     </a:t>
            </a:r>
            <a:r>
              <a:rPr lang="en-US" sz="2000" i="1" smtClean="0"/>
              <a:t>                                   </a:t>
            </a:r>
            <a:r>
              <a:rPr lang="ru-RU" sz="2000" i="1" smtClean="0"/>
              <a:t>б — связи с треугольной решеткой; в и г — то же, при 12-метровом шаге рамы; д — комбинация горизонтальных связей по нижним поясам ферм с вертикальными связями; </a:t>
            </a:r>
            <a:r>
              <a:rPr lang="en-US" sz="2000" i="1" smtClean="0"/>
              <a:t>I,II</a:t>
            </a:r>
            <a:r>
              <a:rPr lang="ru-RU" sz="2000" i="1" smtClean="0"/>
              <a:t>— связи соответственно по верхним и нижним поясам ферм</a:t>
            </a:r>
            <a:endParaRPr lang="ru-RU" sz="20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792B14B-50BD-4A93-923E-02F01EB02870}" type="slidenum">
              <a:rPr lang="ru-RU" sz="1200">
                <a:solidFill>
                  <a:schemeClr val="tx1">
                    <a:tint val="75000"/>
                  </a:schemeClr>
                </a:solidFill>
                <a:latin typeface="+mn-lt"/>
                <a:cs typeface="+mn-cs"/>
              </a:rPr>
              <a:pPr algn="r" fontAlgn="auto">
                <a:spcBef>
                  <a:spcPts val="0"/>
                </a:spcBef>
                <a:spcAft>
                  <a:spcPts val="0"/>
                </a:spcAft>
                <a:defRPr/>
              </a:pPr>
              <a:t>272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Прогоны</a:t>
            </a:r>
          </a:p>
        </p:txBody>
      </p:sp>
      <p:sp>
        <p:nvSpPr>
          <p:cNvPr id="313346" name="Содержимое 2"/>
          <p:cNvSpPr>
            <a:spLocks noGrp="1"/>
          </p:cNvSpPr>
          <p:nvPr>
            <p:ph idx="4294967295"/>
          </p:nvPr>
        </p:nvSpPr>
        <p:spPr/>
        <p:txBody>
          <a:bodyPr/>
          <a:lstStyle/>
          <a:p>
            <a:pPr>
              <a:lnSpc>
                <a:spcPct val="80000"/>
              </a:lnSpc>
              <a:buFont typeface="Arial" charset="0"/>
              <a:buNone/>
            </a:pPr>
            <a:r>
              <a:rPr lang="ru-RU" sz="3000" smtClean="0"/>
              <a:t>Прогоны делятся на прогоны </a:t>
            </a:r>
            <a:r>
              <a:rPr lang="ru-RU" sz="3000" b="1" smtClean="0"/>
              <a:t>сплошного </a:t>
            </a:r>
            <a:r>
              <a:rPr lang="ru-RU" sz="3000" smtClean="0"/>
              <a:t>и </a:t>
            </a:r>
            <a:r>
              <a:rPr lang="ru-RU" sz="3000" b="1" smtClean="0"/>
              <a:t>решетчатого</a:t>
            </a:r>
            <a:r>
              <a:rPr lang="ru-RU" sz="3000" smtClean="0"/>
              <a:t> сечения.</a:t>
            </a:r>
          </a:p>
          <a:p>
            <a:pPr>
              <a:lnSpc>
                <a:spcPct val="80000"/>
              </a:lnSpc>
              <a:buFont typeface="Arial" charset="0"/>
              <a:buNone/>
            </a:pPr>
            <a:r>
              <a:rPr lang="ru-RU" sz="3000" b="1" smtClean="0"/>
              <a:t>Сплошные прогоны </a:t>
            </a:r>
            <a:r>
              <a:rPr lang="ru-RU" sz="3000" smtClean="0"/>
              <a:t>выполняются по разрезной и неразрезной схемам. </a:t>
            </a:r>
          </a:p>
          <a:p>
            <a:pPr>
              <a:lnSpc>
                <a:spcPct val="80000"/>
              </a:lnSpc>
              <a:buFont typeface="Arial" charset="0"/>
              <a:buNone/>
            </a:pPr>
            <a:r>
              <a:rPr lang="ru-RU" sz="3000" b="1" smtClean="0"/>
              <a:t>Решетчатые прогоны </a:t>
            </a:r>
            <a:r>
              <a:rPr lang="ru-RU" sz="3000" smtClean="0"/>
              <a:t>рассчитывают как фермы с неразрезным верхним поясом. Верхний пояс при этом работает на сжатие с изгибом (в одной плоскости, если отсутствует скатная составляющая нагрузка, или в двух плоскостях), остальные элементы испытывают продольные усилия.</a:t>
            </a:r>
          </a:p>
        </p:txBody>
      </p:sp>
      <p:sp>
        <p:nvSpPr>
          <p:cNvPr id="313347" name="Номер слайда 3"/>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8B424512-540D-4BF1-8619-180F1925443E}" type="slidenum">
              <a:rPr lang="ru-RU" sz="1200">
                <a:solidFill>
                  <a:srgbClr val="898989"/>
                </a:solidFill>
                <a:latin typeface="Calibri" pitchFamily="34" charset="0"/>
              </a:rPr>
              <a:pPr algn="r"/>
              <a:t>273</a:t>
            </a:fld>
            <a:endParaRPr lang="ru-RU" sz="120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Содержимое 4"/>
          <p:cNvSpPr>
            <a:spLocks noGrp="1"/>
          </p:cNvSpPr>
          <p:nvPr>
            <p:ph sz="half" idx="4294967295"/>
          </p:nvPr>
        </p:nvSpPr>
        <p:spPr>
          <a:xfrm>
            <a:off x="468313" y="5229225"/>
            <a:ext cx="8207375" cy="896938"/>
          </a:xfrm>
        </p:spPr>
        <p:txBody>
          <a:bodyPr/>
          <a:lstStyle/>
          <a:p>
            <a:pPr algn="ctr">
              <a:buFont typeface="Arial" charset="0"/>
              <a:buNone/>
            </a:pPr>
            <a:r>
              <a:rPr lang="ru-RU" sz="2400" i="1" smtClean="0"/>
              <a:t>а — прокатные; б— гнутые; в — составные (по коньку и в ендовах); г — перфорированные </a:t>
            </a:r>
            <a:r>
              <a:rPr lang="ru-RU" sz="2400" smtClean="0"/>
              <a:t>(сквозные)</a:t>
            </a:r>
          </a:p>
        </p:txBody>
      </p:sp>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сечения прогонов</a:t>
            </a:r>
          </a:p>
        </p:txBody>
      </p:sp>
      <p:sp>
        <p:nvSpPr>
          <p:cNvPr id="314371" name="Номер слайда 5"/>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240FC447-C65A-4E49-B724-A83D6265D1EA}" type="slidenum">
              <a:rPr lang="ru-RU" sz="2000">
                <a:solidFill>
                  <a:srgbClr val="898989"/>
                </a:solidFill>
                <a:latin typeface="Calibri" pitchFamily="34" charset="0"/>
              </a:rPr>
              <a:pPr algn="r"/>
              <a:t>274</a:t>
            </a:fld>
            <a:endParaRPr lang="ru-RU" sz="2000">
              <a:solidFill>
                <a:srgbClr val="898989"/>
              </a:solidFill>
              <a:latin typeface="Calibri" pitchFamily="34" charset="0"/>
            </a:endParaRPr>
          </a:p>
        </p:txBody>
      </p:sp>
      <p:pic>
        <p:nvPicPr>
          <p:cNvPr id="314372" name="Picture 2"/>
          <p:cNvPicPr>
            <a:picLocks noGrp="1" noChangeAspect="1" noChangeArrowheads="1"/>
          </p:cNvPicPr>
          <p:nvPr>
            <p:ph sz="half" idx="4294967295"/>
          </p:nvPr>
        </p:nvPicPr>
        <p:blipFill>
          <a:blip r:embed="rId2"/>
          <a:srcRect/>
          <a:stretch>
            <a:fillRect/>
          </a:stretch>
        </p:blipFill>
        <p:spPr>
          <a:xfrm>
            <a:off x="925513" y="1700213"/>
            <a:ext cx="6851650" cy="3168650"/>
          </a:xfrm>
        </p:spPr>
      </p:pic>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Содержимое 11"/>
          <p:cNvSpPr>
            <a:spLocks noGrp="1"/>
          </p:cNvSpPr>
          <p:nvPr>
            <p:ph sz="half" idx="4294967295"/>
          </p:nvPr>
        </p:nvSpPr>
        <p:spPr>
          <a:xfrm>
            <a:off x="6084888" y="1600200"/>
            <a:ext cx="3059112" cy="4525963"/>
          </a:xfrm>
        </p:spPr>
        <p:txBody>
          <a:bodyPr/>
          <a:lstStyle/>
          <a:p>
            <a:pPr>
              <a:lnSpc>
                <a:spcPct val="90000"/>
              </a:lnSpc>
              <a:buFont typeface="Arial" charset="0"/>
              <a:buNone/>
            </a:pPr>
            <a:r>
              <a:rPr lang="ru-RU" sz="2600" i="1" smtClean="0"/>
              <a:t>    а — схема действия нагрузки;                      6 — развязка прогонов тяжами;                         в — определение усилий в прогонах;                          1 — фермы;                  2 — прогоны;                          3 — тяжи</a:t>
            </a:r>
            <a:endParaRPr lang="ru-RU" sz="2600" smtClean="0"/>
          </a:p>
        </p:txBody>
      </p:sp>
      <p:sp>
        <p:nvSpPr>
          <p:cNvPr id="315394" name="Номер слайда 7"/>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D750A84B-7569-44D5-AF45-E846A502DBE4}" type="slidenum">
              <a:rPr lang="ru-RU" sz="2000">
                <a:solidFill>
                  <a:srgbClr val="898989"/>
                </a:solidFill>
                <a:latin typeface="Calibri" pitchFamily="34" charset="0"/>
              </a:rPr>
              <a:pPr algn="r"/>
              <a:t>275</a:t>
            </a:fld>
            <a:endParaRPr lang="ru-RU" sz="2000">
              <a:solidFill>
                <a:srgbClr val="898989"/>
              </a:solidFill>
              <a:latin typeface="Calibri" pitchFamily="34" charset="0"/>
            </a:endParaRPr>
          </a:p>
        </p:txBody>
      </p:sp>
      <p:pic>
        <p:nvPicPr>
          <p:cNvPr id="315395" name="Picture 2"/>
          <p:cNvPicPr>
            <a:picLocks noGrp="1" noChangeAspect="1" noChangeArrowheads="1"/>
          </p:cNvPicPr>
          <p:nvPr>
            <p:ph sz="half" idx="4294967295"/>
          </p:nvPr>
        </p:nvPicPr>
        <p:blipFill>
          <a:blip r:embed="rId2"/>
          <a:srcRect/>
          <a:stretch>
            <a:fillRect/>
          </a:stretch>
        </p:blipFill>
        <p:spPr>
          <a:xfrm>
            <a:off x="539750" y="765175"/>
            <a:ext cx="5626100" cy="5722938"/>
          </a:xfrm>
        </p:spPr>
      </p:pic>
      <p:sp>
        <p:nvSpPr>
          <p:cNvPr id="13" name="Прямоугольник 12"/>
          <p:cNvSpPr/>
          <p:nvPr/>
        </p:nvSpPr>
        <p:spPr>
          <a:xfrm>
            <a:off x="2989263" y="5705475"/>
            <a:ext cx="3311525" cy="819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prstClr val="white"/>
              </a:solidFill>
            </a:endParaRPr>
          </a:p>
        </p:txBody>
      </p:sp>
      <p:sp>
        <p:nvSpPr>
          <p:cNvPr id="10" name="Заголовок 9"/>
          <p:cNvSpPr>
            <a:spLocks noGrp="1"/>
          </p:cNvSpPr>
          <p:nvPr>
            <p:ph type="title" idx="4294967295"/>
          </p:nvPr>
        </p:nvSpPr>
        <p:spPr>
          <a:xfrm>
            <a:off x="457200" y="0"/>
            <a:ext cx="8229600" cy="1196752"/>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Расчетные схемы прогонов</a:t>
            </a: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77" y="274638"/>
            <a:ext cx="8228046" cy="1143000"/>
          </a:xfrm>
          <a:effectLst>
            <a:outerShdw blurRad="50800" dist="38100" dir="5400000" algn="t" rotWithShape="0">
              <a:prstClr val="black">
                <a:alpha val="40000"/>
              </a:prstClr>
            </a:outerShdw>
          </a:effectLst>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Вертикальная нагрузка на прогон определяется по формуле</a:t>
            </a:r>
            <a:endParaRPr lang="ru-RU" sz="3600" dirty="0"/>
          </a:p>
        </p:txBody>
      </p:sp>
      <p:sp>
        <p:nvSpPr>
          <p:cNvPr id="316423" name="Номер слайда 5"/>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EFDE0EC7-4308-495E-978A-AB833B40F938}" type="slidenum">
              <a:rPr lang="ru-RU" sz="2000">
                <a:solidFill>
                  <a:srgbClr val="898989"/>
                </a:solidFill>
                <a:latin typeface="Calibri" pitchFamily="34" charset="0"/>
              </a:rPr>
              <a:pPr algn="r"/>
              <a:t>276</a:t>
            </a:fld>
            <a:endParaRPr lang="ru-RU" sz="2000">
              <a:solidFill>
                <a:srgbClr val="898989"/>
              </a:solidFill>
              <a:latin typeface="Calibri" pitchFamily="34" charset="0"/>
            </a:endParaRPr>
          </a:p>
        </p:txBody>
      </p:sp>
      <p:sp>
        <p:nvSpPr>
          <p:cNvPr id="11" name="Скругленный прямоугольник 10"/>
          <p:cNvSpPr/>
          <p:nvPr/>
        </p:nvSpPr>
        <p:spPr>
          <a:xfrm>
            <a:off x="863600" y="1700213"/>
            <a:ext cx="7416800" cy="151288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solidFill>
                <a:prstClr val="black"/>
              </a:solidFill>
            </a:endParaRPr>
          </a:p>
        </p:txBody>
      </p:sp>
      <p:graphicFrame>
        <p:nvGraphicFramePr>
          <p:cNvPr id="316421" name="Object 5"/>
          <p:cNvGraphicFramePr>
            <a:graphicFrameLocks noGrp="1" noChangeAspect="1"/>
          </p:cNvGraphicFramePr>
          <p:nvPr>
            <p:ph idx="4294967295"/>
          </p:nvPr>
        </p:nvGraphicFramePr>
        <p:xfrm>
          <a:off x="1042988" y="1916113"/>
          <a:ext cx="7058025" cy="1033462"/>
        </p:xfrm>
        <a:graphic>
          <a:graphicData uri="http://schemas.openxmlformats.org/presentationml/2006/ole">
            <p:oleObj spid="_x0000_s316421" name="Формула" r:id="rId4" imgW="1675673" imgH="215806" progId="Equation.3">
              <p:embed/>
            </p:oleObj>
          </a:graphicData>
        </a:graphic>
      </p:graphicFrame>
      <p:sp>
        <p:nvSpPr>
          <p:cNvPr id="316425" name="Прямоугольник 12"/>
          <p:cNvSpPr>
            <a:spLocks noChangeArrowheads="1"/>
          </p:cNvSpPr>
          <p:nvPr/>
        </p:nvSpPr>
        <p:spPr bwMode="auto">
          <a:xfrm>
            <a:off x="684213" y="3644900"/>
            <a:ext cx="7704137" cy="3081338"/>
          </a:xfrm>
          <a:prstGeom prst="rect">
            <a:avLst/>
          </a:prstGeom>
          <a:noFill/>
          <a:ln w="9525">
            <a:noFill/>
            <a:miter lim="800000"/>
            <a:headEnd/>
            <a:tailEnd/>
          </a:ln>
        </p:spPr>
        <p:txBody>
          <a:bodyPr>
            <a:spAutoFit/>
          </a:bodyPr>
          <a:lstStyle/>
          <a:p>
            <a:r>
              <a:rPr lang="ru-RU" sz="2800">
                <a:solidFill>
                  <a:srgbClr val="000000"/>
                </a:solidFill>
                <a:latin typeface="Calibri" pitchFamily="34" charset="0"/>
              </a:rPr>
              <a:t>где </a:t>
            </a:r>
            <a:r>
              <a:rPr lang="en-US" sz="2800" i="1">
                <a:solidFill>
                  <a:srgbClr val="000000"/>
                </a:solidFill>
                <a:latin typeface="Calibri" pitchFamily="34" charset="0"/>
              </a:rPr>
              <a:t>q</a:t>
            </a:r>
            <a:r>
              <a:rPr lang="ru-RU" sz="2800" i="1" baseline="-25000">
                <a:solidFill>
                  <a:srgbClr val="000000"/>
                </a:solidFill>
                <a:latin typeface="Calibri" pitchFamily="34" charset="0"/>
              </a:rPr>
              <a:t>кр</a:t>
            </a:r>
            <a:r>
              <a:rPr lang="ru-RU" sz="2800" i="1">
                <a:solidFill>
                  <a:srgbClr val="000000"/>
                </a:solidFill>
                <a:latin typeface="Calibri" pitchFamily="34" charset="0"/>
              </a:rPr>
              <a:t> — расчетная нагрузка от веса 1 м</a:t>
            </a:r>
            <a:r>
              <a:rPr lang="ru-RU" sz="2800" i="1" baseline="30000">
                <a:solidFill>
                  <a:srgbClr val="000000"/>
                </a:solidFill>
                <a:latin typeface="Calibri" pitchFamily="34" charset="0"/>
              </a:rPr>
              <a:t>2</a:t>
            </a:r>
            <a:r>
              <a:rPr lang="ru-RU" sz="2800" i="1">
                <a:solidFill>
                  <a:srgbClr val="000000"/>
                </a:solidFill>
                <a:latin typeface="Calibri" pitchFamily="34" charset="0"/>
              </a:rPr>
              <a:t> кровли; </a:t>
            </a:r>
            <a:r>
              <a:rPr lang="en-US" sz="2800" i="1">
                <a:solidFill>
                  <a:srgbClr val="000000"/>
                </a:solidFill>
                <a:latin typeface="Calibri" pitchFamily="34" charset="0"/>
              </a:rPr>
              <a:t>a </a:t>
            </a:r>
            <a:r>
              <a:rPr lang="ru-RU" sz="2800" i="1">
                <a:solidFill>
                  <a:srgbClr val="000000"/>
                </a:solidFill>
                <a:latin typeface="Calibri" pitchFamily="34" charset="0"/>
              </a:rPr>
              <a:t>— угол наклона к горизонту (при уклоне кровли </a:t>
            </a:r>
            <a:r>
              <a:rPr lang="en-US" sz="2800" i="1">
                <a:solidFill>
                  <a:srgbClr val="000000"/>
                </a:solidFill>
                <a:latin typeface="Calibri" pitchFamily="34" charset="0"/>
              </a:rPr>
              <a:t>i≤1/8 </a:t>
            </a:r>
            <a:r>
              <a:rPr lang="ru-RU" sz="2800" i="1">
                <a:solidFill>
                  <a:srgbClr val="000000"/>
                </a:solidFill>
                <a:latin typeface="Calibri" pitchFamily="34" charset="0"/>
              </a:rPr>
              <a:t>можно принимать </a:t>
            </a:r>
            <a:r>
              <a:rPr lang="en-US" sz="2800" i="1">
                <a:solidFill>
                  <a:srgbClr val="000000"/>
                </a:solidFill>
                <a:latin typeface="Calibri" pitchFamily="34" charset="0"/>
              </a:rPr>
              <a:t>cosa = 1); s </a:t>
            </a:r>
            <a:r>
              <a:rPr lang="ru-RU" sz="2800" i="1">
                <a:solidFill>
                  <a:srgbClr val="000000"/>
                </a:solidFill>
                <a:latin typeface="Calibri" pitchFamily="34" charset="0"/>
              </a:rPr>
              <a:t>— расчетная нагрузка от снега; </a:t>
            </a:r>
            <a:r>
              <a:rPr lang="en-US" sz="2800" i="1">
                <a:solidFill>
                  <a:srgbClr val="000000"/>
                </a:solidFill>
                <a:latin typeface="Calibri" pitchFamily="34" charset="0"/>
              </a:rPr>
              <a:t>b </a:t>
            </a:r>
            <a:r>
              <a:rPr lang="ru-RU" sz="2800" i="1">
                <a:solidFill>
                  <a:srgbClr val="000000"/>
                </a:solidFill>
                <a:latin typeface="Calibri" pitchFamily="34" charset="0"/>
              </a:rPr>
              <a:t>— расстояние между прогонами; </a:t>
            </a:r>
            <a:r>
              <a:rPr lang="en-US" sz="2800" i="1">
                <a:solidFill>
                  <a:srgbClr val="000000"/>
                </a:solidFill>
                <a:latin typeface="Calibri" pitchFamily="34" charset="0"/>
              </a:rPr>
              <a:t>q</a:t>
            </a:r>
            <a:r>
              <a:rPr lang="en-US" sz="2800" i="1" baseline="-25000">
                <a:solidFill>
                  <a:srgbClr val="000000"/>
                </a:solidFill>
                <a:latin typeface="Calibri" pitchFamily="34" charset="0"/>
              </a:rPr>
              <a:t>np</a:t>
            </a:r>
            <a:r>
              <a:rPr lang="en-US" sz="2800" i="1">
                <a:solidFill>
                  <a:srgbClr val="000000"/>
                </a:solidFill>
                <a:latin typeface="Calibri" pitchFamily="34" charset="0"/>
              </a:rPr>
              <a:t> </a:t>
            </a:r>
            <a:r>
              <a:rPr lang="ru-RU" sz="2800" i="1">
                <a:solidFill>
                  <a:srgbClr val="000000"/>
                </a:solidFill>
                <a:latin typeface="Calibri" pitchFamily="34" charset="0"/>
              </a:rPr>
              <a:t>— расчетная погонная нагрузка от веса прогона.</a:t>
            </a:r>
            <a:endParaRPr lang="ru-RU" sz="280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900" b="1" dirty="0" smtClean="0">
                <a:ln w="17780" cmpd="sng">
                  <a:solidFill>
                    <a:srgbClr val="FFFFFF"/>
                  </a:solidFill>
                  <a:prstDash val="solid"/>
                  <a:miter lim="800000"/>
                </a:ln>
                <a:effectLst>
                  <a:outerShdw blurRad="38100" dist="38100" dir="2700000" algn="tl">
                    <a:srgbClr val="000000">
                      <a:alpha val="43137"/>
                    </a:srgbClr>
                  </a:outerShdw>
                </a:effectLst>
              </a:rPr>
              <a:t>Фонари</a:t>
            </a:r>
            <a:r>
              <a:rPr lang="ru-RU" b="1" dirty="0" smtClean="0"/>
              <a:t/>
            </a:r>
            <a:br>
              <a:rPr lang="ru-RU" b="1" dirty="0" smtClean="0"/>
            </a:br>
            <a:endParaRPr lang="ru-RU"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8126E5E-E15D-4D9A-A00F-EFFBB5E31F1E}" type="slidenum">
              <a:rPr lang="ru-RU" sz="1200">
                <a:solidFill>
                  <a:schemeClr val="tx1">
                    <a:tint val="75000"/>
                  </a:schemeClr>
                </a:solidFill>
                <a:latin typeface="+mn-lt"/>
                <a:cs typeface="+mn-cs"/>
              </a:rPr>
              <a:pPr algn="r" fontAlgn="auto">
                <a:spcBef>
                  <a:spcPts val="0"/>
                </a:spcBef>
                <a:spcAft>
                  <a:spcPts val="0"/>
                </a:spcAft>
                <a:defRPr/>
              </a:pPr>
              <a:t>277</a:t>
            </a:fld>
            <a:endParaRPr lang="ru-RU" sz="1200">
              <a:solidFill>
                <a:schemeClr val="tx1">
                  <a:tint val="75000"/>
                </a:schemeClr>
              </a:solidFill>
              <a:latin typeface="+mn-lt"/>
              <a:cs typeface="+mn-cs"/>
            </a:endParaRPr>
          </a:p>
        </p:txBody>
      </p:sp>
      <p:pic>
        <p:nvPicPr>
          <p:cNvPr id="318467" name="Picture 4"/>
          <p:cNvPicPr>
            <a:picLocks noGrp="1" noChangeAspect="1" noChangeArrowheads="1"/>
          </p:cNvPicPr>
          <p:nvPr>
            <p:ph sz="half" idx="4294967295"/>
          </p:nvPr>
        </p:nvPicPr>
        <p:blipFill>
          <a:blip r:embed="rId2"/>
          <a:srcRect/>
          <a:stretch>
            <a:fillRect/>
          </a:stretch>
        </p:blipFill>
        <p:spPr>
          <a:xfrm>
            <a:off x="1985963" y="2060575"/>
            <a:ext cx="6197600" cy="3384550"/>
          </a:xfrm>
        </p:spPr>
      </p:pic>
      <p:sp>
        <p:nvSpPr>
          <p:cNvPr id="318468" name="Содержимое 4"/>
          <p:cNvSpPr>
            <a:spLocks noGrp="1"/>
          </p:cNvSpPr>
          <p:nvPr>
            <p:ph sz="half" idx="4294967295"/>
          </p:nvPr>
        </p:nvSpPr>
        <p:spPr>
          <a:xfrm>
            <a:off x="457200" y="1196975"/>
            <a:ext cx="8147050" cy="4929188"/>
          </a:xfrm>
        </p:spPr>
        <p:txBody>
          <a:bodyPr/>
          <a:lstStyle/>
          <a:p>
            <a:pPr>
              <a:buFont typeface="Arial" charset="0"/>
              <a:buNone/>
            </a:pPr>
            <a:r>
              <a:rPr lang="ru-RU" sz="2400" smtClean="0"/>
              <a:t>В зависимости от назначения фонари производственных зданий подразделяются на </a:t>
            </a:r>
            <a:r>
              <a:rPr lang="ru-RU" sz="2400" b="1" smtClean="0"/>
              <a:t>светоаэрационные</a:t>
            </a:r>
            <a:r>
              <a:rPr lang="ru-RU" sz="2400" smtClean="0"/>
              <a:t> и </a:t>
            </a:r>
            <a:r>
              <a:rPr lang="ru-RU" sz="2400" b="1" smtClean="0"/>
              <a:t>аэрационные</a:t>
            </a:r>
          </a:p>
          <a:p>
            <a:pPr>
              <a:buFont typeface="Arial" charset="0"/>
              <a:buNone/>
            </a:pPr>
            <a:endParaRPr lang="ru-RU" sz="2400" b="1" smtClean="0"/>
          </a:p>
          <a:p>
            <a:pPr>
              <a:buFont typeface="Arial" charset="0"/>
              <a:buNone/>
            </a:pPr>
            <a:endParaRPr lang="ru-RU" sz="2400" b="1" smtClean="0"/>
          </a:p>
          <a:p>
            <a:pPr>
              <a:buFont typeface="Arial" charset="0"/>
              <a:buNone/>
            </a:pPr>
            <a:endParaRPr lang="ru-RU" sz="2400" b="1" smtClean="0"/>
          </a:p>
          <a:p>
            <a:pPr>
              <a:buFont typeface="Arial" charset="0"/>
              <a:buNone/>
            </a:pPr>
            <a:endParaRPr lang="ru-RU" sz="2400" b="1" smtClean="0"/>
          </a:p>
          <a:p>
            <a:pPr>
              <a:buFont typeface="Arial" charset="0"/>
              <a:buNone/>
            </a:pPr>
            <a:endParaRPr lang="ru-RU" sz="2400" b="1" smtClean="0"/>
          </a:p>
          <a:p>
            <a:pPr>
              <a:buFont typeface="Arial" charset="0"/>
              <a:buNone/>
            </a:pPr>
            <a:endParaRPr lang="ru-RU" sz="2400" b="1" smtClean="0"/>
          </a:p>
          <a:p>
            <a:pPr algn="ctr">
              <a:buFont typeface="Arial" charset="0"/>
              <a:buNone/>
            </a:pPr>
            <a:endParaRPr lang="ru-RU" sz="2000" smtClean="0"/>
          </a:p>
          <a:p>
            <a:pPr algn="ctr">
              <a:buFont typeface="Arial" charset="0"/>
              <a:buNone/>
            </a:pPr>
            <a:r>
              <a:rPr lang="ru-RU" sz="2000" smtClean="0"/>
              <a:t>а- светоаэрационный фонарь стоечного типа, б- с поперечной фермой, в- схема фонарной панели в плоскости остекления. </a:t>
            </a: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Схемы аэрационных фонарей</a:t>
            </a:r>
          </a:p>
        </p:txBody>
      </p:sp>
      <p:sp>
        <p:nvSpPr>
          <p:cNvPr id="319490" name="Содержимое 5"/>
          <p:cNvSpPr txBox="1">
            <a:spLocks/>
          </p:cNvSpPr>
          <p:nvPr/>
        </p:nvSpPr>
        <p:spPr bwMode="auto">
          <a:xfrm>
            <a:off x="0" y="5445125"/>
            <a:ext cx="9144000" cy="3536950"/>
          </a:xfrm>
          <a:prstGeom prst="rect">
            <a:avLst/>
          </a:prstGeom>
          <a:noFill/>
          <a:ln w="9525">
            <a:noFill/>
            <a:miter lim="800000"/>
            <a:headEnd/>
            <a:tailEnd/>
          </a:ln>
        </p:spPr>
        <p:txBody>
          <a:bodyPr/>
          <a:lstStyle/>
          <a:p>
            <a:pPr marL="342900" indent="-342900" algn="ctr">
              <a:spcBef>
                <a:spcPct val="20000"/>
              </a:spcBef>
            </a:pPr>
            <a:r>
              <a:rPr lang="ru-RU" sz="2400">
                <a:latin typeface="Calibri" pitchFamily="34" charset="0"/>
              </a:rPr>
              <a:t>а- с поворотными щитами 1; б- с поворотными створками 2;                      3-верхний пояс стропильной фермы</a:t>
            </a: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F68E386-2FB2-41A4-B9A4-E98C1639B689}" type="slidenum">
              <a:rPr lang="ru-RU" sz="1200">
                <a:solidFill>
                  <a:schemeClr val="tx1">
                    <a:tint val="75000"/>
                  </a:schemeClr>
                </a:solidFill>
                <a:latin typeface="+mn-lt"/>
                <a:cs typeface="+mn-cs"/>
              </a:rPr>
              <a:pPr algn="r" fontAlgn="auto">
                <a:spcBef>
                  <a:spcPts val="0"/>
                </a:spcBef>
                <a:spcAft>
                  <a:spcPts val="0"/>
                </a:spcAft>
                <a:defRPr/>
              </a:pPr>
              <a:t>278</a:t>
            </a:fld>
            <a:endParaRPr lang="ru-RU" sz="1200" dirty="0">
              <a:solidFill>
                <a:schemeClr val="tx1">
                  <a:tint val="75000"/>
                </a:schemeClr>
              </a:solidFill>
              <a:latin typeface="+mn-lt"/>
              <a:cs typeface="+mn-cs"/>
            </a:endParaRPr>
          </a:p>
        </p:txBody>
      </p:sp>
      <p:pic>
        <p:nvPicPr>
          <p:cNvPr id="319492" name="Picture 3"/>
          <p:cNvPicPr>
            <a:picLocks noGrp="1" noChangeAspect="1" noChangeArrowheads="1"/>
          </p:cNvPicPr>
          <p:nvPr>
            <p:ph sz="half" idx="4294967295"/>
          </p:nvPr>
        </p:nvPicPr>
        <p:blipFill>
          <a:blip r:embed="rId2"/>
          <a:srcRect/>
          <a:stretch>
            <a:fillRect/>
          </a:stretch>
        </p:blipFill>
        <p:spPr>
          <a:xfrm>
            <a:off x="611188" y="1771650"/>
            <a:ext cx="7345362" cy="3673475"/>
          </a:xfrm>
        </p:spPr>
      </p:pic>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085184"/>
            <a:ext cx="8643998" cy="1296144"/>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Подкрановые конструкции</a:t>
            </a:r>
            <a:endParaRPr lang="ru-RU" sz="5000" dirty="0">
              <a:solidFill>
                <a:schemeClr val="tx1">
                  <a:tint val="75000"/>
                </a:schemeClr>
              </a:solidFill>
            </a:endParaRPr>
          </a:p>
        </p:txBody>
      </p:sp>
      <p:sp>
        <p:nvSpPr>
          <p:cNvPr id="2" name="Заголовок 1"/>
          <p:cNvSpPr>
            <a:spLocks/>
          </p:cNvSpPr>
          <p:nvPr/>
        </p:nvSpPr>
        <p:spPr bwMode="auto">
          <a:xfrm>
            <a:off x="611188" y="476250"/>
            <a:ext cx="194627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14</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384"/>
            <a:ext cx="8229600" cy="1143000"/>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Направления НТП в области МК</a:t>
            </a:r>
            <a:endParaRPr lang="ru-RU" dirty="0"/>
          </a:p>
        </p:txBody>
      </p:sp>
      <p:sp>
        <p:nvSpPr>
          <p:cNvPr id="4" name="Объект 3"/>
          <p:cNvSpPr>
            <a:spLocks noGrp="1"/>
          </p:cNvSpPr>
          <p:nvPr>
            <p:ph idx="1"/>
          </p:nvPr>
        </p:nvSpPr>
        <p:spPr>
          <a:xfrm>
            <a:off x="611188" y="981075"/>
            <a:ext cx="7921625" cy="5876925"/>
          </a:xfrm>
        </p:spPr>
        <p:txBody>
          <a:bodyPr rtlCol="0">
            <a:noAutofit/>
          </a:bodyPr>
          <a:lstStyle/>
          <a:p>
            <a:pPr marL="0" indent="0" algn="just" eaLnBrk="1" fontAlgn="auto" hangingPunct="1">
              <a:spcAft>
                <a:spcPts val="0"/>
              </a:spcAft>
              <a:buFont typeface="Arial" pitchFamily="34" charset="0"/>
              <a:buNone/>
              <a:defRPr/>
            </a:pPr>
            <a:r>
              <a:rPr lang="ru-RU" sz="2300" dirty="0"/>
              <a:t>Научно-технический прогресс в области металлических конструкций развивается по </a:t>
            </a:r>
            <a:r>
              <a:rPr lang="ru-RU" sz="2300" dirty="0" smtClean="0"/>
              <a:t>шести основным </a:t>
            </a:r>
            <a:r>
              <a:rPr lang="ru-RU" sz="2300" dirty="0"/>
              <a:t>направлениям</a:t>
            </a:r>
            <a:r>
              <a:rPr lang="ru-RU" sz="2300" dirty="0" smtClean="0"/>
              <a:t>:</a:t>
            </a:r>
          </a:p>
          <a:p>
            <a:pPr marL="263525" indent="-263525" algn="just" eaLnBrk="1" fontAlgn="auto" hangingPunct="1">
              <a:spcAft>
                <a:spcPts val="0"/>
              </a:spcAft>
              <a:buFont typeface="+mj-lt"/>
              <a:buAutoNum type="arabicPeriod"/>
              <a:defRPr/>
            </a:pPr>
            <a:r>
              <a:rPr lang="ru-RU" sz="2300" dirty="0" smtClean="0"/>
              <a:t>Совершенствование и </a:t>
            </a:r>
            <a:r>
              <a:rPr lang="ru-RU" sz="2300" dirty="0"/>
              <a:t>создание новых способов </a:t>
            </a:r>
            <a:r>
              <a:rPr lang="ru-RU" sz="2300" dirty="0" smtClean="0"/>
              <a:t>производства металла;</a:t>
            </a:r>
          </a:p>
          <a:p>
            <a:pPr marL="263525" indent="-263525" algn="just" eaLnBrk="1" fontAlgn="auto" hangingPunct="1">
              <a:spcAft>
                <a:spcPts val="0"/>
              </a:spcAft>
              <a:buFont typeface="+mj-lt"/>
              <a:buAutoNum type="arabicPeriod"/>
              <a:defRPr/>
            </a:pPr>
            <a:r>
              <a:rPr lang="ru-RU" sz="2300" dirty="0"/>
              <a:t>Совершенствование и создание новых прокатных и гнутых профилей;</a:t>
            </a:r>
          </a:p>
          <a:p>
            <a:pPr marL="263525" indent="-263525" algn="just" eaLnBrk="1" fontAlgn="auto" hangingPunct="1">
              <a:spcAft>
                <a:spcPts val="0"/>
              </a:spcAft>
              <a:buFont typeface="+mj-lt"/>
              <a:buAutoNum type="arabicPeriod"/>
              <a:defRPr/>
            </a:pPr>
            <a:r>
              <a:rPr lang="ru-RU" sz="2300" dirty="0" smtClean="0"/>
              <a:t>Повышение </a:t>
            </a:r>
            <a:r>
              <a:rPr lang="ru-RU" sz="2300" dirty="0"/>
              <a:t>эффективности конструктивных форм строительных конструкций и сооружений на их </a:t>
            </a:r>
            <a:r>
              <a:rPr lang="ru-RU" sz="2300" dirty="0" smtClean="0"/>
              <a:t>основе;</a:t>
            </a:r>
          </a:p>
          <a:p>
            <a:pPr marL="263525" indent="-263525" algn="just" eaLnBrk="1" fontAlgn="auto" hangingPunct="1">
              <a:spcAft>
                <a:spcPts val="0"/>
              </a:spcAft>
              <a:buFont typeface="+mj-lt"/>
              <a:buAutoNum type="arabicPeriod"/>
              <a:defRPr/>
            </a:pPr>
            <a:r>
              <a:rPr lang="ru-RU" sz="2300" dirty="0" smtClean="0"/>
              <a:t>Совершенствование </a:t>
            </a:r>
            <a:r>
              <a:rPr lang="ru-RU" sz="2300" dirty="0"/>
              <a:t>норм  и правил по расчету </a:t>
            </a:r>
            <a:r>
              <a:rPr lang="ru-RU" sz="2300" dirty="0" smtClean="0"/>
              <a:t>МК;</a:t>
            </a:r>
            <a:endParaRPr lang="ru-RU" sz="2300" dirty="0"/>
          </a:p>
          <a:p>
            <a:pPr marL="263525" indent="-263525" algn="just" eaLnBrk="1" fontAlgn="auto" hangingPunct="1">
              <a:spcAft>
                <a:spcPts val="0"/>
              </a:spcAft>
              <a:buFont typeface="+mj-lt"/>
              <a:buAutoNum type="arabicPeriod"/>
              <a:defRPr/>
            </a:pPr>
            <a:r>
              <a:rPr lang="ru-RU" sz="2300" dirty="0" smtClean="0"/>
              <a:t>Создание высокопроизводительной </a:t>
            </a:r>
            <a:r>
              <a:rPr lang="ru-RU" sz="2300" dirty="0"/>
              <a:t>поточно-механизированной и автоматизированной технологии </a:t>
            </a:r>
            <a:r>
              <a:rPr lang="ru-RU" sz="2300" dirty="0" smtClean="0"/>
              <a:t>изготовления;</a:t>
            </a:r>
            <a:endParaRPr lang="ru-RU" sz="2300" dirty="0"/>
          </a:p>
          <a:p>
            <a:pPr marL="263525" indent="-263525" algn="just" eaLnBrk="1" fontAlgn="auto" hangingPunct="1">
              <a:spcAft>
                <a:spcPts val="0"/>
              </a:spcAft>
              <a:buFont typeface="+mj-lt"/>
              <a:buAutoNum type="arabicPeriod"/>
              <a:defRPr/>
            </a:pPr>
            <a:r>
              <a:rPr lang="ru-RU" sz="2300" dirty="0" smtClean="0"/>
              <a:t>Повышение </a:t>
            </a:r>
            <a:r>
              <a:rPr lang="ru-RU" sz="2300" dirty="0"/>
              <a:t>уровня механизации сборки, возведения и разработки новых совершенных методов поточно-блочного монтажа</a:t>
            </a:r>
            <a:r>
              <a:rPr lang="ru-RU" sz="2300" dirty="0" smtClean="0"/>
              <a:t>.</a:t>
            </a: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Подкрановые конструкции</a:t>
            </a:r>
          </a:p>
        </p:txBody>
      </p:sp>
      <p:sp>
        <p:nvSpPr>
          <p:cNvPr id="321538" name="Объект 2"/>
          <p:cNvSpPr>
            <a:spLocks noGrp="1"/>
          </p:cNvSpPr>
          <p:nvPr>
            <p:ph idx="4294967295"/>
          </p:nvPr>
        </p:nvSpPr>
        <p:spPr/>
        <p:txBody>
          <a:bodyPr/>
          <a:lstStyle/>
          <a:p>
            <a:pPr>
              <a:buFont typeface="Arial" charset="0"/>
              <a:buNone/>
            </a:pPr>
            <a:r>
              <a:rPr lang="ru-RU" smtClean="0"/>
              <a:t> Подкрановые конструкции служат для передвижения кранов и воспринимают и передают на каркас здания нагрузки от подъемно-транспортного оборудования. Основным видом такого оборудования являются мостовые опорные и подвесные краны.</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F700294-3C19-47F3-8681-A732E1C3BF7C}" type="slidenum">
              <a:rPr lang="ru-RU" sz="2400">
                <a:solidFill>
                  <a:schemeClr val="tx1">
                    <a:tint val="75000"/>
                  </a:schemeClr>
                </a:solidFill>
                <a:latin typeface="+mn-lt"/>
                <a:cs typeface="+mn-cs"/>
              </a:rPr>
              <a:pPr algn="r" fontAlgn="auto">
                <a:spcBef>
                  <a:spcPts val="0"/>
                </a:spcBef>
                <a:spcAft>
                  <a:spcPts val="0"/>
                </a:spcAft>
                <a:defRPr/>
              </a:pPr>
              <a:t>280</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Содержимое 6"/>
          <p:cNvSpPr>
            <a:spLocks noGrp="1"/>
          </p:cNvSpPr>
          <p:nvPr>
            <p:ph sz="half" idx="4294967295"/>
          </p:nvPr>
        </p:nvSpPr>
        <p:spPr>
          <a:xfrm>
            <a:off x="323850" y="4365625"/>
            <a:ext cx="8362950" cy="2492375"/>
          </a:xfrm>
        </p:spPr>
        <p:txBody>
          <a:bodyPr/>
          <a:lstStyle/>
          <a:p>
            <a:pPr algn="ctr">
              <a:buFont typeface="Arial" charset="0"/>
              <a:buNone/>
            </a:pPr>
            <a:r>
              <a:rPr lang="ru-RU" sz="2800" i="1" smtClean="0"/>
              <a:t>а — схема нагрузок от мостового крана;                                    6 — состав подкрановых конструкций по среднему ряду; 1 — подкрановая балка;                              2— тормозная конструкция; 3 — рельс с креплениями; 4 — связи</a:t>
            </a:r>
            <a:endParaRPr lang="ru-RU" sz="28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E2CA540-4D5E-4C9C-9D2F-629385B9702E}" type="slidenum">
              <a:rPr lang="ru-RU" sz="2400">
                <a:solidFill>
                  <a:schemeClr val="tx1">
                    <a:tint val="75000"/>
                  </a:schemeClr>
                </a:solidFill>
                <a:latin typeface="+mn-lt"/>
                <a:cs typeface="+mn-cs"/>
              </a:rPr>
              <a:pPr algn="r" fontAlgn="auto">
                <a:spcBef>
                  <a:spcPts val="0"/>
                </a:spcBef>
                <a:spcAft>
                  <a:spcPts val="0"/>
                </a:spcAft>
                <a:defRPr/>
              </a:pPr>
              <a:t>281</a:t>
            </a:fld>
            <a:endParaRPr lang="ru-RU" sz="2400" dirty="0">
              <a:solidFill>
                <a:schemeClr val="tx1">
                  <a:tint val="75000"/>
                </a:schemeClr>
              </a:solidFill>
              <a:latin typeface="+mn-lt"/>
              <a:cs typeface="+mn-cs"/>
            </a:endParaRPr>
          </a:p>
        </p:txBody>
      </p:sp>
      <p:pic>
        <p:nvPicPr>
          <p:cNvPr id="322563" name="Picture 2"/>
          <p:cNvPicPr>
            <a:picLocks noGrp="1" noChangeAspect="1" noChangeArrowheads="1"/>
          </p:cNvPicPr>
          <p:nvPr>
            <p:ph sz="half" idx="4294967295"/>
          </p:nvPr>
        </p:nvPicPr>
        <p:blipFill>
          <a:blip r:embed="rId2"/>
          <a:srcRect/>
          <a:stretch>
            <a:fillRect/>
          </a:stretch>
        </p:blipFill>
        <p:spPr>
          <a:xfrm>
            <a:off x="1477963" y="692150"/>
            <a:ext cx="6262687" cy="3673475"/>
          </a:xfrm>
        </p:spPr>
      </p:pic>
      <p:sp>
        <p:nvSpPr>
          <p:cNvPr id="2" name="Заголовок 1"/>
          <p:cNvSpPr>
            <a:spLocks noGrp="1"/>
          </p:cNvSpPr>
          <p:nvPr>
            <p:ph type="title" idx="4294967295"/>
          </p:nvPr>
        </p:nvSpPr>
        <p:spPr>
          <a:xfrm>
            <a:off x="457200" y="0"/>
            <a:ext cx="8229600" cy="1124744"/>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Схема подкрановых конструкций</a:t>
            </a: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292083" y="274638"/>
            <a:ext cx="3396269" cy="1930226"/>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 Типы подкрановых конструкций</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E73ADF7-A8F4-472F-A5CD-A03D74CEED12}" type="slidenum">
              <a:rPr lang="ru-RU" sz="2400">
                <a:solidFill>
                  <a:schemeClr val="tx1">
                    <a:tint val="75000"/>
                  </a:schemeClr>
                </a:solidFill>
                <a:latin typeface="+mn-lt"/>
                <a:cs typeface="+mn-cs"/>
              </a:rPr>
              <a:pPr algn="r" fontAlgn="auto">
                <a:spcBef>
                  <a:spcPts val="0"/>
                </a:spcBef>
                <a:spcAft>
                  <a:spcPts val="0"/>
                </a:spcAft>
                <a:defRPr/>
              </a:pPr>
              <a:t>282</a:t>
            </a:fld>
            <a:endParaRPr lang="ru-RU" sz="2400" dirty="0">
              <a:solidFill>
                <a:schemeClr val="tx1">
                  <a:tint val="75000"/>
                </a:schemeClr>
              </a:solidFill>
              <a:latin typeface="+mn-lt"/>
              <a:cs typeface="+mn-cs"/>
            </a:endParaRPr>
          </a:p>
        </p:txBody>
      </p:sp>
      <p:pic>
        <p:nvPicPr>
          <p:cNvPr id="323587" name="Picture 2"/>
          <p:cNvPicPr>
            <a:picLocks noGrp="1" noChangeAspect="1" noChangeArrowheads="1"/>
          </p:cNvPicPr>
          <p:nvPr>
            <p:ph sz="half" idx="4294967295"/>
          </p:nvPr>
        </p:nvPicPr>
        <p:blipFill>
          <a:blip r:embed="rId2"/>
          <a:srcRect/>
          <a:stretch>
            <a:fillRect/>
          </a:stretch>
        </p:blipFill>
        <p:spPr>
          <a:xfrm>
            <a:off x="0" y="0"/>
            <a:ext cx="4932363" cy="3376613"/>
          </a:xfrm>
        </p:spPr>
      </p:pic>
      <p:pic>
        <p:nvPicPr>
          <p:cNvPr id="323588" name="Picture 3"/>
          <p:cNvPicPr>
            <a:picLocks noGrp="1" noChangeAspect="1" noChangeArrowheads="1"/>
          </p:cNvPicPr>
          <p:nvPr>
            <p:ph sz="half" idx="4294967295"/>
          </p:nvPr>
        </p:nvPicPr>
        <p:blipFill>
          <a:blip r:embed="rId3"/>
          <a:srcRect/>
          <a:stretch>
            <a:fillRect/>
          </a:stretch>
        </p:blipFill>
        <p:spPr>
          <a:xfrm>
            <a:off x="0" y="3429000"/>
            <a:ext cx="5181600" cy="3429000"/>
          </a:xfrm>
        </p:spPr>
      </p:pic>
      <p:sp>
        <p:nvSpPr>
          <p:cNvPr id="323589" name="Прямоугольник 8"/>
          <p:cNvSpPr>
            <a:spLocks noChangeArrowheads="1"/>
          </p:cNvSpPr>
          <p:nvPr/>
        </p:nvSpPr>
        <p:spPr bwMode="auto">
          <a:xfrm>
            <a:off x="5003800" y="2636838"/>
            <a:ext cx="4140200" cy="2282825"/>
          </a:xfrm>
          <a:prstGeom prst="rect">
            <a:avLst/>
          </a:prstGeom>
          <a:noFill/>
          <a:ln w="9525">
            <a:noFill/>
            <a:miter lim="800000"/>
            <a:headEnd/>
            <a:tailEnd/>
          </a:ln>
        </p:spPr>
        <p:txBody>
          <a:bodyPr>
            <a:spAutoFit/>
          </a:bodyPr>
          <a:lstStyle/>
          <a:p>
            <a:r>
              <a:rPr lang="ru-RU" sz="2400" i="1">
                <a:latin typeface="Calibri" pitchFamily="34" charset="0"/>
              </a:rPr>
              <a:t>а — разрезные балки;                               6 — неразрезные балки;                            в — фермы;</a:t>
            </a:r>
          </a:p>
          <a:p>
            <a:r>
              <a:rPr lang="ru-RU" sz="2400" i="1">
                <a:latin typeface="Calibri" pitchFamily="34" charset="0"/>
              </a:rPr>
              <a:t> г — подкраново-подстропильные  фермы;</a:t>
            </a:r>
          </a:p>
          <a:p>
            <a:r>
              <a:rPr lang="ru-RU" sz="2400" i="1">
                <a:latin typeface="Calibri" pitchFamily="34" charset="0"/>
              </a:rPr>
              <a:t>д — фермы с ездой понизу</a:t>
            </a:r>
            <a:endParaRPr lang="ru-RU" sz="2400">
              <a:latin typeface="Calibri" pitchFamily="34" charset="0"/>
            </a:endParaRPr>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Подвесное подъемно-транспортное оборудование</a:t>
            </a:r>
          </a:p>
        </p:txBody>
      </p:sp>
      <p:sp>
        <p:nvSpPr>
          <p:cNvPr id="324610" name="Содержимое 4"/>
          <p:cNvSpPr>
            <a:spLocks noGrp="1"/>
          </p:cNvSpPr>
          <p:nvPr>
            <p:ph sz="half" idx="4294967295"/>
          </p:nvPr>
        </p:nvSpPr>
        <p:spPr>
          <a:xfrm>
            <a:off x="468313" y="5084763"/>
            <a:ext cx="8218487" cy="1296987"/>
          </a:xfrm>
        </p:spPr>
        <p:txBody>
          <a:bodyPr/>
          <a:lstStyle/>
          <a:p>
            <a:pPr algn="ctr">
              <a:lnSpc>
                <a:spcPct val="90000"/>
              </a:lnSpc>
              <a:buFont typeface="Arial" charset="0"/>
              <a:buNone/>
            </a:pPr>
            <a:r>
              <a:rPr lang="ru-RU" sz="2800" i="1" smtClean="0"/>
              <a:t>а — тельфер; б — днухопорньй кран; в — трехопорный кран; г — опирание катков на балку</a:t>
            </a:r>
            <a:endParaRPr lang="ru-RU" sz="28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595289B-B1CE-4212-B3FD-8DC293E45310}" type="slidenum">
              <a:rPr lang="ru-RU" sz="2400">
                <a:solidFill>
                  <a:schemeClr val="tx1">
                    <a:tint val="75000"/>
                  </a:schemeClr>
                </a:solidFill>
                <a:latin typeface="+mn-lt"/>
                <a:cs typeface="+mn-cs"/>
              </a:rPr>
              <a:pPr algn="r" fontAlgn="auto">
                <a:spcBef>
                  <a:spcPts val="0"/>
                </a:spcBef>
                <a:spcAft>
                  <a:spcPts val="0"/>
                </a:spcAft>
                <a:defRPr/>
              </a:pPr>
              <a:t>283</a:t>
            </a:fld>
            <a:endParaRPr lang="ru-RU" sz="2400" dirty="0">
              <a:solidFill>
                <a:schemeClr val="tx1">
                  <a:tint val="75000"/>
                </a:schemeClr>
              </a:solidFill>
              <a:latin typeface="+mn-lt"/>
              <a:cs typeface="+mn-cs"/>
            </a:endParaRPr>
          </a:p>
        </p:txBody>
      </p:sp>
      <p:pic>
        <p:nvPicPr>
          <p:cNvPr id="324612" name="Picture 2"/>
          <p:cNvPicPr>
            <a:picLocks noGrp="1" noChangeAspect="1" noChangeArrowheads="1"/>
          </p:cNvPicPr>
          <p:nvPr>
            <p:ph sz="half" idx="4294967295"/>
          </p:nvPr>
        </p:nvPicPr>
        <p:blipFill>
          <a:blip r:embed="rId3"/>
          <a:srcRect/>
          <a:stretch>
            <a:fillRect/>
          </a:stretch>
        </p:blipFill>
        <p:spPr>
          <a:xfrm>
            <a:off x="985838" y="1412875"/>
            <a:ext cx="7172325" cy="3455988"/>
          </a:xfrm>
        </p:spPr>
      </p:pic>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Содержимое 18"/>
          <p:cNvSpPr>
            <a:spLocks noGrp="1"/>
          </p:cNvSpPr>
          <p:nvPr>
            <p:ph sz="half" idx="4294967295"/>
          </p:nvPr>
        </p:nvSpPr>
        <p:spPr>
          <a:xfrm>
            <a:off x="457200" y="1600200"/>
            <a:ext cx="4038600" cy="4525963"/>
          </a:xfrm>
        </p:spPr>
        <p:txBody>
          <a:bodyPr/>
          <a:lstStyle/>
          <a:p>
            <a:endParaRPr lang="ru-RU" sz="2800" smtClean="0"/>
          </a:p>
          <a:p>
            <a:endParaRPr lang="ru-RU" sz="2800" smtClean="0"/>
          </a:p>
          <a:p>
            <a:endParaRPr lang="ru-RU" sz="2800" smtClean="0"/>
          </a:p>
          <a:p>
            <a:pPr>
              <a:buFont typeface="Arial" charset="0"/>
              <a:buNone/>
            </a:pPr>
            <a:endParaRPr lang="ru-RU" sz="2800" smtClean="0"/>
          </a:p>
        </p:txBody>
      </p:sp>
      <p:sp>
        <p:nvSpPr>
          <p:cNvPr id="326658" name="Содержимое 8"/>
          <p:cNvSpPr>
            <a:spLocks noGrp="1"/>
          </p:cNvSpPr>
          <p:nvPr>
            <p:ph sz="half" idx="4294967295"/>
          </p:nvPr>
        </p:nvSpPr>
        <p:spPr>
          <a:xfrm>
            <a:off x="323850" y="4724400"/>
            <a:ext cx="8496300" cy="1873250"/>
          </a:xfrm>
        </p:spPr>
        <p:txBody>
          <a:bodyPr/>
          <a:lstStyle/>
          <a:p>
            <a:pPr algn="ctr">
              <a:buFont typeface="Arial" charset="0"/>
              <a:buNone/>
            </a:pPr>
            <a:r>
              <a:rPr lang="ru-RU" sz="2200" i="1" smtClean="0"/>
              <a:t>а — прокатные двутавры; 6 — несимметричный составной двутавр; в — симметричный составной двутавр с тормозной конструкцией; г — составное сечение с поясами из тавров;                          д — двутавр с усиленным верхним поясом; е — двустенчатое сечение; ж — сечение со сменной верхней частью; з — клепаное сечение</a:t>
            </a:r>
            <a:endParaRPr lang="ru-RU" sz="2200"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AAFEDC0-2FDF-4A05-9A2C-DC16EDB1809B}" type="slidenum">
              <a:rPr lang="ru-RU" sz="2400">
                <a:solidFill>
                  <a:schemeClr val="tx1">
                    <a:tint val="75000"/>
                  </a:schemeClr>
                </a:solidFill>
                <a:latin typeface="+mn-lt"/>
                <a:cs typeface="+mn-cs"/>
              </a:rPr>
              <a:pPr algn="r" fontAlgn="auto">
                <a:spcBef>
                  <a:spcPts val="0"/>
                </a:spcBef>
                <a:spcAft>
                  <a:spcPts val="0"/>
                </a:spcAft>
                <a:defRPr/>
              </a:pPr>
              <a:t>284</a:t>
            </a:fld>
            <a:endParaRPr lang="ru-RU" sz="2400" dirty="0">
              <a:solidFill>
                <a:schemeClr val="tx1">
                  <a:tint val="75000"/>
                </a:schemeClr>
              </a:solidFill>
              <a:latin typeface="+mn-lt"/>
              <a:cs typeface="+mn-cs"/>
            </a:endParaRPr>
          </a:p>
        </p:txBody>
      </p:sp>
      <p:sp>
        <p:nvSpPr>
          <p:cNvPr id="326660" name="Содержимое 12"/>
          <p:cNvSpPr txBox="1">
            <a:spLocks/>
          </p:cNvSpPr>
          <p:nvPr/>
        </p:nvSpPr>
        <p:spPr bwMode="auto">
          <a:xfrm>
            <a:off x="539750" y="1557338"/>
            <a:ext cx="8229600" cy="4708525"/>
          </a:xfrm>
          <a:prstGeom prst="rect">
            <a:avLst/>
          </a:prstGeom>
          <a:noFill/>
          <a:ln w="9525">
            <a:noFill/>
            <a:miter lim="800000"/>
            <a:headEnd/>
            <a:tailEnd/>
          </a:ln>
        </p:spPr>
        <p:txBody>
          <a:bodyPr/>
          <a:lstStyle/>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None/>
            </a:pPr>
            <a:endParaRPr lang="en-US" sz="2600">
              <a:latin typeface="Calibri" pitchFamily="34" charset="0"/>
            </a:endParaRPr>
          </a:p>
        </p:txBody>
      </p:sp>
      <p:pic>
        <p:nvPicPr>
          <p:cNvPr id="326661" name="Picture 2"/>
          <p:cNvPicPr>
            <a:picLocks noChangeAspect="1" noChangeArrowheads="1"/>
          </p:cNvPicPr>
          <p:nvPr/>
        </p:nvPicPr>
        <p:blipFill>
          <a:blip r:embed="rId2"/>
          <a:srcRect/>
          <a:stretch>
            <a:fillRect/>
          </a:stretch>
        </p:blipFill>
        <p:spPr bwMode="auto">
          <a:xfrm>
            <a:off x="611188" y="836613"/>
            <a:ext cx="7916862" cy="3887787"/>
          </a:xfrm>
          <a:prstGeom prst="rect">
            <a:avLst/>
          </a:prstGeom>
          <a:noFill/>
          <a:ln w="9525">
            <a:noFill/>
            <a:miter lim="800000"/>
            <a:headEnd/>
            <a:tailEnd/>
          </a:ln>
        </p:spPr>
      </p:pic>
      <p:sp>
        <p:nvSpPr>
          <p:cNvPr id="2" name="Заголовок 1"/>
          <p:cNvSpPr>
            <a:spLocks noGrp="1"/>
          </p:cNvSpPr>
          <p:nvPr>
            <p:ph type="title" idx="4294967295"/>
          </p:nvPr>
        </p:nvSpPr>
        <p:spPr>
          <a:xfrm>
            <a:off x="325101" y="0"/>
            <a:ext cx="8495385" cy="1124744"/>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сечений сплошных подкрановых балок</a:t>
            </a: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Содержимое 6"/>
          <p:cNvSpPr>
            <a:spLocks noGrp="1"/>
          </p:cNvSpPr>
          <p:nvPr>
            <p:ph sz="half" idx="4294967295"/>
          </p:nvPr>
        </p:nvSpPr>
        <p:spPr>
          <a:xfrm>
            <a:off x="539750" y="5157788"/>
            <a:ext cx="8147050" cy="1295400"/>
          </a:xfrm>
        </p:spPr>
        <p:txBody>
          <a:bodyPr/>
          <a:lstStyle/>
          <a:p>
            <a:pPr algn="ctr">
              <a:buFont typeface="Arial" charset="0"/>
              <a:buNone/>
            </a:pPr>
            <a:r>
              <a:rPr lang="ru-RU" sz="2600" i="1" smtClean="0"/>
              <a:t>а, б и в — по крайним рядам; г и д — по средним рядам; 1 — листовой шарнир; 2— ребро жесткости; 3 — вспомогательная ферма; 4 — связевая ферма</a:t>
            </a:r>
            <a:endParaRPr lang="ru-RU" sz="26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16F5AC4-3919-4F72-9652-0B731EA9F42A}" type="slidenum">
              <a:rPr lang="ru-RU" sz="2400">
                <a:solidFill>
                  <a:schemeClr val="tx1">
                    <a:tint val="75000"/>
                  </a:schemeClr>
                </a:solidFill>
                <a:latin typeface="+mn-lt"/>
                <a:cs typeface="+mn-cs"/>
              </a:rPr>
              <a:pPr algn="r" fontAlgn="auto">
                <a:spcBef>
                  <a:spcPts val="0"/>
                </a:spcBef>
                <a:spcAft>
                  <a:spcPts val="0"/>
                </a:spcAft>
                <a:defRPr/>
              </a:pPr>
              <a:t>285</a:t>
            </a:fld>
            <a:endParaRPr lang="ru-RU" sz="2400" dirty="0">
              <a:solidFill>
                <a:schemeClr val="tx1">
                  <a:tint val="75000"/>
                </a:schemeClr>
              </a:solidFill>
              <a:latin typeface="+mn-lt"/>
              <a:cs typeface="+mn-cs"/>
            </a:endParaRPr>
          </a:p>
        </p:txBody>
      </p:sp>
      <p:pic>
        <p:nvPicPr>
          <p:cNvPr id="327683" name="Picture 2"/>
          <p:cNvPicPr>
            <a:picLocks noGrp="1" noChangeAspect="1" noChangeArrowheads="1"/>
          </p:cNvPicPr>
          <p:nvPr>
            <p:ph sz="half" idx="4294967295"/>
          </p:nvPr>
        </p:nvPicPr>
        <p:blipFill>
          <a:blip r:embed="rId2"/>
          <a:srcRect/>
          <a:stretch>
            <a:fillRect/>
          </a:stretch>
        </p:blipFill>
        <p:spPr>
          <a:xfrm>
            <a:off x="1042988" y="1125538"/>
            <a:ext cx="6626225" cy="3908425"/>
          </a:xfrm>
        </p:spPr>
      </p:pic>
      <p:sp>
        <p:nvSpPr>
          <p:cNvPr id="2" name="Заголовок 1"/>
          <p:cNvSpPr>
            <a:spLocks noGrp="1"/>
          </p:cNvSpPr>
          <p:nvPr>
            <p:ph type="title" idx="4294967295"/>
          </p:nvPr>
        </p:nvSpPr>
        <p:spPr>
          <a:xfrm>
            <a:off x="457200" y="0"/>
            <a:ext cx="8229600" cy="1417638"/>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Тормозные балки</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Расчетные схемы к определению расчетных усилий в разрезных подкрановых балках</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E8D1D64-5859-4706-A48C-0B7730B3C87F}" type="slidenum">
              <a:rPr lang="ru-RU" sz="2400">
                <a:solidFill>
                  <a:schemeClr val="tx1">
                    <a:tint val="75000"/>
                  </a:schemeClr>
                </a:solidFill>
                <a:latin typeface="+mn-lt"/>
                <a:cs typeface="+mn-cs"/>
              </a:rPr>
              <a:pPr algn="r" fontAlgn="auto">
                <a:spcBef>
                  <a:spcPts val="0"/>
                </a:spcBef>
                <a:spcAft>
                  <a:spcPts val="0"/>
                </a:spcAft>
                <a:defRPr/>
              </a:pPr>
              <a:t>286</a:t>
            </a:fld>
            <a:endParaRPr lang="ru-RU" sz="2400" dirty="0">
              <a:solidFill>
                <a:schemeClr val="tx1">
                  <a:tint val="75000"/>
                </a:schemeClr>
              </a:solidFill>
              <a:latin typeface="+mn-lt"/>
              <a:cs typeface="+mn-cs"/>
            </a:endParaRPr>
          </a:p>
        </p:txBody>
      </p:sp>
      <p:sp>
        <p:nvSpPr>
          <p:cNvPr id="328707" name="Содержимое 5"/>
          <p:cNvSpPr>
            <a:spLocks noGrp="1"/>
          </p:cNvSpPr>
          <p:nvPr>
            <p:ph sz="half" idx="4294967295"/>
          </p:nvPr>
        </p:nvSpPr>
        <p:spPr>
          <a:xfrm>
            <a:off x="323850" y="5373688"/>
            <a:ext cx="8820150" cy="1055687"/>
          </a:xfrm>
        </p:spPr>
        <p:txBody>
          <a:bodyPr/>
          <a:lstStyle/>
          <a:p>
            <a:pPr algn="ctr">
              <a:buFont typeface="Arial" charset="0"/>
              <a:buNone/>
            </a:pPr>
            <a:r>
              <a:rPr lang="ru-RU" sz="2400" i="1" smtClean="0"/>
              <a:t>а — наибольший изгибающий момент; 6 — наибольшая поперечная сила</a:t>
            </a:r>
            <a:endParaRPr lang="ru-RU" sz="2600" smtClean="0"/>
          </a:p>
        </p:txBody>
      </p:sp>
      <p:pic>
        <p:nvPicPr>
          <p:cNvPr id="328708" name="Picture 2"/>
          <p:cNvPicPr>
            <a:picLocks noGrp="1" noChangeAspect="1" noChangeArrowheads="1"/>
          </p:cNvPicPr>
          <p:nvPr>
            <p:ph sz="half" idx="4294967295"/>
          </p:nvPr>
        </p:nvPicPr>
        <p:blipFill>
          <a:blip r:embed="rId2"/>
          <a:srcRect/>
          <a:stretch>
            <a:fillRect/>
          </a:stretch>
        </p:blipFill>
        <p:spPr>
          <a:xfrm>
            <a:off x="387350" y="1628775"/>
            <a:ext cx="8369300" cy="3455988"/>
          </a:xfrm>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1143000"/>
          </a:xfrm>
        </p:spPr>
        <p:txBody>
          <a:bodyPr rtlCol="0">
            <a:no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Расчетные значения изгибающего момента и поперечной силы от вертикальной нагрузки определяется по формуле</a:t>
            </a:r>
          </a:p>
        </p:txBody>
      </p:sp>
      <p:sp>
        <p:nvSpPr>
          <p:cNvPr id="329740" name="Содержимое 2"/>
          <p:cNvSpPr>
            <a:spLocks noGrp="1"/>
          </p:cNvSpPr>
          <p:nvPr>
            <p:ph idx="4294967295"/>
          </p:nvPr>
        </p:nvSpPr>
        <p:spPr>
          <a:xfrm>
            <a:off x="500063" y="1643063"/>
            <a:ext cx="8229600" cy="4537075"/>
          </a:xfrm>
        </p:spPr>
        <p:txBody>
          <a:bodyPr/>
          <a:lstStyle/>
          <a:p>
            <a:pPr>
              <a:buFont typeface="Arial" charset="0"/>
              <a:buNone/>
            </a:pPr>
            <a:endParaRPr lang="ru-RU" smtClean="0"/>
          </a:p>
          <a:p>
            <a:pPr>
              <a:buFont typeface="Arial" charset="0"/>
              <a:buNone/>
            </a:pPr>
            <a:endParaRPr lang="ru-RU" smtClean="0"/>
          </a:p>
          <a:p>
            <a:pPr>
              <a:buFont typeface="Arial" charset="0"/>
              <a:buNone/>
            </a:pPr>
            <a:endParaRPr lang="ru-RU" smtClean="0"/>
          </a:p>
          <a:p>
            <a:pPr>
              <a:buFont typeface="Arial" charset="0"/>
              <a:buNone/>
            </a:pPr>
            <a:r>
              <a:rPr lang="ru-RU" smtClean="0"/>
              <a:t>где     — коэффициент сочетания ; </a:t>
            </a:r>
            <a:r>
              <a:rPr lang="ru-RU" i="1" smtClean="0"/>
              <a:t>             </a:t>
            </a:r>
          </a:p>
          <a:p>
            <a:pPr>
              <a:buFont typeface="Arial" charset="0"/>
              <a:buNone/>
            </a:pPr>
            <a:r>
              <a:rPr lang="ru-RU" i="1" smtClean="0"/>
              <a:t>                 — </a:t>
            </a:r>
            <a:r>
              <a:rPr lang="ru-RU" smtClean="0"/>
              <a:t>ординаты линий влияния момента и поперечной силы;    </a:t>
            </a:r>
          </a:p>
          <a:p>
            <a:pPr>
              <a:buFont typeface="Arial" charset="0"/>
              <a:buNone/>
            </a:pPr>
            <a:r>
              <a:rPr lang="ru-RU" smtClean="0"/>
              <a:t>           — коэффициент учитывающий влияние массы балки.</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B36656E-ED9B-43F7-B37E-6E934552544C}" type="slidenum">
              <a:rPr lang="ru-RU" sz="2400">
                <a:solidFill>
                  <a:schemeClr val="tx1">
                    <a:tint val="75000"/>
                  </a:schemeClr>
                </a:solidFill>
                <a:latin typeface="+mn-lt"/>
                <a:cs typeface="+mn-cs"/>
              </a:rPr>
              <a:pPr algn="r" fontAlgn="auto">
                <a:spcBef>
                  <a:spcPts val="0"/>
                </a:spcBef>
                <a:spcAft>
                  <a:spcPts val="0"/>
                </a:spcAft>
                <a:defRPr/>
              </a:pPr>
              <a:t>287</a:t>
            </a:fld>
            <a:endParaRPr lang="ru-RU" sz="2400" dirty="0">
              <a:solidFill>
                <a:schemeClr val="tx1">
                  <a:tint val="75000"/>
                </a:schemeClr>
              </a:solidFill>
              <a:latin typeface="+mn-lt"/>
              <a:cs typeface="+mn-cs"/>
            </a:endParaRPr>
          </a:p>
        </p:txBody>
      </p:sp>
      <p:sp>
        <p:nvSpPr>
          <p:cNvPr id="5" name="Скругленный прямоугольник 4"/>
          <p:cNvSpPr/>
          <p:nvPr/>
        </p:nvSpPr>
        <p:spPr>
          <a:xfrm>
            <a:off x="1008063" y="1700213"/>
            <a:ext cx="7127875" cy="86518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329734" name="Object 6"/>
          <p:cNvGraphicFramePr>
            <a:graphicFrameLocks noChangeAspect="1"/>
          </p:cNvGraphicFramePr>
          <p:nvPr/>
        </p:nvGraphicFramePr>
        <p:xfrm>
          <a:off x="1403350" y="1844675"/>
          <a:ext cx="3302000" cy="617538"/>
        </p:xfrm>
        <a:graphic>
          <a:graphicData uri="http://schemas.openxmlformats.org/presentationml/2006/ole">
            <p:oleObj spid="_x0000_s329734" name="Формула" r:id="rId3" imgW="1256755" imgH="253890" progId="Equation.3">
              <p:embed/>
            </p:oleObj>
          </a:graphicData>
        </a:graphic>
      </p:graphicFrame>
      <p:graphicFrame>
        <p:nvGraphicFramePr>
          <p:cNvPr id="329735" name="Object 7"/>
          <p:cNvGraphicFramePr>
            <a:graphicFrameLocks noChangeAspect="1"/>
          </p:cNvGraphicFramePr>
          <p:nvPr/>
        </p:nvGraphicFramePr>
        <p:xfrm>
          <a:off x="4859338" y="1844675"/>
          <a:ext cx="3135312" cy="617538"/>
        </p:xfrm>
        <a:graphic>
          <a:graphicData uri="http://schemas.openxmlformats.org/presentationml/2006/ole">
            <p:oleObj spid="_x0000_s329735" name="Формула" r:id="rId4" imgW="1193800" imgH="254000" progId="Equation.3">
              <p:embed/>
            </p:oleObj>
          </a:graphicData>
        </a:graphic>
      </p:graphicFrame>
      <p:graphicFrame>
        <p:nvGraphicFramePr>
          <p:cNvPr id="329736" name="Object 8"/>
          <p:cNvGraphicFramePr>
            <a:graphicFrameLocks noChangeAspect="1"/>
          </p:cNvGraphicFramePr>
          <p:nvPr/>
        </p:nvGraphicFramePr>
        <p:xfrm>
          <a:off x="857250" y="4071938"/>
          <a:ext cx="1200150" cy="587375"/>
        </p:xfrm>
        <a:graphic>
          <a:graphicData uri="http://schemas.openxmlformats.org/presentationml/2006/ole">
            <p:oleObj spid="_x0000_s329736" name="Equation" r:id="rId5" imgW="457200" imgH="241300" progId="">
              <p:embed/>
            </p:oleObj>
          </a:graphicData>
        </a:graphic>
      </p:graphicFrame>
      <p:graphicFrame>
        <p:nvGraphicFramePr>
          <p:cNvPr id="329737" name="Object 9"/>
          <p:cNvGraphicFramePr>
            <a:graphicFrameLocks noChangeAspect="1"/>
          </p:cNvGraphicFramePr>
          <p:nvPr/>
        </p:nvGraphicFramePr>
        <p:xfrm>
          <a:off x="1214438" y="3500438"/>
          <a:ext cx="400050" cy="401637"/>
        </p:xfrm>
        <a:graphic>
          <a:graphicData uri="http://schemas.openxmlformats.org/presentationml/2006/ole">
            <p:oleObj spid="_x0000_s329737" name="Equation" r:id="rId6" imgW="152268" imgH="164957" progId="">
              <p:embed/>
            </p:oleObj>
          </a:graphicData>
        </a:graphic>
      </p:graphicFrame>
      <p:graphicFrame>
        <p:nvGraphicFramePr>
          <p:cNvPr id="329738" name="Object 10"/>
          <p:cNvGraphicFramePr>
            <a:graphicFrameLocks noChangeAspect="1"/>
          </p:cNvGraphicFramePr>
          <p:nvPr/>
        </p:nvGraphicFramePr>
        <p:xfrm>
          <a:off x="1214438" y="5214938"/>
          <a:ext cx="400050" cy="339725"/>
        </p:xfrm>
        <a:graphic>
          <a:graphicData uri="http://schemas.openxmlformats.org/presentationml/2006/ole">
            <p:oleObj spid="_x0000_s329738" name="Equation" r:id="rId7" imgW="152334" imgH="139639" progId="">
              <p:embed/>
            </p:oleObj>
          </a:graphicData>
        </a:graphic>
      </p:graphicFrame>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63" name="Содержимое 2"/>
          <p:cNvSpPr>
            <a:spLocks noGrp="1"/>
          </p:cNvSpPr>
          <p:nvPr>
            <p:ph idx="4294967295"/>
          </p:nvPr>
        </p:nvSpPr>
        <p:spPr>
          <a:xfrm>
            <a:off x="457200" y="1773238"/>
            <a:ext cx="8229600" cy="4352925"/>
          </a:xfrm>
        </p:spPr>
        <p:txBody>
          <a:bodyPr/>
          <a:lstStyle/>
          <a:p>
            <a:pPr>
              <a:buFont typeface="Arial" charset="0"/>
              <a:buNone/>
            </a:pPr>
            <a:endParaRPr lang="ru-RU" smtClean="0"/>
          </a:p>
          <a:p>
            <a:pPr>
              <a:buFont typeface="Arial" charset="0"/>
              <a:buNone/>
            </a:pPr>
            <a:endParaRPr lang="ru-RU" smtClean="0"/>
          </a:p>
          <a:p>
            <a:pPr>
              <a:buFont typeface="Arial" charset="0"/>
              <a:buNone/>
            </a:pPr>
            <a:endParaRPr lang="ru-RU" smtClean="0"/>
          </a:p>
          <a:p>
            <a:pPr>
              <a:buFont typeface="Arial" charset="0"/>
              <a:buNone/>
            </a:pPr>
            <a:endParaRPr lang="ru-RU" smtClean="0"/>
          </a:p>
          <a:p>
            <a:pPr>
              <a:buFont typeface="Arial" charset="0"/>
              <a:buNone/>
            </a:pPr>
            <a:endParaRPr lang="ru-RU"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7397C19-5D37-4BD6-AFBE-8581AA510F72}" type="slidenum">
              <a:rPr lang="ru-RU" sz="2400">
                <a:solidFill>
                  <a:schemeClr val="tx1">
                    <a:tint val="75000"/>
                  </a:schemeClr>
                </a:solidFill>
                <a:latin typeface="+mn-lt"/>
                <a:cs typeface="+mn-cs"/>
              </a:rPr>
              <a:pPr algn="r" fontAlgn="auto">
                <a:spcBef>
                  <a:spcPts val="0"/>
                </a:spcBef>
                <a:spcAft>
                  <a:spcPts val="0"/>
                </a:spcAft>
                <a:defRPr/>
              </a:pPr>
              <a:t>288</a:t>
            </a:fld>
            <a:endParaRPr lang="ru-RU" sz="2400" dirty="0">
              <a:solidFill>
                <a:schemeClr val="tx1">
                  <a:tint val="75000"/>
                </a:schemeClr>
              </a:solidFill>
              <a:latin typeface="+mn-lt"/>
              <a:cs typeface="+mn-cs"/>
            </a:endParaRPr>
          </a:p>
        </p:txBody>
      </p:sp>
      <p:sp>
        <p:nvSpPr>
          <p:cNvPr id="5" name="Скругленный прямоугольник 4"/>
          <p:cNvSpPr/>
          <p:nvPr/>
        </p:nvSpPr>
        <p:spPr>
          <a:xfrm>
            <a:off x="971550" y="2060575"/>
            <a:ext cx="7129463" cy="863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330757" name="Object 5"/>
          <p:cNvGraphicFramePr>
            <a:graphicFrameLocks noChangeAspect="1"/>
          </p:cNvGraphicFramePr>
          <p:nvPr/>
        </p:nvGraphicFramePr>
        <p:xfrm>
          <a:off x="1766888" y="2205038"/>
          <a:ext cx="2500312" cy="617537"/>
        </p:xfrm>
        <a:graphic>
          <a:graphicData uri="http://schemas.openxmlformats.org/presentationml/2006/ole">
            <p:oleObj spid="_x0000_s330757" name="Формула" r:id="rId3" imgW="952087" imgH="253890" progId="Equation.3">
              <p:embed/>
            </p:oleObj>
          </a:graphicData>
        </a:graphic>
      </p:graphicFrame>
      <p:graphicFrame>
        <p:nvGraphicFramePr>
          <p:cNvPr id="330758" name="Object 6"/>
          <p:cNvGraphicFramePr>
            <a:graphicFrameLocks noChangeAspect="1"/>
          </p:cNvGraphicFramePr>
          <p:nvPr/>
        </p:nvGraphicFramePr>
        <p:xfrm>
          <a:off x="5205413" y="2205038"/>
          <a:ext cx="2368550" cy="617537"/>
        </p:xfrm>
        <a:graphic>
          <a:graphicData uri="http://schemas.openxmlformats.org/presentationml/2006/ole">
            <p:oleObj spid="_x0000_s330758" name="Формула" r:id="rId4" imgW="901309" imgH="253890" progId="Equation.3">
              <p:embed/>
            </p:oleObj>
          </a:graphicData>
        </a:graphic>
      </p:graphicFrame>
      <p:sp>
        <p:nvSpPr>
          <p:cNvPr id="330766" name="Прямоугольник 7"/>
          <p:cNvSpPr>
            <a:spLocks noChangeArrowheads="1"/>
          </p:cNvSpPr>
          <p:nvPr/>
        </p:nvSpPr>
        <p:spPr bwMode="auto">
          <a:xfrm>
            <a:off x="827088" y="3573463"/>
            <a:ext cx="7416800" cy="1373187"/>
          </a:xfrm>
          <a:prstGeom prst="rect">
            <a:avLst/>
          </a:prstGeom>
          <a:noFill/>
          <a:ln w="9525">
            <a:noFill/>
            <a:miter lim="800000"/>
            <a:headEnd/>
            <a:tailEnd/>
          </a:ln>
        </p:spPr>
        <p:txBody>
          <a:bodyPr>
            <a:spAutoFit/>
          </a:bodyPr>
          <a:lstStyle/>
          <a:p>
            <a:r>
              <a:rPr lang="ru-RU" sz="2800">
                <a:latin typeface="Calibri" pitchFamily="34" charset="0"/>
              </a:rPr>
              <a:t>где     — коэффициент сочетания ; </a:t>
            </a:r>
          </a:p>
          <a:p>
            <a:r>
              <a:rPr lang="ru-RU" sz="2800" i="1">
                <a:latin typeface="Calibri" pitchFamily="34" charset="0"/>
              </a:rPr>
              <a:t>              — </a:t>
            </a:r>
            <a:r>
              <a:rPr lang="ru-RU" sz="2800">
                <a:latin typeface="Calibri" pitchFamily="34" charset="0"/>
              </a:rPr>
              <a:t>ординаты</a:t>
            </a:r>
            <a:r>
              <a:rPr lang="ru-RU" sz="2800" i="1">
                <a:latin typeface="Calibri" pitchFamily="34" charset="0"/>
              </a:rPr>
              <a:t> </a:t>
            </a:r>
            <a:r>
              <a:rPr lang="ru-RU" sz="2800">
                <a:latin typeface="Calibri" pitchFamily="34" charset="0"/>
              </a:rPr>
              <a:t>линий влияния момента и поперечной силы.</a:t>
            </a:r>
          </a:p>
        </p:txBody>
      </p:sp>
      <p:sp>
        <p:nvSpPr>
          <p:cNvPr id="9" name="Заголовок 1"/>
          <p:cNvSpPr txBox="1">
            <a:spLocks/>
          </p:cNvSpPr>
          <p:nvPr/>
        </p:nvSpPr>
        <p:spPr>
          <a:xfrm>
            <a:off x="0" y="214290"/>
            <a:ext cx="9144000" cy="1143000"/>
          </a:xfrm>
          <a:prstGeom prst="rect">
            <a:avLst/>
          </a:prstGeom>
        </p:spPr>
        <p:txBody>
          <a:bodyPr anchor="ctr"/>
          <a:lstStyle/>
          <a:p>
            <a:pPr algn="ctr" fontAlgn="auto">
              <a:spcAft>
                <a:spcPts val="0"/>
              </a:spcAft>
              <a:defRPr/>
            </a:pPr>
            <a:r>
              <a:rPr lang="ru-RU" sz="32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Расчетный изгибающий момент </a:t>
            </a:r>
            <a:r>
              <a:rPr lang="ru-RU" sz="3200" b="1" dirty="0" err="1">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Му</a:t>
            </a:r>
            <a:r>
              <a:rPr lang="ru-RU" sz="32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 и поперечную силу </a:t>
            </a:r>
            <a:r>
              <a:rPr lang="en-US" sz="32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Q</a:t>
            </a:r>
            <a:r>
              <a:rPr lang="ru-RU" sz="32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у от горизонтальной поперечной нагрузки определяется по формуле</a:t>
            </a:r>
          </a:p>
        </p:txBody>
      </p:sp>
      <p:graphicFrame>
        <p:nvGraphicFramePr>
          <p:cNvPr id="330761" name="Object 9"/>
          <p:cNvGraphicFramePr>
            <a:graphicFrameLocks noChangeAspect="1"/>
          </p:cNvGraphicFramePr>
          <p:nvPr/>
        </p:nvGraphicFramePr>
        <p:xfrm>
          <a:off x="1428750" y="3643313"/>
          <a:ext cx="400050" cy="401637"/>
        </p:xfrm>
        <a:graphic>
          <a:graphicData uri="http://schemas.openxmlformats.org/presentationml/2006/ole">
            <p:oleObj spid="_x0000_s330761" name="Equation" r:id="rId5" imgW="152268" imgH="164957" progId="">
              <p:embed/>
            </p:oleObj>
          </a:graphicData>
        </a:graphic>
      </p:graphicFrame>
      <p:graphicFrame>
        <p:nvGraphicFramePr>
          <p:cNvPr id="330762" name="Object 10"/>
          <p:cNvGraphicFramePr>
            <a:graphicFrameLocks noChangeAspect="1"/>
          </p:cNvGraphicFramePr>
          <p:nvPr/>
        </p:nvGraphicFramePr>
        <p:xfrm>
          <a:off x="857250" y="3929063"/>
          <a:ext cx="1200150" cy="587375"/>
        </p:xfrm>
        <a:graphic>
          <a:graphicData uri="http://schemas.openxmlformats.org/presentationml/2006/ole">
            <p:oleObj spid="_x0000_s330762" name="Equation" r:id="rId6" imgW="457200" imgH="241300" progId="">
              <p:embed/>
            </p:oleObj>
          </a:graphicData>
        </a:graphic>
      </p:graphicFrame>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77" name="Picture 2"/>
          <p:cNvPicPr>
            <a:picLocks noGrp="1" noChangeAspect="1" noChangeArrowheads="1"/>
          </p:cNvPicPr>
          <p:nvPr>
            <p:ph sz="half" idx="4294967295"/>
          </p:nvPr>
        </p:nvPicPr>
        <p:blipFill>
          <a:blip r:embed="rId2"/>
          <a:srcRect/>
          <a:stretch>
            <a:fillRect/>
          </a:stretch>
        </p:blipFill>
        <p:spPr>
          <a:xfrm>
            <a:off x="0" y="1357313"/>
            <a:ext cx="6145213" cy="5219700"/>
          </a:xfrm>
        </p:spPr>
      </p:pic>
      <p:sp>
        <p:nvSpPr>
          <p:cNvPr id="331778" name="Содержимое 3"/>
          <p:cNvSpPr>
            <a:spLocks noGrp="1"/>
          </p:cNvSpPr>
          <p:nvPr>
            <p:ph sz="half" idx="4294967295"/>
          </p:nvPr>
        </p:nvSpPr>
        <p:spPr>
          <a:xfrm>
            <a:off x="6000750" y="2000250"/>
            <a:ext cx="3143250" cy="4137025"/>
          </a:xfrm>
        </p:spPr>
        <p:txBody>
          <a:bodyPr/>
          <a:lstStyle/>
          <a:p>
            <a:pPr>
              <a:buFont typeface="Arial" charset="0"/>
              <a:buNone/>
            </a:pPr>
            <a:r>
              <a:rPr lang="ru-RU" sz="2800" smtClean="0"/>
              <a:t>а- схема; </a:t>
            </a:r>
          </a:p>
          <a:p>
            <a:pPr>
              <a:buFont typeface="Arial" charset="0"/>
              <a:buNone/>
            </a:pPr>
            <a:r>
              <a:rPr lang="ru-RU" sz="2800" smtClean="0"/>
              <a:t>б- типы сечения верхнего пояса; </a:t>
            </a:r>
          </a:p>
          <a:p>
            <a:pPr>
              <a:buFont typeface="Arial" charset="0"/>
              <a:buNone/>
            </a:pPr>
            <a:r>
              <a:rPr lang="ru-RU" sz="2800" smtClean="0"/>
              <a:t>в- конструктивное решение</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B0D2F68-0A08-4DF1-9046-7BC0E5C6D6ED}" type="slidenum">
              <a:rPr lang="ru-RU" sz="2400">
                <a:solidFill>
                  <a:schemeClr val="tx1">
                    <a:tint val="75000"/>
                  </a:schemeClr>
                </a:solidFill>
                <a:latin typeface="+mn-lt"/>
                <a:cs typeface="+mn-cs"/>
              </a:rPr>
              <a:pPr algn="r" fontAlgn="auto">
                <a:spcBef>
                  <a:spcPts val="0"/>
                </a:spcBef>
                <a:spcAft>
                  <a:spcPts val="0"/>
                </a:spcAft>
                <a:defRPr/>
              </a:pPr>
              <a:t>289</a:t>
            </a:fld>
            <a:endParaRPr lang="ru-RU" sz="2400" dirty="0">
              <a:solidFill>
                <a:schemeClr val="tx1">
                  <a:tint val="75000"/>
                </a:schemeClr>
              </a:solidFill>
              <a:latin typeface="+mn-lt"/>
              <a:cs typeface="+mn-cs"/>
            </a:endParaRPr>
          </a:p>
        </p:txBody>
      </p:sp>
      <p:sp>
        <p:nvSpPr>
          <p:cNvPr id="6" name="Заголовок 1"/>
          <p:cNvSpPr txBox="1">
            <a:spLocks/>
          </p:cNvSpPr>
          <p:nvPr/>
        </p:nvSpPr>
        <p:spPr>
          <a:xfrm>
            <a:off x="0" y="214290"/>
            <a:ext cx="91440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Решетчатая подкрановая балка</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384"/>
            <a:ext cx="8568952" cy="1143000"/>
          </a:xfrm>
        </p:spPr>
        <p:txBody>
          <a:bodyPr rtlCol="0">
            <a:no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Организация проектирования МК</a:t>
            </a:r>
            <a:endParaRPr lang="ru-RU" dirty="0"/>
          </a:p>
        </p:txBody>
      </p:sp>
      <p:sp>
        <p:nvSpPr>
          <p:cNvPr id="4" name="Объект 3"/>
          <p:cNvSpPr>
            <a:spLocks noGrp="1"/>
          </p:cNvSpPr>
          <p:nvPr>
            <p:ph idx="1"/>
          </p:nvPr>
        </p:nvSpPr>
        <p:spPr>
          <a:xfrm>
            <a:off x="539750" y="1052513"/>
            <a:ext cx="8208963" cy="5616575"/>
          </a:xfrm>
        </p:spPr>
        <p:txBody>
          <a:bodyPr rtlCol="0">
            <a:noAutofit/>
          </a:bodyPr>
          <a:lstStyle/>
          <a:p>
            <a:pPr marL="0" indent="0" algn="just" eaLnBrk="1" fontAlgn="auto" hangingPunct="1">
              <a:spcAft>
                <a:spcPts val="0"/>
              </a:spcAft>
              <a:buFont typeface="Arial" pitchFamily="34" charset="0"/>
              <a:buNone/>
              <a:defRPr/>
            </a:pPr>
            <a:r>
              <a:rPr lang="ru-RU" sz="2300" dirty="0" smtClean="0"/>
              <a:t>Проектирование МК выполняется в одну или две стадии:</a:t>
            </a:r>
          </a:p>
          <a:p>
            <a:pPr marL="0" indent="354013" algn="just" eaLnBrk="1" fontAlgn="auto" hangingPunct="1">
              <a:spcAft>
                <a:spcPts val="0"/>
              </a:spcAft>
              <a:buFont typeface="Arial" pitchFamily="34" charset="0"/>
              <a:buNone/>
              <a:defRPr/>
            </a:pPr>
            <a:r>
              <a:rPr lang="ru-RU" sz="2300" dirty="0" smtClean="0"/>
              <a:t>в одну стадию – </a:t>
            </a:r>
            <a:r>
              <a:rPr lang="ru-RU" sz="2300" b="1" dirty="0" smtClean="0"/>
              <a:t>рабочий проект </a:t>
            </a:r>
            <a:r>
              <a:rPr lang="ru-RU" sz="2300" dirty="0" smtClean="0"/>
              <a:t>(для технически несложных объектов, а также для объектов, строительство которых будет осуществляться по типовым или повторно применяемым проектам);</a:t>
            </a:r>
          </a:p>
          <a:p>
            <a:pPr marL="0" indent="354013" algn="just" eaLnBrk="1" fontAlgn="auto" hangingPunct="1">
              <a:spcAft>
                <a:spcPts val="1200"/>
              </a:spcAft>
              <a:buFont typeface="Arial" pitchFamily="34" charset="0"/>
              <a:buNone/>
              <a:defRPr/>
            </a:pPr>
            <a:r>
              <a:rPr lang="ru-RU" sz="2300" dirty="0" smtClean="0"/>
              <a:t>в две стадии – </a:t>
            </a:r>
            <a:r>
              <a:rPr lang="ru-RU" sz="2300" b="1" dirty="0" smtClean="0"/>
              <a:t>проект и рабочая документация </a:t>
            </a:r>
            <a:r>
              <a:rPr lang="ru-RU" sz="2300" dirty="0" smtClean="0"/>
              <a:t>(для сложных объектов, проектирование которых осуществляется впервые).</a:t>
            </a:r>
          </a:p>
          <a:p>
            <a:pPr marL="0" indent="0" algn="just" eaLnBrk="1" fontAlgn="auto" hangingPunct="1">
              <a:spcAft>
                <a:spcPts val="1200"/>
              </a:spcAft>
              <a:buFont typeface="Arial" pitchFamily="34" charset="0"/>
              <a:buNone/>
              <a:defRPr/>
            </a:pPr>
            <a:r>
              <a:rPr lang="ru-RU" sz="2300" dirty="0" smtClean="0"/>
              <a:t>В состав рабочей документации МК входят </a:t>
            </a:r>
            <a:r>
              <a:rPr lang="ru-RU" sz="2300" b="1" dirty="0" smtClean="0"/>
              <a:t>рабочие чертежи</a:t>
            </a:r>
            <a:r>
              <a:rPr lang="ru-RU" sz="2300" dirty="0" smtClean="0"/>
              <a:t> </a:t>
            </a:r>
            <a:r>
              <a:rPr lang="ru-RU" sz="2300" b="1" dirty="0" smtClean="0"/>
              <a:t>КМ</a:t>
            </a:r>
            <a:r>
              <a:rPr lang="ru-RU" sz="2300" dirty="0" smtClean="0"/>
              <a:t> (конструкции металлические) и </a:t>
            </a:r>
            <a:r>
              <a:rPr lang="ru-RU" sz="2300" b="1" dirty="0" smtClean="0"/>
              <a:t>деталировочные чертежи КМД </a:t>
            </a:r>
            <a:r>
              <a:rPr lang="ru-RU" sz="2300" dirty="0" smtClean="0"/>
              <a:t>(конструкции металлические деталировочные). </a:t>
            </a:r>
          </a:p>
          <a:p>
            <a:pPr marL="0" indent="0" algn="just" eaLnBrk="1" fontAlgn="auto" hangingPunct="1">
              <a:spcAft>
                <a:spcPts val="1200"/>
              </a:spcAft>
              <a:buFont typeface="Arial" pitchFamily="34" charset="0"/>
              <a:buNone/>
              <a:defRPr/>
            </a:pPr>
            <a:r>
              <a:rPr lang="ru-RU" sz="2300" dirty="0" smtClean="0"/>
              <a:t>На сегодняшний день распространена практика </a:t>
            </a:r>
            <a:r>
              <a:rPr lang="ru-RU" sz="2300" dirty="0"/>
              <a:t>разработки стадий </a:t>
            </a:r>
            <a:r>
              <a:rPr lang="ru-RU" sz="2300" b="1" dirty="0"/>
              <a:t>КМ</a:t>
            </a:r>
            <a:r>
              <a:rPr lang="ru-RU" sz="2300" dirty="0"/>
              <a:t> и </a:t>
            </a:r>
            <a:r>
              <a:rPr lang="ru-RU" sz="2300" b="1" dirty="0"/>
              <a:t>КМД </a:t>
            </a:r>
            <a:r>
              <a:rPr lang="ru-RU" sz="2300" dirty="0" smtClean="0"/>
              <a:t>в пределах одной организации, что дает существенную экономию времени и средств.</a:t>
            </a:r>
            <a:endParaRPr lang="ru-RU" sz="2300" dirty="0"/>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Содержимое 3"/>
          <p:cNvSpPr>
            <a:spLocks noGrp="1"/>
          </p:cNvSpPr>
          <p:nvPr>
            <p:ph sz="half" idx="4294967295"/>
          </p:nvPr>
        </p:nvSpPr>
        <p:spPr>
          <a:xfrm>
            <a:off x="611188" y="5300663"/>
            <a:ext cx="8075612" cy="825500"/>
          </a:xfrm>
        </p:spPr>
        <p:txBody>
          <a:bodyPr/>
          <a:lstStyle/>
          <a:p>
            <a:pPr algn="ctr">
              <a:buFont typeface="Arial" charset="0"/>
              <a:buNone/>
            </a:pPr>
            <a:r>
              <a:rPr lang="ru-RU" sz="2800" smtClean="0"/>
              <a:t>1- ось колонны; 2-лаз в диаграмме</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D98CE6A-F9D4-43C2-812F-EA0CCA835CB9}" type="slidenum">
              <a:rPr lang="ru-RU" sz="2400">
                <a:solidFill>
                  <a:schemeClr val="tx1">
                    <a:tint val="75000"/>
                  </a:schemeClr>
                </a:solidFill>
                <a:latin typeface="+mn-lt"/>
                <a:cs typeface="+mn-cs"/>
              </a:rPr>
              <a:pPr algn="r" fontAlgn="auto">
                <a:spcBef>
                  <a:spcPts val="0"/>
                </a:spcBef>
                <a:spcAft>
                  <a:spcPts val="0"/>
                </a:spcAft>
                <a:defRPr/>
              </a:pPr>
              <a:t>290</a:t>
            </a:fld>
            <a:endParaRPr lang="ru-RU" sz="2400" dirty="0">
              <a:solidFill>
                <a:schemeClr val="tx1">
                  <a:tint val="75000"/>
                </a:schemeClr>
              </a:solidFill>
              <a:latin typeface="+mn-lt"/>
              <a:cs typeface="+mn-cs"/>
            </a:endParaRPr>
          </a:p>
        </p:txBody>
      </p:sp>
      <p:pic>
        <p:nvPicPr>
          <p:cNvPr id="332803" name="Picture 2"/>
          <p:cNvPicPr>
            <a:picLocks noGrp="1" noChangeAspect="1" noChangeArrowheads="1"/>
          </p:cNvPicPr>
          <p:nvPr>
            <p:ph sz="half" idx="4294967295"/>
          </p:nvPr>
        </p:nvPicPr>
        <p:blipFill>
          <a:blip r:embed="rId2"/>
          <a:srcRect/>
          <a:stretch>
            <a:fillRect/>
          </a:stretch>
        </p:blipFill>
        <p:spPr>
          <a:xfrm>
            <a:off x="233363" y="1484313"/>
            <a:ext cx="8680450" cy="3100387"/>
          </a:xfrm>
        </p:spPr>
      </p:pic>
      <p:sp>
        <p:nvSpPr>
          <p:cNvPr id="6" name="Заголовок 1"/>
          <p:cNvSpPr txBox="1">
            <a:spLocks/>
          </p:cNvSpPr>
          <p:nvPr/>
        </p:nvSpPr>
        <p:spPr>
          <a:xfrm>
            <a:off x="0" y="285728"/>
            <a:ext cx="91440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Подкраново-подстропильная ферма</a:t>
            </a: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825" name="Picture 2"/>
          <p:cNvPicPr>
            <a:picLocks noGrp="1" noChangeAspect="1" noChangeArrowheads="1"/>
          </p:cNvPicPr>
          <p:nvPr>
            <p:ph sz="half" idx="4294967295"/>
          </p:nvPr>
        </p:nvPicPr>
        <p:blipFill>
          <a:blip r:embed="rId2"/>
          <a:srcRect/>
          <a:stretch>
            <a:fillRect/>
          </a:stretch>
        </p:blipFill>
        <p:spPr>
          <a:xfrm>
            <a:off x="611188" y="1052513"/>
            <a:ext cx="7572375" cy="4354512"/>
          </a:xfrm>
        </p:spPr>
      </p:pic>
      <p:sp>
        <p:nvSpPr>
          <p:cNvPr id="333826" name="Содержимое 3"/>
          <p:cNvSpPr>
            <a:spLocks noGrp="1"/>
          </p:cNvSpPr>
          <p:nvPr>
            <p:ph sz="half" idx="4294967295"/>
          </p:nvPr>
        </p:nvSpPr>
        <p:spPr>
          <a:xfrm>
            <a:off x="323850" y="5661025"/>
            <a:ext cx="8424863" cy="936625"/>
          </a:xfrm>
        </p:spPr>
        <p:txBody>
          <a:bodyPr/>
          <a:lstStyle/>
          <a:p>
            <a:pPr algn="ctr">
              <a:buFont typeface="Arial" charset="0"/>
              <a:buNone/>
            </a:pPr>
            <a:r>
              <a:rPr lang="ru-RU" sz="2800" smtClean="0"/>
              <a:t>а- разрезных балок; б- неразрезных балок</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9066BEB-ED6E-4664-B13E-F2058A8673E1}" type="slidenum">
              <a:rPr lang="ru-RU" sz="2400">
                <a:solidFill>
                  <a:schemeClr val="tx1">
                    <a:tint val="75000"/>
                  </a:schemeClr>
                </a:solidFill>
                <a:latin typeface="+mn-lt"/>
                <a:cs typeface="+mn-cs"/>
              </a:rPr>
              <a:pPr algn="r" fontAlgn="auto">
                <a:spcBef>
                  <a:spcPts val="0"/>
                </a:spcBef>
                <a:spcAft>
                  <a:spcPts val="0"/>
                </a:spcAft>
                <a:defRPr/>
              </a:pPr>
              <a:t>291</a:t>
            </a:fld>
            <a:endParaRPr lang="ru-RU" sz="2400" dirty="0">
              <a:solidFill>
                <a:schemeClr val="tx1">
                  <a:tint val="75000"/>
                </a:schemeClr>
              </a:solidFill>
              <a:latin typeface="+mn-lt"/>
              <a:cs typeface="+mn-cs"/>
            </a:endParaRPr>
          </a:p>
        </p:txBody>
      </p:sp>
      <p:sp>
        <p:nvSpPr>
          <p:cNvPr id="6" name="Заголовок 1"/>
          <p:cNvSpPr txBox="1">
            <a:spLocks/>
          </p:cNvSpPr>
          <p:nvPr/>
        </p:nvSpPr>
        <p:spPr>
          <a:xfrm>
            <a:off x="0" y="0"/>
            <a:ext cx="91440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Опорные узлы подкрановых балок</a:t>
            </a: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49" name="Picture 2"/>
          <p:cNvPicPr>
            <a:picLocks noGrp="1" noChangeAspect="1" noChangeArrowheads="1"/>
          </p:cNvPicPr>
          <p:nvPr>
            <p:ph sz="half" idx="4294967295"/>
          </p:nvPr>
        </p:nvPicPr>
        <p:blipFill>
          <a:blip r:embed="rId2"/>
          <a:srcRect/>
          <a:stretch>
            <a:fillRect/>
          </a:stretch>
        </p:blipFill>
        <p:spPr>
          <a:xfrm>
            <a:off x="0" y="1131888"/>
            <a:ext cx="6145213" cy="5726112"/>
          </a:xfrm>
        </p:spPr>
      </p:pic>
      <p:sp>
        <p:nvSpPr>
          <p:cNvPr id="2" name="Заголовок 1"/>
          <p:cNvSpPr>
            <a:spLocks noGrp="1"/>
          </p:cNvSpPr>
          <p:nvPr>
            <p:ph type="title" idx="4294967295"/>
          </p:nvPr>
        </p:nvSpPr>
        <p:spPr>
          <a:xfrm>
            <a:off x="500034" y="0"/>
            <a:ext cx="8229600" cy="1143000"/>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Расчетные схемы узла крепления подкрановых балок к колонне</a:t>
            </a:r>
          </a:p>
        </p:txBody>
      </p:sp>
      <p:sp>
        <p:nvSpPr>
          <p:cNvPr id="334851" name="Содержимое 5"/>
          <p:cNvSpPr>
            <a:spLocks noGrp="1"/>
          </p:cNvSpPr>
          <p:nvPr>
            <p:ph sz="half" idx="4294967295"/>
          </p:nvPr>
        </p:nvSpPr>
        <p:spPr>
          <a:xfrm>
            <a:off x="5892800" y="1643063"/>
            <a:ext cx="3251200" cy="4525962"/>
          </a:xfrm>
        </p:spPr>
        <p:txBody>
          <a:bodyPr/>
          <a:lstStyle/>
          <a:p>
            <a:pPr algn="ctr">
              <a:lnSpc>
                <a:spcPct val="80000"/>
              </a:lnSpc>
              <a:buFont typeface="Arial" charset="0"/>
              <a:buNone/>
            </a:pPr>
            <a:r>
              <a:rPr lang="ru-RU" sz="2600" i="1" smtClean="0"/>
              <a:t>а — схема передачи горизонтального поперечного усилия; </a:t>
            </a:r>
          </a:p>
          <a:p>
            <a:pPr algn="ctr">
              <a:lnSpc>
                <a:spcPct val="80000"/>
              </a:lnSpc>
              <a:buFont typeface="Arial" charset="0"/>
              <a:buNone/>
            </a:pPr>
            <a:r>
              <a:rPr lang="ru-RU" sz="2600" i="1" smtClean="0"/>
              <a:t>б — перемещение узла;</a:t>
            </a:r>
          </a:p>
          <a:p>
            <a:pPr algn="ctr">
              <a:lnSpc>
                <a:spcPct val="80000"/>
              </a:lnSpc>
              <a:buFont typeface="Arial" charset="0"/>
              <a:buNone/>
            </a:pPr>
            <a:r>
              <a:rPr lang="ru-RU" sz="2600" i="1" smtClean="0"/>
              <a:t> в — расчетная схема элемента крепления; </a:t>
            </a:r>
          </a:p>
          <a:p>
            <a:pPr algn="ctr">
              <a:lnSpc>
                <a:spcPct val="80000"/>
              </a:lnSpc>
              <a:buFont typeface="Arial" charset="0"/>
              <a:buNone/>
            </a:pPr>
            <a:r>
              <a:rPr lang="ru-RU" sz="2600" i="1" smtClean="0"/>
              <a:t>г — передача усилий при перекосе опорного ребра</a:t>
            </a:r>
            <a:endParaRPr lang="ru-RU" sz="26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EA4F4F6-FFA6-4602-AEF0-01D521C2EDF1}" type="slidenum">
              <a:rPr lang="ru-RU" sz="2400">
                <a:solidFill>
                  <a:schemeClr val="tx1">
                    <a:tint val="75000"/>
                  </a:schemeClr>
                </a:solidFill>
                <a:latin typeface="+mn-lt"/>
                <a:cs typeface="+mn-cs"/>
              </a:rPr>
              <a:pPr algn="r" fontAlgn="auto">
                <a:spcBef>
                  <a:spcPts val="0"/>
                </a:spcBef>
                <a:spcAft>
                  <a:spcPts val="0"/>
                </a:spcAft>
                <a:defRPr/>
              </a:pPr>
              <a:t>292</a:t>
            </a:fld>
            <a:endParaRPr lang="ru-RU" sz="2400" dirty="0">
              <a:solidFill>
                <a:schemeClr val="tx1">
                  <a:tint val="75000"/>
                </a:schemeClr>
              </a:solidFill>
              <a:latin typeface="+mn-lt"/>
              <a:cs typeface="+mn-cs"/>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Узлы крепления разрезных подкрановых балок к колонам</a:t>
            </a:r>
          </a:p>
        </p:txBody>
      </p:sp>
      <p:sp>
        <p:nvSpPr>
          <p:cNvPr id="335874" name="Содержимое 5"/>
          <p:cNvSpPr>
            <a:spLocks noGrp="1"/>
          </p:cNvSpPr>
          <p:nvPr>
            <p:ph sz="half" idx="4294967295"/>
          </p:nvPr>
        </p:nvSpPr>
        <p:spPr>
          <a:xfrm>
            <a:off x="3708400" y="4365625"/>
            <a:ext cx="4978400" cy="1760538"/>
          </a:xfrm>
        </p:spPr>
        <p:txBody>
          <a:bodyPr/>
          <a:lstStyle/>
          <a:p>
            <a:pPr>
              <a:buFont typeface="Arial" charset="0"/>
              <a:buNone/>
            </a:pPr>
            <a:r>
              <a:rPr lang="ru-RU" sz="2800" smtClean="0"/>
              <a:t>    а–с упорными планками;                                 б- с гибкими стержнями;                       1- упорные планки</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9B90A44-3F29-45BC-94E1-472EAC02504F}" type="slidenum">
              <a:rPr lang="ru-RU" sz="2400">
                <a:solidFill>
                  <a:schemeClr val="tx1">
                    <a:tint val="75000"/>
                  </a:schemeClr>
                </a:solidFill>
                <a:latin typeface="+mn-lt"/>
                <a:cs typeface="+mn-cs"/>
              </a:rPr>
              <a:pPr algn="r" fontAlgn="auto">
                <a:spcBef>
                  <a:spcPts val="0"/>
                </a:spcBef>
                <a:spcAft>
                  <a:spcPts val="0"/>
                </a:spcAft>
                <a:defRPr/>
              </a:pPr>
              <a:t>293</a:t>
            </a:fld>
            <a:endParaRPr lang="ru-RU" sz="2400" dirty="0">
              <a:solidFill>
                <a:schemeClr val="tx1">
                  <a:tint val="75000"/>
                </a:schemeClr>
              </a:solidFill>
              <a:latin typeface="+mn-lt"/>
              <a:cs typeface="+mn-cs"/>
            </a:endParaRPr>
          </a:p>
        </p:txBody>
      </p:sp>
      <p:pic>
        <p:nvPicPr>
          <p:cNvPr id="335876" name="Picture 2"/>
          <p:cNvPicPr>
            <a:picLocks noGrp="1" noChangeAspect="1" noChangeArrowheads="1"/>
          </p:cNvPicPr>
          <p:nvPr>
            <p:ph sz="half" idx="4294967295"/>
          </p:nvPr>
        </p:nvPicPr>
        <p:blipFill>
          <a:blip r:embed="rId2"/>
          <a:srcRect/>
          <a:stretch>
            <a:fillRect/>
          </a:stretch>
        </p:blipFill>
        <p:spPr>
          <a:xfrm>
            <a:off x="0" y="1341438"/>
            <a:ext cx="3378200" cy="5516562"/>
          </a:xfrm>
        </p:spPr>
      </p:pic>
      <p:pic>
        <p:nvPicPr>
          <p:cNvPr id="335877" name="Picture 3"/>
          <p:cNvPicPr>
            <a:picLocks noChangeAspect="1" noChangeArrowheads="1"/>
          </p:cNvPicPr>
          <p:nvPr/>
        </p:nvPicPr>
        <p:blipFill>
          <a:blip r:embed="rId3"/>
          <a:srcRect/>
          <a:stretch>
            <a:fillRect/>
          </a:stretch>
        </p:blipFill>
        <p:spPr bwMode="auto">
          <a:xfrm>
            <a:off x="3924300" y="1628775"/>
            <a:ext cx="4427538" cy="2663825"/>
          </a:xfrm>
          <a:prstGeom prst="rect">
            <a:avLst/>
          </a:prstGeom>
          <a:noFill/>
          <a:ln w="9525">
            <a:noFill/>
            <a:miter lim="800000"/>
            <a:headEnd/>
            <a:tailEnd/>
          </a:ln>
        </p:spPr>
      </p:pic>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7" name="Picture 2"/>
          <p:cNvPicPr>
            <a:picLocks noGrp="1" noChangeAspect="1" noChangeArrowheads="1"/>
          </p:cNvPicPr>
          <p:nvPr>
            <p:ph sz="half" idx="4294967295"/>
          </p:nvPr>
        </p:nvPicPr>
        <p:blipFill>
          <a:blip r:embed="rId2"/>
          <a:srcRect/>
          <a:stretch>
            <a:fillRect/>
          </a:stretch>
        </p:blipFill>
        <p:spPr>
          <a:xfrm>
            <a:off x="357188" y="714375"/>
            <a:ext cx="4735512" cy="5976938"/>
          </a:xfrm>
        </p:spPr>
      </p:pic>
      <p:sp>
        <p:nvSpPr>
          <p:cNvPr id="2" name="Заголовок 1"/>
          <p:cNvSpPr>
            <a:spLocks noGrp="1"/>
          </p:cNvSpPr>
          <p:nvPr>
            <p:ph type="title" idx="4294967295"/>
          </p:nvPr>
        </p:nvSpPr>
        <p:spPr>
          <a:xfrm>
            <a:off x="0" y="0"/>
            <a:ext cx="9144000" cy="108266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Крепление рельсов к подкрановой балке</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9B79BBF-B982-4EFC-97AA-6BB2FBFDF4B2}" type="slidenum">
              <a:rPr lang="ru-RU" sz="2400">
                <a:solidFill>
                  <a:schemeClr val="tx1">
                    <a:tint val="75000"/>
                  </a:schemeClr>
                </a:solidFill>
                <a:latin typeface="+mn-lt"/>
                <a:cs typeface="+mn-cs"/>
              </a:rPr>
              <a:pPr algn="r" fontAlgn="auto">
                <a:spcBef>
                  <a:spcPts val="0"/>
                </a:spcBef>
                <a:spcAft>
                  <a:spcPts val="0"/>
                </a:spcAft>
                <a:defRPr/>
              </a:pPr>
              <a:t>294</a:t>
            </a:fld>
            <a:endParaRPr lang="ru-RU" sz="2400" dirty="0">
              <a:solidFill>
                <a:schemeClr val="tx1">
                  <a:tint val="75000"/>
                </a:schemeClr>
              </a:solidFill>
              <a:latin typeface="+mn-lt"/>
              <a:cs typeface="+mn-cs"/>
            </a:endParaRPr>
          </a:p>
        </p:txBody>
      </p:sp>
      <p:sp>
        <p:nvSpPr>
          <p:cNvPr id="336900" name="Содержимое 4"/>
          <p:cNvSpPr>
            <a:spLocks noGrp="1"/>
          </p:cNvSpPr>
          <p:nvPr>
            <p:ph sz="half" idx="4294967295"/>
          </p:nvPr>
        </p:nvSpPr>
        <p:spPr>
          <a:xfrm>
            <a:off x="5214938" y="1714500"/>
            <a:ext cx="4213225" cy="3716338"/>
          </a:xfrm>
        </p:spPr>
        <p:txBody>
          <a:bodyPr/>
          <a:lstStyle/>
          <a:p>
            <a:pPr>
              <a:buFont typeface="Arial" charset="0"/>
              <a:buNone/>
            </a:pPr>
            <a:r>
              <a:rPr lang="ru-RU" sz="2800" i="1" smtClean="0"/>
              <a:t>а — типа КР;</a:t>
            </a:r>
          </a:p>
          <a:p>
            <a:pPr>
              <a:buFont typeface="Arial" charset="0"/>
              <a:buNone/>
            </a:pPr>
            <a:r>
              <a:rPr lang="ru-RU" sz="2800" i="1" smtClean="0"/>
              <a:t> 6 — железнодорожных;</a:t>
            </a:r>
          </a:p>
          <a:p>
            <a:pPr>
              <a:buFont typeface="Arial" charset="0"/>
              <a:buNone/>
            </a:pPr>
            <a:r>
              <a:rPr lang="ru-RU" sz="2800" i="1" smtClean="0"/>
              <a:t>в и г — квадратных; </a:t>
            </a:r>
          </a:p>
          <a:p>
            <a:pPr>
              <a:buFont typeface="Arial" charset="0"/>
              <a:buNone/>
            </a:pPr>
            <a:r>
              <a:rPr lang="ru-RU" sz="2800" i="1" smtClean="0"/>
              <a:t>1— пружинная шайба; </a:t>
            </a:r>
          </a:p>
          <a:p>
            <a:pPr>
              <a:buFont typeface="Arial" charset="0"/>
              <a:buNone/>
            </a:pPr>
            <a:r>
              <a:rPr lang="ru-RU" sz="2800" i="1" smtClean="0"/>
              <a:t>2 — болт М22</a:t>
            </a:r>
            <a:endParaRPr lang="ru-RU" sz="2800" smtClean="0"/>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Пружинное крепление рельса, установленного на упругую прокладку</a:t>
            </a:r>
          </a:p>
        </p:txBody>
      </p:sp>
      <p:pic>
        <p:nvPicPr>
          <p:cNvPr id="337922" name="Picture 2"/>
          <p:cNvPicPr>
            <a:picLocks noGrp="1" noChangeAspect="1" noChangeArrowheads="1"/>
          </p:cNvPicPr>
          <p:nvPr>
            <p:ph sz="half" idx="4294967295"/>
          </p:nvPr>
        </p:nvPicPr>
        <p:blipFill>
          <a:blip r:embed="rId2"/>
          <a:srcRect/>
          <a:stretch>
            <a:fillRect/>
          </a:stretch>
        </p:blipFill>
        <p:spPr>
          <a:xfrm>
            <a:off x="0" y="1773238"/>
            <a:ext cx="4259263" cy="4403725"/>
          </a:xfrm>
        </p:spPr>
      </p:pic>
      <p:sp>
        <p:nvSpPr>
          <p:cNvPr id="337923" name="Содержимое 6"/>
          <p:cNvSpPr>
            <a:spLocks noGrp="1"/>
          </p:cNvSpPr>
          <p:nvPr>
            <p:ph sz="half" idx="4294967295"/>
          </p:nvPr>
        </p:nvSpPr>
        <p:spPr>
          <a:xfrm>
            <a:off x="4648200" y="2420938"/>
            <a:ext cx="4038600" cy="3705225"/>
          </a:xfrm>
        </p:spPr>
        <p:txBody>
          <a:bodyPr/>
          <a:lstStyle/>
          <a:p>
            <a:pPr>
              <a:buFont typeface="Arial" charset="0"/>
              <a:buNone/>
            </a:pPr>
            <a:r>
              <a:rPr lang="ru-RU" sz="2800" smtClean="0"/>
              <a:t>1— пружина; </a:t>
            </a:r>
          </a:p>
          <a:p>
            <a:pPr>
              <a:buFont typeface="Arial" charset="0"/>
              <a:buNone/>
            </a:pPr>
            <a:r>
              <a:rPr lang="ru-RU" sz="2800" i="1" smtClean="0"/>
              <a:t>2 — рельс; </a:t>
            </a:r>
          </a:p>
          <a:p>
            <a:pPr>
              <a:buFont typeface="Arial" charset="0"/>
              <a:buNone/>
            </a:pPr>
            <a:r>
              <a:rPr lang="ru-RU" sz="2800" i="1" smtClean="0"/>
              <a:t>3 — упругая прокладка;</a:t>
            </a:r>
          </a:p>
          <a:p>
            <a:pPr>
              <a:buFont typeface="Arial" charset="0"/>
              <a:buNone/>
            </a:pPr>
            <a:r>
              <a:rPr lang="ru-RU" sz="2800" i="1" smtClean="0"/>
              <a:t>4 — болт</a:t>
            </a:r>
            <a:endParaRPr lang="ru-RU" sz="28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5DB69C0-4BF7-48F5-BD63-9C44F7D68F4D}" type="slidenum">
              <a:rPr lang="ru-RU" sz="2400">
                <a:solidFill>
                  <a:schemeClr val="tx1">
                    <a:tint val="75000"/>
                  </a:schemeClr>
                </a:solidFill>
                <a:latin typeface="+mn-lt"/>
                <a:cs typeface="+mn-cs"/>
              </a:rPr>
              <a:pPr algn="r" fontAlgn="auto">
                <a:spcBef>
                  <a:spcPts val="0"/>
                </a:spcBef>
                <a:spcAft>
                  <a:spcPts val="0"/>
                </a:spcAft>
                <a:defRPr/>
              </a:pPr>
              <a:t>295</a:t>
            </a:fld>
            <a:endParaRPr lang="ru-RU" sz="2400" dirty="0">
              <a:solidFill>
                <a:schemeClr val="tx1">
                  <a:tint val="75000"/>
                </a:schemeClr>
              </a:solidFill>
              <a:latin typeface="+mn-lt"/>
              <a:cs typeface="+mn-cs"/>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4797152"/>
            <a:ext cx="8643998" cy="1584176"/>
          </a:xfrm>
        </p:spPr>
        <p:txBody>
          <a:bodyPr rtlCol="0">
            <a:noAutofit/>
          </a:bodyPr>
          <a:lstStyle/>
          <a:p>
            <a:pPr marL="0" indent="0" algn="ctr" eaLnBrk="1" fontAlgn="auto" hangingPunct="1">
              <a:spcAft>
                <a:spcPts val="0"/>
              </a:spcAft>
              <a:buFont typeface="Arial" pitchFamily="34" charset="0"/>
              <a:buNone/>
              <a:defRPr/>
            </a:pPr>
            <a:r>
              <a:rPr lang="ru-RU" sz="44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Пространственные конструкции покрытий зданий</a:t>
            </a:r>
            <a:endParaRPr lang="ru-RU" sz="4400" dirty="0">
              <a:solidFill>
                <a:schemeClr val="tx1">
                  <a:tint val="75000"/>
                </a:schemeClr>
              </a:solidFill>
            </a:endParaRPr>
          </a:p>
        </p:txBody>
      </p:sp>
      <p:sp>
        <p:nvSpPr>
          <p:cNvPr id="2" name="Заголовок 1"/>
          <p:cNvSpPr>
            <a:spLocks/>
          </p:cNvSpPr>
          <p:nvPr/>
        </p:nvSpPr>
        <p:spPr bwMode="auto">
          <a:xfrm>
            <a:off x="611188" y="476250"/>
            <a:ext cx="2089150"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15</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Объект 2"/>
          <p:cNvSpPr>
            <a:spLocks noGrp="1"/>
          </p:cNvSpPr>
          <p:nvPr>
            <p:ph idx="4294967295"/>
          </p:nvPr>
        </p:nvSpPr>
        <p:spPr/>
        <p:txBody>
          <a:bodyPr/>
          <a:lstStyle/>
          <a:p>
            <a:pPr>
              <a:buFont typeface="Arial" charset="0"/>
              <a:buNone/>
            </a:pPr>
            <a:r>
              <a:rPr lang="ru-RU" sz="2800" smtClean="0"/>
              <a:t> </a:t>
            </a:r>
            <a:endParaRPr lang="ru-RU" sz="2800" b="1" smtClean="0"/>
          </a:p>
          <a:p>
            <a:r>
              <a:rPr lang="ru-RU" sz="2800" smtClean="0"/>
              <a:t>Плоские сетчатые покрытия (структуры)</a:t>
            </a:r>
          </a:p>
          <a:p>
            <a:r>
              <a:rPr lang="ru-RU" sz="2800" smtClean="0"/>
              <a:t>Сетчатые цилиндрические оболочки</a:t>
            </a:r>
          </a:p>
          <a:p>
            <a:r>
              <a:rPr lang="ru-RU" sz="2800" smtClean="0"/>
              <a:t>Купола:</a:t>
            </a:r>
          </a:p>
          <a:p>
            <a:pPr>
              <a:buFont typeface="Arial" charset="0"/>
              <a:buNone/>
            </a:pPr>
            <a:r>
              <a:rPr lang="ru-RU" sz="2800" smtClean="0"/>
              <a:t>           	а) Ребристые</a:t>
            </a:r>
          </a:p>
          <a:p>
            <a:pPr>
              <a:buFont typeface="Arial" charset="0"/>
              <a:buNone/>
            </a:pPr>
            <a:r>
              <a:rPr lang="ru-RU" sz="2800" smtClean="0"/>
              <a:t>           б) Сетчатые</a:t>
            </a:r>
          </a:p>
          <a:p>
            <a:pPr>
              <a:buFont typeface="Arial" charset="0"/>
              <a:buNone/>
            </a:pPr>
            <a:r>
              <a:rPr lang="ru-RU" sz="2800" smtClean="0"/>
              <a:t>           в) Панельные</a:t>
            </a:r>
          </a:p>
          <a:p>
            <a:pPr>
              <a:buFont typeface="Arial" charset="0"/>
              <a:buNone/>
            </a:pPr>
            <a:endParaRPr lang="ru-RU" sz="2400" smtClean="0"/>
          </a:p>
        </p:txBody>
      </p:sp>
      <p:sp>
        <p:nvSpPr>
          <p:cNvPr id="5" name="Заголовок 4"/>
          <p:cNvSpPr>
            <a:spLocks noGrp="1"/>
          </p:cNvSpPr>
          <p:nvPr>
            <p:ph type="title" idx="4294967295"/>
          </p:nvPr>
        </p:nvSpPr>
        <p:spPr>
          <a:xfrm>
            <a:off x="467544" y="332656"/>
            <a:ext cx="8229600"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Пространственные конструкции</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2B2A1F9-5163-4A56-B744-16F8F2E68CF4}" type="slidenum">
              <a:rPr lang="ru-RU" sz="2400">
                <a:solidFill>
                  <a:schemeClr val="tx1">
                    <a:tint val="75000"/>
                  </a:schemeClr>
                </a:solidFill>
                <a:latin typeface="+mn-lt"/>
                <a:cs typeface="+mn-cs"/>
              </a:rPr>
              <a:pPr algn="r" fontAlgn="auto">
                <a:spcBef>
                  <a:spcPts val="0"/>
                </a:spcBef>
                <a:spcAft>
                  <a:spcPts val="0"/>
                </a:spcAft>
                <a:defRPr/>
              </a:pPr>
              <a:t>297</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67575" y="332656"/>
            <a:ext cx="8231118" cy="1143000"/>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Плоские сетчатые покрытия (структуры)</a:t>
            </a:r>
          </a:p>
        </p:txBody>
      </p:sp>
      <p:sp>
        <p:nvSpPr>
          <p:cNvPr id="340994" name="Содержимое 2"/>
          <p:cNvSpPr>
            <a:spLocks noGrp="1"/>
          </p:cNvSpPr>
          <p:nvPr>
            <p:ph idx="4294967295"/>
          </p:nvPr>
        </p:nvSpPr>
        <p:spPr>
          <a:xfrm>
            <a:off x="323850" y="1557338"/>
            <a:ext cx="4824413" cy="4497387"/>
          </a:xfrm>
        </p:spPr>
        <p:txBody>
          <a:bodyPr/>
          <a:lstStyle/>
          <a:p>
            <a:pPr>
              <a:lnSpc>
                <a:spcPct val="90000"/>
              </a:lnSpc>
              <a:buFont typeface="Arial" charset="0"/>
              <a:buNone/>
            </a:pPr>
            <a:r>
              <a:rPr lang="ru-RU" sz="3000" smtClean="0"/>
              <a:t>Представляют собой перекрестную систему плоских ферм, занимающих вертикальное или наклонное положение.</a:t>
            </a:r>
          </a:p>
          <a:p>
            <a:pPr>
              <a:lnSpc>
                <a:spcPct val="90000"/>
              </a:lnSpc>
              <a:buFont typeface="Arial" charset="0"/>
              <a:buNone/>
            </a:pPr>
            <a:r>
              <a:rPr lang="ru-RU" sz="3000" smtClean="0"/>
              <a:t>Элементы структурных плит в основном работают на центральное растяжение и сжатие.</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A7A6336-7F47-4487-BA5D-7C2D04E2F7FA}" type="slidenum">
              <a:rPr lang="ru-RU" sz="2400">
                <a:solidFill>
                  <a:schemeClr val="tx1">
                    <a:tint val="75000"/>
                  </a:schemeClr>
                </a:solidFill>
                <a:latin typeface="+mn-lt"/>
                <a:cs typeface="+mn-cs"/>
              </a:rPr>
              <a:pPr algn="r" fontAlgn="auto">
                <a:spcBef>
                  <a:spcPts val="0"/>
                </a:spcBef>
                <a:spcAft>
                  <a:spcPts val="0"/>
                </a:spcAft>
                <a:defRPr/>
              </a:pPr>
              <a:t>298</a:t>
            </a:fld>
            <a:endParaRPr lang="ru-RU" sz="2400" dirty="0">
              <a:solidFill>
                <a:schemeClr val="tx1">
                  <a:tint val="75000"/>
                </a:schemeClr>
              </a:solidFill>
              <a:latin typeface="+mn-lt"/>
              <a:cs typeface="+mn-cs"/>
            </a:endParaRPr>
          </a:p>
        </p:txBody>
      </p:sp>
      <p:pic>
        <p:nvPicPr>
          <p:cNvPr id="340996" name="Picture 2"/>
          <p:cNvPicPr>
            <a:picLocks noChangeAspect="1" noChangeArrowheads="1"/>
          </p:cNvPicPr>
          <p:nvPr/>
        </p:nvPicPr>
        <p:blipFill>
          <a:blip r:embed="rId2"/>
          <a:srcRect/>
          <a:stretch>
            <a:fillRect/>
          </a:stretch>
        </p:blipFill>
        <p:spPr bwMode="auto">
          <a:xfrm>
            <a:off x="4995863" y="1989138"/>
            <a:ext cx="4148137" cy="3743325"/>
          </a:xfrm>
          <a:prstGeom prst="rect">
            <a:avLst/>
          </a:prstGeom>
          <a:noFill/>
          <a:ln w="9525">
            <a:noFill/>
            <a:miter lim="800000"/>
            <a:headEnd/>
            <a:tailEnd/>
          </a:ln>
        </p:spPr>
      </p:pic>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Содержимое 4"/>
          <p:cNvSpPr>
            <a:spLocks noGrp="1"/>
          </p:cNvSpPr>
          <p:nvPr>
            <p:ph sz="half" idx="4294967295"/>
          </p:nvPr>
        </p:nvSpPr>
        <p:spPr>
          <a:xfrm>
            <a:off x="468313" y="4941888"/>
            <a:ext cx="8207375" cy="1439862"/>
          </a:xfrm>
        </p:spPr>
        <p:txBody>
          <a:bodyPr/>
          <a:lstStyle/>
          <a:p>
            <a:pPr algn="ctr">
              <a:buFont typeface="Arial" charset="0"/>
              <a:buNone/>
            </a:pPr>
            <a:r>
              <a:rPr lang="ru-RU" sz="2400" i="1" smtClean="0"/>
              <a:t>а — квадратными; б — треугольными; 1— верхний пояс; 2 — нижний пояс; 3 — диагональные элементы; 4 — раскосы; 5— стойки; б— колонны</a:t>
            </a:r>
            <a:endParaRPr lang="ru-RU" sz="2400" smtClean="0"/>
          </a:p>
        </p:txBody>
      </p:sp>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Типы структурных покрытий с ячейками:</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CA2B7F-2E94-4242-A48B-1602E52E2A0C}" type="slidenum">
              <a:rPr lang="ru-RU" sz="2400">
                <a:solidFill>
                  <a:schemeClr val="tx1">
                    <a:tint val="75000"/>
                  </a:schemeClr>
                </a:solidFill>
                <a:latin typeface="+mn-lt"/>
                <a:cs typeface="+mn-cs"/>
              </a:rPr>
              <a:pPr algn="r" fontAlgn="auto">
                <a:spcBef>
                  <a:spcPts val="0"/>
                </a:spcBef>
                <a:spcAft>
                  <a:spcPts val="0"/>
                </a:spcAft>
                <a:defRPr/>
              </a:pPr>
              <a:t>299</a:t>
            </a:fld>
            <a:endParaRPr lang="ru-RU" sz="2400" dirty="0">
              <a:solidFill>
                <a:schemeClr val="tx1">
                  <a:tint val="75000"/>
                </a:schemeClr>
              </a:solidFill>
              <a:latin typeface="+mn-lt"/>
              <a:cs typeface="+mn-cs"/>
            </a:endParaRPr>
          </a:p>
        </p:txBody>
      </p:sp>
      <p:pic>
        <p:nvPicPr>
          <p:cNvPr id="342020" name="Picture 3"/>
          <p:cNvPicPr>
            <a:picLocks noGrp="1" noChangeAspect="1" noChangeArrowheads="1"/>
          </p:cNvPicPr>
          <p:nvPr>
            <p:ph sz="half" idx="4294967295"/>
          </p:nvPr>
        </p:nvPicPr>
        <p:blipFill>
          <a:blip r:embed="rId2"/>
          <a:srcRect/>
          <a:stretch>
            <a:fillRect/>
          </a:stretch>
        </p:blipFill>
        <p:spPr>
          <a:xfrm>
            <a:off x="1427163" y="1700213"/>
            <a:ext cx="5848350" cy="316865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5686" name="Object 6"/>
          <p:cNvGraphicFramePr>
            <a:graphicFrameLocks noChangeAspect="1"/>
          </p:cNvGraphicFramePr>
          <p:nvPr>
            <p:ph/>
          </p:nvPr>
        </p:nvGraphicFramePr>
        <p:xfrm>
          <a:off x="1479550" y="912813"/>
          <a:ext cx="5948363" cy="4762500"/>
        </p:xfrm>
        <a:graphic>
          <a:graphicData uri="http://schemas.openxmlformats.org/presentationml/2006/ole">
            <p:oleObj spid="_x0000_s455686" name="Document" r:id="rId3" imgW="6159421" imgH="4931249" progId="Word.Document.8">
              <p:embed/>
            </p:oleObj>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688948" y="195240"/>
            <a:ext cx="7675463" cy="5452716"/>
          </a:xfrm>
          <a:prstGeom prst="ellipse">
            <a:avLst/>
          </a:prstGeom>
          <a:ln>
            <a:noFill/>
          </a:ln>
          <a:effectLst>
            <a:softEdge rad="112500"/>
          </a:effectLst>
        </p:spPr>
      </p:pic>
      <p:sp>
        <p:nvSpPr>
          <p:cNvPr id="2" name="Заголовок 1"/>
          <p:cNvSpPr>
            <a:spLocks noGrp="1"/>
          </p:cNvSpPr>
          <p:nvPr>
            <p:ph type="ctrTitle" idx="4294967295"/>
          </p:nvPr>
        </p:nvSpPr>
        <p:spPr>
          <a:xfrm>
            <a:off x="0" y="4797425"/>
            <a:ext cx="9144000" cy="1511300"/>
          </a:xfrm>
        </p:spPr>
        <p:txBody>
          <a:bodyPr>
            <a:normAutofit/>
          </a:bodyPr>
          <a:lstStyle/>
          <a:p>
            <a:pPr eaLnBrk="1" hangingPunct="1">
              <a:defRPr/>
            </a:pPr>
            <a:r>
              <a:rPr lang="en-US" sz="3200" smtClean="0"/>
              <a:t/>
            </a:r>
            <a:br>
              <a:rPr lang="en-US" sz="3200" smtClean="0"/>
            </a:br>
            <a:r>
              <a:rPr lang="ru-RU" sz="5000" b="1" smtClean="0">
                <a:effectLst>
                  <a:outerShdw blurRad="38100" dist="38100" dir="2700000" algn="tl">
                    <a:srgbClr val="C0C0C0"/>
                  </a:outerShdw>
                </a:effectLst>
                <a:cs typeface="Times New Roman" pitchFamily="18" charset="0"/>
              </a:rPr>
              <a:t>Материалы для металлических конструкций</a:t>
            </a:r>
            <a:br>
              <a:rPr lang="ru-RU" sz="5000" b="1" smtClean="0">
                <a:effectLst>
                  <a:outerShdw blurRad="38100" dist="38100" dir="2700000" algn="tl">
                    <a:srgbClr val="C0C0C0"/>
                  </a:outerShdw>
                </a:effectLst>
                <a:cs typeface="Times New Roman" pitchFamily="18" charset="0"/>
              </a:rPr>
            </a:br>
            <a:r>
              <a:rPr lang="ru-RU" sz="3600" smtClean="0">
                <a:latin typeface="Times New Roman" pitchFamily="18" charset="0"/>
                <a:cs typeface="Times New Roman" pitchFamily="18" charset="0"/>
              </a:rPr>
              <a:t/>
            </a:r>
            <a:br>
              <a:rPr lang="ru-RU" sz="3600" smtClean="0">
                <a:latin typeface="Times New Roman" pitchFamily="18" charset="0"/>
                <a:cs typeface="Times New Roman" pitchFamily="18" charset="0"/>
              </a:rPr>
            </a:br>
            <a:endParaRPr lang="ru-RU" sz="3600" smtClean="0">
              <a:latin typeface="Times New Roman" pitchFamily="18" charset="0"/>
              <a:cs typeface="Times New Roman" pitchFamily="18" charset="0"/>
            </a:endParaRPr>
          </a:p>
        </p:txBody>
      </p:sp>
      <p:sp>
        <p:nvSpPr>
          <p:cNvPr id="4" name="Заголовок 1"/>
          <p:cNvSpPr>
            <a:spLocks/>
          </p:cNvSpPr>
          <p:nvPr/>
        </p:nvSpPr>
        <p:spPr bwMode="auto">
          <a:xfrm>
            <a:off x="611188" y="476250"/>
            <a:ext cx="1730375" cy="433388"/>
          </a:xfrm>
          <a:prstGeom prst="rect">
            <a:avLst/>
          </a:prstGeom>
          <a:noFill/>
          <a:ln w="9525">
            <a:noFill/>
            <a:miter lim="800000"/>
            <a:headEnd/>
            <a:tailEnd/>
          </a:ln>
        </p:spPr>
        <p:txBody>
          <a:bodyPr anchor="ctr"/>
          <a:lstStyle/>
          <a:p>
            <a:pPr algn="ctr">
              <a:defRPr/>
            </a:pP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2</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Содержимое 11"/>
          <p:cNvSpPr>
            <a:spLocks noGrp="1"/>
          </p:cNvSpPr>
          <p:nvPr>
            <p:ph sz="half" idx="4294967295"/>
          </p:nvPr>
        </p:nvSpPr>
        <p:spPr>
          <a:xfrm>
            <a:off x="611188" y="5300663"/>
            <a:ext cx="8532812" cy="825500"/>
          </a:xfrm>
        </p:spPr>
        <p:txBody>
          <a:bodyPr/>
          <a:lstStyle/>
          <a:p>
            <a:pPr algn="ctr">
              <a:buFont typeface="Arial" charset="0"/>
              <a:buNone/>
            </a:pPr>
            <a:r>
              <a:rPr lang="ru-RU" sz="2800" i="1" smtClean="0"/>
              <a:t>1- стойки; 2-ванта; 3-структура</a:t>
            </a:r>
            <a:endParaRPr lang="ru-RU" sz="2800"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A81C0A4-CEAC-40FE-8962-D895309F0D04}" type="slidenum">
              <a:rPr lang="ru-RU" sz="2400">
                <a:solidFill>
                  <a:schemeClr val="tx1">
                    <a:tint val="75000"/>
                  </a:schemeClr>
                </a:solidFill>
                <a:latin typeface="+mn-lt"/>
                <a:cs typeface="+mn-cs"/>
              </a:rPr>
              <a:pPr algn="r" fontAlgn="auto">
                <a:spcBef>
                  <a:spcPts val="0"/>
                </a:spcBef>
                <a:spcAft>
                  <a:spcPts val="0"/>
                </a:spcAft>
                <a:defRPr/>
              </a:pPr>
              <a:t>300</a:t>
            </a:fld>
            <a:endParaRPr lang="ru-RU" sz="2400" dirty="0">
              <a:solidFill>
                <a:schemeClr val="tx1">
                  <a:tint val="75000"/>
                </a:schemeClr>
              </a:solidFill>
              <a:latin typeface="+mn-lt"/>
              <a:cs typeface="+mn-cs"/>
            </a:endParaRPr>
          </a:p>
        </p:txBody>
      </p:sp>
      <p:sp>
        <p:nvSpPr>
          <p:cNvPr id="10" name="Заголовок 9"/>
          <p:cNvSpPr>
            <a:spLocks noGrp="1"/>
          </p:cNvSpPr>
          <p:nvPr>
            <p:ph type="title" idx="4294967295"/>
          </p:nvPr>
        </p:nvSpPr>
        <p:spPr>
          <a:xfrm>
            <a:off x="457200" y="0"/>
            <a:ext cx="8229600" cy="1196752"/>
          </a:xfrm>
        </p:spPr>
        <p:txBody>
          <a:bodyPr rtlCol="0">
            <a:normAutofit/>
          </a:bodyPr>
          <a:lstStyle/>
          <a:p>
            <a:pPr eaLnBrk="1" fontAlgn="auto" hangingPunct="1">
              <a:spcAft>
                <a:spcPts val="0"/>
              </a:spcAft>
              <a:defRPr/>
            </a:pPr>
            <a:r>
              <a:rPr lang="ru-RU" sz="3600" b="1" dirty="0" err="1" smtClean="0">
                <a:ln w="17780" cmpd="sng">
                  <a:solidFill>
                    <a:srgbClr val="FFFFFF"/>
                  </a:solidFill>
                  <a:prstDash val="solid"/>
                  <a:miter lim="800000"/>
                </a:ln>
                <a:effectLst>
                  <a:outerShdw blurRad="38100" dist="38100" dir="2700000" algn="tl">
                    <a:srgbClr val="000000">
                      <a:alpha val="43137"/>
                    </a:srgbClr>
                  </a:outerShdw>
                </a:effectLst>
              </a:rPr>
              <a:t>Вантово</a:t>
            </a: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 структурное покрытие</a:t>
            </a:r>
          </a:p>
        </p:txBody>
      </p:sp>
      <p:pic>
        <p:nvPicPr>
          <p:cNvPr id="343044" name="Picture 3"/>
          <p:cNvPicPr>
            <a:picLocks noGrp="1" noChangeAspect="1" noChangeArrowheads="1"/>
          </p:cNvPicPr>
          <p:nvPr>
            <p:ph sz="half" idx="4294967295"/>
          </p:nvPr>
        </p:nvPicPr>
        <p:blipFill>
          <a:blip r:embed="rId2"/>
          <a:srcRect/>
          <a:stretch>
            <a:fillRect/>
          </a:stretch>
        </p:blipFill>
        <p:spPr>
          <a:xfrm>
            <a:off x="971550" y="1989138"/>
            <a:ext cx="6961188" cy="2879725"/>
          </a:xfrm>
        </p:spPr>
      </p:pic>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5" name="Picture 3"/>
          <p:cNvPicPr>
            <a:picLocks noChangeAspect="1" noChangeArrowheads="1"/>
          </p:cNvPicPr>
          <p:nvPr/>
        </p:nvPicPr>
        <p:blipFill>
          <a:blip r:embed="rId3"/>
          <a:srcRect/>
          <a:stretch>
            <a:fillRect/>
          </a:stretch>
        </p:blipFill>
        <p:spPr bwMode="auto">
          <a:xfrm>
            <a:off x="0" y="836613"/>
            <a:ext cx="4284663" cy="6021387"/>
          </a:xfrm>
          <a:prstGeom prst="rect">
            <a:avLst/>
          </a:prstGeom>
          <a:noFill/>
          <a:ln w="9525">
            <a:noFill/>
            <a:miter lim="800000"/>
            <a:headEnd/>
            <a:tailEnd/>
          </a:ln>
        </p:spPr>
      </p:pic>
      <p:sp>
        <p:nvSpPr>
          <p:cNvPr id="2" name="Заголовок 1"/>
          <p:cNvSpPr>
            <a:spLocks noGrp="1"/>
          </p:cNvSpPr>
          <p:nvPr>
            <p:ph type="title" idx="4294967295"/>
          </p:nvPr>
        </p:nvSpPr>
        <p:spPr>
          <a:xfrm>
            <a:off x="-1567" y="0"/>
            <a:ext cx="9147134" cy="1000108"/>
          </a:xfrm>
          <a:effectLst>
            <a:outerShdw blurRad="50800" dist="38100" dir="5400000" algn="t" rotWithShape="0">
              <a:prstClr val="black">
                <a:alpha val="40000"/>
              </a:prstClr>
            </a:outerShdw>
          </a:effectLst>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Узлы структурных конструкций</a:t>
            </a:r>
            <a:endParaRPr lang="ru-RU" sz="3600"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0CD1E71-527D-4A05-905D-83435BA664B3}" type="slidenum">
              <a:rPr lang="ru-RU" sz="2400">
                <a:solidFill>
                  <a:schemeClr val="tx1">
                    <a:tint val="75000"/>
                  </a:schemeClr>
                </a:solidFill>
                <a:latin typeface="+mn-lt"/>
                <a:cs typeface="+mn-cs"/>
              </a:rPr>
              <a:pPr algn="r" fontAlgn="auto">
                <a:spcBef>
                  <a:spcPts val="0"/>
                </a:spcBef>
                <a:spcAft>
                  <a:spcPts val="0"/>
                </a:spcAft>
                <a:defRPr/>
              </a:pPr>
              <a:t>301</a:t>
            </a:fld>
            <a:endParaRPr lang="ru-RU" sz="2400" dirty="0">
              <a:solidFill>
                <a:schemeClr val="tx1">
                  <a:tint val="75000"/>
                </a:schemeClr>
              </a:solidFill>
              <a:latin typeface="+mn-lt"/>
              <a:cs typeface="+mn-cs"/>
            </a:endParaRPr>
          </a:p>
        </p:txBody>
      </p:sp>
      <p:sp>
        <p:nvSpPr>
          <p:cNvPr id="344068" name="Прямоугольник 16"/>
          <p:cNvSpPr>
            <a:spLocks noChangeArrowheads="1"/>
          </p:cNvSpPr>
          <p:nvPr/>
        </p:nvSpPr>
        <p:spPr bwMode="auto">
          <a:xfrm>
            <a:off x="4572000" y="1000125"/>
            <a:ext cx="4572000" cy="3743325"/>
          </a:xfrm>
          <a:prstGeom prst="rect">
            <a:avLst/>
          </a:prstGeom>
          <a:noFill/>
          <a:ln w="9525">
            <a:noFill/>
            <a:miter lim="800000"/>
            <a:headEnd/>
            <a:tailEnd/>
          </a:ln>
        </p:spPr>
        <p:txBody>
          <a:bodyPr>
            <a:spAutoFit/>
          </a:bodyPr>
          <a:lstStyle/>
          <a:p>
            <a:r>
              <a:rPr lang="ru-RU" sz="2400">
                <a:latin typeface="Calibri" pitchFamily="34" charset="0"/>
              </a:rPr>
              <a:t>а — с шаровой вставкой «Октаплатт»; б — на винтах «Меро»; </a:t>
            </a:r>
            <a:r>
              <a:rPr lang="ru-RU" sz="2400" i="1">
                <a:latin typeface="Calibri" pitchFamily="34" charset="0"/>
              </a:rPr>
              <a:t>в — с анкерными шайбами «Берлин»;                               г — цилиндрические с фигурными вырезами «Трио детик»; д — сварные ЦНИИСК;</a:t>
            </a:r>
          </a:p>
          <a:p>
            <a:r>
              <a:rPr lang="ru-RU" sz="2400" i="1">
                <a:latin typeface="Calibri" pitchFamily="34" charset="0"/>
              </a:rPr>
              <a:t> е —</a:t>
            </a:r>
            <a:r>
              <a:rPr lang="ru-RU" sz="2400">
                <a:latin typeface="Calibri" pitchFamily="34" charset="0"/>
              </a:rPr>
              <a:t>с фигурной фасонкой «Юнистрат»</a:t>
            </a:r>
          </a:p>
        </p:txBody>
      </p:sp>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Сетчатые цилиндрические оболочки</a:t>
            </a:r>
            <a:endParaRPr lang="ru-RU" sz="3600" dirty="0"/>
          </a:p>
        </p:txBody>
      </p:sp>
      <p:sp>
        <p:nvSpPr>
          <p:cNvPr id="346114" name="Содержимое 7"/>
          <p:cNvSpPr>
            <a:spLocks noGrp="1"/>
          </p:cNvSpPr>
          <p:nvPr>
            <p:ph sz="half" idx="4294967295"/>
          </p:nvPr>
        </p:nvSpPr>
        <p:spPr>
          <a:xfrm>
            <a:off x="468313" y="5445125"/>
            <a:ext cx="8218487" cy="681038"/>
          </a:xfrm>
        </p:spPr>
        <p:txBody>
          <a:bodyPr/>
          <a:lstStyle/>
          <a:p>
            <a:pPr algn="ctr">
              <a:lnSpc>
                <a:spcPct val="80000"/>
              </a:lnSpc>
              <a:buFont typeface="Arial" charset="0"/>
              <a:buNone/>
            </a:pPr>
            <a:r>
              <a:rPr lang="ru-RU" sz="2400" i="1" smtClean="0"/>
              <a:t>а — схема; б — интерьер каркаса покрытия; 1 — оболочка; 2 — торцевая диафрагма; 3 — связи</a:t>
            </a:r>
            <a:endParaRPr lang="ru-RU" sz="24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2691284-614D-4B9E-9DF4-3F47D6C99B44}" type="slidenum">
              <a:rPr lang="ru-RU" sz="2400">
                <a:solidFill>
                  <a:schemeClr val="tx1">
                    <a:tint val="75000"/>
                  </a:schemeClr>
                </a:solidFill>
                <a:latin typeface="+mn-lt"/>
                <a:cs typeface="+mn-cs"/>
              </a:rPr>
              <a:pPr algn="r" fontAlgn="auto">
                <a:spcBef>
                  <a:spcPts val="0"/>
                </a:spcBef>
                <a:spcAft>
                  <a:spcPts val="0"/>
                </a:spcAft>
                <a:defRPr/>
              </a:pPr>
              <a:t>302</a:t>
            </a:fld>
            <a:endParaRPr lang="ru-RU" sz="2400" dirty="0">
              <a:solidFill>
                <a:schemeClr val="tx1">
                  <a:tint val="75000"/>
                </a:schemeClr>
              </a:solidFill>
              <a:latin typeface="+mn-lt"/>
              <a:cs typeface="+mn-cs"/>
            </a:endParaRPr>
          </a:p>
        </p:txBody>
      </p:sp>
      <p:pic>
        <p:nvPicPr>
          <p:cNvPr id="346116" name="Picture 3"/>
          <p:cNvPicPr>
            <a:picLocks noGrp="1" noChangeAspect="1" noChangeArrowheads="1"/>
          </p:cNvPicPr>
          <p:nvPr>
            <p:ph sz="half" idx="4294967295"/>
          </p:nvPr>
        </p:nvPicPr>
        <p:blipFill>
          <a:blip r:embed="rId2"/>
          <a:srcRect/>
          <a:stretch>
            <a:fillRect/>
          </a:stretch>
        </p:blipFill>
        <p:spPr>
          <a:xfrm>
            <a:off x="319088" y="1628775"/>
            <a:ext cx="8505825" cy="3240088"/>
          </a:xfrm>
        </p:spPr>
      </p:pic>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Содержимое 15"/>
          <p:cNvSpPr>
            <a:spLocks noGrp="1"/>
          </p:cNvSpPr>
          <p:nvPr>
            <p:ph sz="half" idx="4294967295"/>
          </p:nvPr>
        </p:nvSpPr>
        <p:spPr>
          <a:xfrm>
            <a:off x="642938" y="4786313"/>
            <a:ext cx="8004175" cy="609600"/>
          </a:xfrm>
        </p:spPr>
        <p:txBody>
          <a:bodyPr/>
          <a:lstStyle/>
          <a:p>
            <a:pPr algn="ctr">
              <a:buFont typeface="Arial" charset="0"/>
              <a:buNone/>
            </a:pPr>
            <a:r>
              <a:rPr lang="ru-RU" sz="2400" i="1" smtClean="0"/>
              <a:t>а — ромбическая; б — с поперечными ребрами;                                    в — с продольными ребрами; г — комбинированная</a:t>
            </a:r>
            <a:endParaRPr lang="ru-RU" sz="2400" smtClean="0"/>
          </a:p>
        </p:txBody>
      </p:sp>
      <p:sp>
        <p:nvSpPr>
          <p:cNvPr id="2" name="Заголовок 1"/>
          <p:cNvSpPr>
            <a:spLocks noGrp="1"/>
          </p:cNvSpPr>
          <p:nvPr>
            <p:ph type="title" idx="4294967295"/>
          </p:nvPr>
        </p:nvSpPr>
        <p:spPr>
          <a:xfrm>
            <a:off x="0" y="274638"/>
            <a:ext cx="9144000" cy="922114"/>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Схемы сеток оболочек </a:t>
            </a:r>
            <a:br>
              <a:rPr lang="ru-RU" sz="3600" b="1" dirty="0" smtClean="0">
                <a:ln w="17780" cmpd="sng">
                  <a:solidFill>
                    <a:srgbClr val="FFFFFF"/>
                  </a:solidFill>
                  <a:prstDash val="solid"/>
                  <a:miter lim="800000"/>
                </a:ln>
                <a:effectLst>
                  <a:outerShdw blurRad="38100" dist="38100" dir="2700000" algn="tl">
                    <a:srgbClr val="000000">
                      <a:alpha val="43137"/>
                    </a:srgbClr>
                  </a:outerShdw>
                </a:effectLst>
              </a:rPr>
            </a:b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(развертки поверхностей)</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74155A6-A3F4-417A-93D1-4ABC701C2CD7}" type="slidenum">
              <a:rPr lang="ru-RU" sz="2400">
                <a:solidFill>
                  <a:schemeClr val="tx1">
                    <a:tint val="75000"/>
                  </a:schemeClr>
                </a:solidFill>
                <a:latin typeface="+mn-lt"/>
                <a:cs typeface="+mn-cs"/>
              </a:rPr>
              <a:pPr algn="r" fontAlgn="auto">
                <a:spcBef>
                  <a:spcPts val="0"/>
                </a:spcBef>
                <a:spcAft>
                  <a:spcPts val="0"/>
                </a:spcAft>
                <a:defRPr/>
              </a:pPr>
              <a:t>303</a:t>
            </a:fld>
            <a:endParaRPr lang="ru-RU" sz="2400" dirty="0">
              <a:solidFill>
                <a:schemeClr val="tx1">
                  <a:tint val="75000"/>
                </a:schemeClr>
              </a:solidFill>
              <a:latin typeface="+mn-lt"/>
              <a:cs typeface="+mn-cs"/>
            </a:endParaRPr>
          </a:p>
        </p:txBody>
      </p:sp>
      <p:pic>
        <p:nvPicPr>
          <p:cNvPr id="347140" name="Picture 3"/>
          <p:cNvPicPr>
            <a:picLocks noGrp="1" noChangeAspect="1" noChangeArrowheads="1"/>
          </p:cNvPicPr>
          <p:nvPr>
            <p:ph sz="half" idx="4294967295"/>
          </p:nvPr>
        </p:nvPicPr>
        <p:blipFill>
          <a:blip r:embed="rId2"/>
          <a:srcRect/>
          <a:stretch>
            <a:fillRect/>
          </a:stretch>
        </p:blipFill>
        <p:spPr>
          <a:xfrm>
            <a:off x="214313" y="1500188"/>
            <a:ext cx="8534400" cy="2830512"/>
          </a:xfrm>
        </p:spPr>
      </p:pic>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1" name="Picture 5"/>
          <p:cNvPicPr>
            <a:picLocks noChangeAspect="1" noChangeArrowheads="1"/>
          </p:cNvPicPr>
          <p:nvPr/>
        </p:nvPicPr>
        <p:blipFill>
          <a:blip r:embed="rId3"/>
          <a:srcRect/>
          <a:stretch>
            <a:fillRect/>
          </a:stretch>
        </p:blipFill>
        <p:spPr bwMode="auto">
          <a:xfrm>
            <a:off x="1071563" y="500063"/>
            <a:ext cx="6502400" cy="4141787"/>
          </a:xfrm>
          <a:prstGeom prst="rect">
            <a:avLst/>
          </a:prstGeom>
          <a:noFill/>
          <a:ln w="9525">
            <a:noFill/>
            <a:miter lim="800000"/>
            <a:headEnd/>
            <a:tailEnd/>
          </a:ln>
        </p:spPr>
      </p:pic>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C5A1259-DB1E-4C80-BCA8-C26F846F719A}" type="slidenum">
              <a:rPr lang="ru-RU" sz="2400">
                <a:solidFill>
                  <a:schemeClr val="tx1">
                    <a:tint val="75000"/>
                  </a:schemeClr>
                </a:solidFill>
                <a:latin typeface="+mn-lt"/>
                <a:cs typeface="+mn-cs"/>
              </a:rPr>
              <a:pPr algn="r" fontAlgn="auto">
                <a:spcBef>
                  <a:spcPts val="0"/>
                </a:spcBef>
                <a:spcAft>
                  <a:spcPts val="0"/>
                </a:spcAft>
                <a:defRPr/>
              </a:pPr>
              <a:t>304</a:t>
            </a:fld>
            <a:endParaRPr lang="ru-RU" sz="2400" dirty="0">
              <a:solidFill>
                <a:schemeClr val="tx1">
                  <a:tint val="75000"/>
                </a:schemeClr>
              </a:solidFill>
              <a:latin typeface="+mn-lt"/>
              <a:cs typeface="+mn-cs"/>
            </a:endParaRPr>
          </a:p>
        </p:txBody>
      </p:sp>
      <p:sp>
        <p:nvSpPr>
          <p:cNvPr id="348163" name="Содержимое 5"/>
          <p:cNvSpPr>
            <a:spLocks noGrp="1"/>
          </p:cNvSpPr>
          <p:nvPr>
            <p:ph sz="half" idx="4294967295"/>
          </p:nvPr>
        </p:nvSpPr>
        <p:spPr>
          <a:xfrm>
            <a:off x="323850" y="4572000"/>
            <a:ext cx="8820150" cy="2286000"/>
          </a:xfrm>
        </p:spPr>
        <p:txBody>
          <a:bodyPr/>
          <a:lstStyle/>
          <a:p>
            <a:pPr algn="ctr">
              <a:buFont typeface="Arial" charset="0"/>
              <a:buNone/>
            </a:pPr>
            <a:r>
              <a:rPr lang="ru-RU" sz="2400" i="1" smtClean="0"/>
              <a:t>а — ребристый; б — ребристо-кольцевой; в — ребристо-сетчатый; г — сетчатый; д — панельный; е — ромбическая гнутая панель; 1— ребра; 2 — нижнее опорное кольцо: 3 — верхнее кольцо; 4— прогоны; 5— промежуточные кольца;                   б — связи; 7 — сетка; 8 — гнутые панели из </a:t>
            </a:r>
            <a:r>
              <a:rPr lang="ru-RU" sz="2400" smtClean="0"/>
              <a:t>металлического листа</a:t>
            </a:r>
            <a:endParaRPr lang="ru-RU" sz="2600" smtClean="0"/>
          </a:p>
        </p:txBody>
      </p:sp>
      <p:sp>
        <p:nvSpPr>
          <p:cNvPr id="2" name="Заголовок 1"/>
          <p:cNvSpPr>
            <a:spLocks noGrp="1"/>
          </p:cNvSpPr>
          <p:nvPr>
            <p:ph type="title" idx="4294967295"/>
          </p:nvPr>
        </p:nvSpPr>
        <p:spPr>
          <a:xfrm>
            <a:off x="0" y="0"/>
            <a:ext cx="9144000" cy="733190"/>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Типы куполов</a:t>
            </a:r>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Содержимое 3"/>
          <p:cNvSpPr>
            <a:spLocks noGrp="1"/>
          </p:cNvSpPr>
          <p:nvPr>
            <p:ph sz="half" idx="4294967295"/>
          </p:nvPr>
        </p:nvSpPr>
        <p:spPr>
          <a:xfrm>
            <a:off x="539750" y="5661025"/>
            <a:ext cx="8147050" cy="1196975"/>
          </a:xfrm>
        </p:spPr>
        <p:txBody>
          <a:bodyPr/>
          <a:lstStyle/>
          <a:p>
            <a:pPr algn="ctr">
              <a:buFont typeface="Arial" charset="0"/>
              <a:buNone/>
            </a:pPr>
            <a:r>
              <a:rPr lang="ru-RU" sz="2200" smtClean="0"/>
              <a:t>а —схема кольца (показана его половина); б- схема эквивалентной затяжки</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69064AE-7835-4DD2-8698-154006CCFD72}" type="slidenum">
              <a:rPr lang="ru-RU" sz="2400">
                <a:solidFill>
                  <a:schemeClr val="tx1">
                    <a:tint val="75000"/>
                  </a:schemeClr>
                </a:solidFill>
                <a:latin typeface="+mn-lt"/>
                <a:cs typeface="+mn-cs"/>
              </a:rPr>
              <a:pPr algn="r" fontAlgn="auto">
                <a:spcBef>
                  <a:spcPts val="0"/>
                </a:spcBef>
                <a:spcAft>
                  <a:spcPts val="0"/>
                </a:spcAft>
                <a:defRPr/>
              </a:pPr>
              <a:t>305</a:t>
            </a:fld>
            <a:endParaRPr lang="ru-RU" sz="2400" dirty="0">
              <a:solidFill>
                <a:schemeClr val="tx1">
                  <a:tint val="75000"/>
                </a:schemeClr>
              </a:solidFill>
              <a:latin typeface="+mn-lt"/>
              <a:cs typeface="+mn-cs"/>
            </a:endParaRPr>
          </a:p>
        </p:txBody>
      </p:sp>
      <p:sp>
        <p:nvSpPr>
          <p:cNvPr id="2" name="Заголовок 1"/>
          <p:cNvSpPr>
            <a:spLocks noGrp="1"/>
          </p:cNvSpPr>
          <p:nvPr>
            <p:ph type="title" idx="4294967295"/>
          </p:nvPr>
        </p:nvSpPr>
        <p:spPr>
          <a:xfrm>
            <a:off x="457200" y="0"/>
            <a:ext cx="8229600" cy="1052736"/>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Расчетная схема эквивалентной затяжки</a:t>
            </a:r>
          </a:p>
        </p:txBody>
      </p:sp>
      <p:pic>
        <p:nvPicPr>
          <p:cNvPr id="350212" name="Picture 3"/>
          <p:cNvPicPr>
            <a:picLocks noGrp="1" noChangeAspect="1" noChangeArrowheads="1"/>
          </p:cNvPicPr>
          <p:nvPr>
            <p:ph sz="half" idx="4294967295"/>
          </p:nvPr>
        </p:nvPicPr>
        <p:blipFill>
          <a:blip r:embed="rId2"/>
          <a:srcRect/>
          <a:stretch>
            <a:fillRect/>
          </a:stretch>
        </p:blipFill>
        <p:spPr>
          <a:xfrm>
            <a:off x="1712913" y="981075"/>
            <a:ext cx="5411787" cy="4679950"/>
          </a:xfrm>
        </p:spPr>
      </p:pic>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C0CBF3A-4755-44C1-9439-8B612A9FAD07}" type="slidenum">
              <a:rPr lang="ru-RU" sz="2400">
                <a:solidFill>
                  <a:schemeClr val="tx1">
                    <a:tint val="75000"/>
                  </a:schemeClr>
                </a:solidFill>
                <a:latin typeface="+mn-lt"/>
                <a:cs typeface="+mn-cs"/>
              </a:rPr>
              <a:pPr algn="r" fontAlgn="auto">
                <a:spcBef>
                  <a:spcPts val="0"/>
                </a:spcBef>
                <a:spcAft>
                  <a:spcPts val="0"/>
                </a:spcAft>
                <a:defRPr/>
              </a:pPr>
              <a:t>306</a:t>
            </a:fld>
            <a:endParaRPr lang="ru-RU" sz="2400" dirty="0">
              <a:solidFill>
                <a:schemeClr val="tx1">
                  <a:tint val="75000"/>
                </a:schemeClr>
              </a:solidFill>
              <a:latin typeface="+mn-lt"/>
              <a:cs typeface="+mn-cs"/>
            </a:endParaRPr>
          </a:p>
        </p:txBody>
      </p:sp>
      <p:pic>
        <p:nvPicPr>
          <p:cNvPr id="351234" name="Picture 4"/>
          <p:cNvPicPr>
            <a:picLocks noGrp="1" noChangeAspect="1" noChangeArrowheads="1"/>
          </p:cNvPicPr>
          <p:nvPr>
            <p:ph sz="half" idx="4294967295"/>
          </p:nvPr>
        </p:nvPicPr>
        <p:blipFill>
          <a:blip r:embed="rId2"/>
          <a:srcRect/>
          <a:stretch>
            <a:fillRect/>
          </a:stretch>
        </p:blipFill>
        <p:spPr>
          <a:xfrm>
            <a:off x="1928813" y="1857375"/>
            <a:ext cx="5184775" cy="4138613"/>
          </a:xfrm>
        </p:spPr>
      </p:pic>
      <p:sp>
        <p:nvSpPr>
          <p:cNvPr id="2" name="Заголовок 1"/>
          <p:cNvSpPr>
            <a:spLocks noGrp="1"/>
          </p:cNvSpPr>
          <p:nvPr>
            <p:ph type="title" idx="4294967295"/>
          </p:nvPr>
        </p:nvSpPr>
        <p:spPr>
          <a:xfrm>
            <a:off x="458788" y="274638"/>
            <a:ext cx="8229600"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Расчетная схема ребристо –кольцевого купола на вертикальную нагрузку</a:t>
            </a:r>
            <a:endParaRPr lang="ru-RU" sz="3600" dirty="0"/>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38100" dist="38100" dir="2700000" algn="tl">
                    <a:srgbClr val="000000">
                      <a:alpha val="43137"/>
                    </a:srgbClr>
                  </a:outerShdw>
                </a:effectLst>
              </a:rPr>
              <a:t>Ребристые </a:t>
            </a:r>
            <a:r>
              <a:rPr lang="ru-RU" b="1" dirty="0">
                <a:ln w="17780" cmpd="sng">
                  <a:solidFill>
                    <a:srgbClr val="FFFFFF"/>
                  </a:solidFill>
                  <a:prstDash val="solid"/>
                  <a:miter lim="800000"/>
                </a:ln>
                <a:effectLst>
                  <a:outerShdw blurRad="38100" dist="38100" dir="2700000" algn="tl">
                    <a:srgbClr val="000000">
                      <a:alpha val="43137"/>
                    </a:srgbClr>
                  </a:outerShdw>
                </a:effectLst>
              </a:rPr>
              <a:t>купола</a:t>
            </a:r>
            <a:endParaRPr lang="ru-RU" dirty="0"/>
          </a:p>
        </p:txBody>
      </p:sp>
      <p:pic>
        <p:nvPicPr>
          <p:cNvPr id="352258" name="Объект 7"/>
          <p:cNvPicPr>
            <a:picLocks noGrp="1" noChangeAspect="1"/>
          </p:cNvPicPr>
          <p:nvPr>
            <p:ph idx="4294967295"/>
          </p:nvPr>
        </p:nvPicPr>
        <p:blipFill>
          <a:blip r:embed="rId2"/>
          <a:srcRect/>
          <a:stretch>
            <a:fillRect/>
          </a:stretch>
        </p:blipFill>
        <p:spPr>
          <a:xfrm>
            <a:off x="1258888" y="1484313"/>
            <a:ext cx="6913562" cy="4600575"/>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7980728-3476-4583-A441-1BF57E1C5FBE}" type="slidenum">
              <a:rPr lang="ru-RU" sz="1200">
                <a:solidFill>
                  <a:schemeClr val="tx1">
                    <a:tint val="75000"/>
                  </a:schemeClr>
                </a:solidFill>
                <a:latin typeface="+mn-lt"/>
                <a:cs typeface="+mn-cs"/>
              </a:rPr>
              <a:pPr algn="r" fontAlgn="auto">
                <a:spcBef>
                  <a:spcPts val="0"/>
                </a:spcBef>
                <a:spcAft>
                  <a:spcPts val="0"/>
                </a:spcAft>
                <a:defRPr/>
              </a:pPr>
              <a:t>307</a:t>
            </a:fld>
            <a:endParaRPr lang="ru-RU" sz="1200">
              <a:solidFill>
                <a:schemeClr val="tx1">
                  <a:tint val="75000"/>
                </a:schemeClr>
              </a:solidFill>
              <a:latin typeface="+mn-lt"/>
              <a:cs typeface="+mn-cs"/>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Заголовок 5"/>
          <p:cNvSpPr>
            <a:spLocks noGrp="1"/>
          </p:cNvSpPr>
          <p:nvPr>
            <p:ph type="title" idx="4294967295"/>
          </p:nvPr>
        </p:nvSpPr>
        <p:spPr/>
        <p:txBody>
          <a:bodyPr/>
          <a:lstStyle/>
          <a:p>
            <a:pPr algn="l"/>
            <a:r>
              <a:rPr lang="ru-RU" smtClean="0"/>
              <a:t>Сетчатые купола</a:t>
            </a:r>
          </a:p>
        </p:txBody>
      </p:sp>
      <p:pic>
        <p:nvPicPr>
          <p:cNvPr id="353282" name="Объект 9"/>
          <p:cNvPicPr>
            <a:picLocks noGrp="1" noChangeAspect="1"/>
          </p:cNvPicPr>
          <p:nvPr>
            <p:ph sz="half" idx="4294967295"/>
          </p:nvPr>
        </p:nvPicPr>
        <p:blipFill>
          <a:blip r:embed="rId2"/>
          <a:srcRect/>
          <a:stretch>
            <a:fillRect/>
          </a:stretch>
        </p:blipFill>
        <p:spPr>
          <a:xfrm>
            <a:off x="323850" y="3141663"/>
            <a:ext cx="4679950" cy="3416300"/>
          </a:xfrm>
        </p:spPr>
      </p:pic>
      <p:pic>
        <p:nvPicPr>
          <p:cNvPr id="353283" name="Объект 11"/>
          <p:cNvPicPr>
            <a:picLocks noGrp="1" noChangeAspect="1"/>
          </p:cNvPicPr>
          <p:nvPr>
            <p:ph sz="half" idx="4294967295"/>
          </p:nvPr>
        </p:nvPicPr>
        <p:blipFill>
          <a:blip r:embed="rId3"/>
          <a:srcRect/>
          <a:stretch>
            <a:fillRect/>
          </a:stretch>
        </p:blipFill>
        <p:spPr>
          <a:xfrm>
            <a:off x="4572000" y="1196975"/>
            <a:ext cx="3989388" cy="2319338"/>
          </a:xfrm>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DA2E5B4-C5FA-4A8A-99C8-0B06B15CCD54}" type="slidenum">
              <a:rPr lang="ru-RU" sz="1200">
                <a:solidFill>
                  <a:schemeClr val="tx1">
                    <a:tint val="75000"/>
                  </a:schemeClr>
                </a:solidFill>
                <a:latin typeface="+mn-lt"/>
                <a:cs typeface="+mn-cs"/>
              </a:rPr>
              <a:pPr algn="r" fontAlgn="auto">
                <a:spcBef>
                  <a:spcPts val="0"/>
                </a:spcBef>
                <a:spcAft>
                  <a:spcPts val="0"/>
                </a:spcAft>
                <a:defRPr/>
              </a:pPr>
              <a:t>308</a:t>
            </a:fld>
            <a:endParaRPr lang="ru-RU" sz="1200">
              <a:solidFill>
                <a:schemeClr val="tx1">
                  <a:tint val="75000"/>
                </a:schemeClr>
              </a:solidFill>
              <a:latin typeface="+mn-lt"/>
              <a:cs typeface="+mn-cs"/>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Панельные купола</a:t>
            </a:r>
            <a:r>
              <a:rPr lang="ru-RU" sz="3600" b="1" dirty="0" smtClean="0"/>
              <a:t/>
            </a:r>
            <a:br>
              <a:rPr lang="ru-RU" sz="3600" b="1" dirty="0" smtClean="0"/>
            </a:br>
            <a:endParaRPr lang="ru-RU" sz="3600"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144C830-28CE-43E6-ADDB-F6D6172288C0}" type="slidenum">
              <a:rPr lang="ru-RU" sz="2400">
                <a:solidFill>
                  <a:schemeClr val="tx1">
                    <a:tint val="75000"/>
                  </a:schemeClr>
                </a:solidFill>
                <a:latin typeface="+mn-lt"/>
                <a:cs typeface="+mn-cs"/>
              </a:rPr>
              <a:pPr algn="r" fontAlgn="auto">
                <a:spcBef>
                  <a:spcPts val="0"/>
                </a:spcBef>
                <a:spcAft>
                  <a:spcPts val="0"/>
                </a:spcAft>
                <a:defRPr/>
              </a:pPr>
              <a:t>309</a:t>
            </a:fld>
            <a:endParaRPr lang="ru-RU" sz="2400" dirty="0">
              <a:solidFill>
                <a:schemeClr val="tx1">
                  <a:tint val="75000"/>
                </a:schemeClr>
              </a:solidFill>
              <a:latin typeface="+mn-lt"/>
              <a:cs typeface="+mn-cs"/>
            </a:endParaRPr>
          </a:p>
        </p:txBody>
      </p:sp>
      <p:pic>
        <p:nvPicPr>
          <p:cNvPr id="354307" name="Picture 5"/>
          <p:cNvPicPr>
            <a:picLocks noGrp="1" noChangeAspect="1" noChangeArrowheads="1"/>
          </p:cNvPicPr>
          <p:nvPr>
            <p:ph sz="half" idx="4294967295"/>
          </p:nvPr>
        </p:nvPicPr>
        <p:blipFill>
          <a:blip r:embed="rId2"/>
          <a:srcRect/>
          <a:stretch>
            <a:fillRect/>
          </a:stretch>
        </p:blipFill>
        <p:spPr>
          <a:xfrm>
            <a:off x="1074738" y="1398588"/>
            <a:ext cx="6994525" cy="3886200"/>
          </a:xfrm>
        </p:spPr>
      </p:pic>
      <p:sp>
        <p:nvSpPr>
          <p:cNvPr id="354308" name="Содержимое 10"/>
          <p:cNvSpPr>
            <a:spLocks noGrp="1"/>
          </p:cNvSpPr>
          <p:nvPr>
            <p:ph sz="half" idx="4294967295"/>
          </p:nvPr>
        </p:nvSpPr>
        <p:spPr>
          <a:xfrm>
            <a:off x="611188" y="5445125"/>
            <a:ext cx="8075612" cy="720725"/>
          </a:xfrm>
        </p:spPr>
        <p:txBody>
          <a:bodyPr/>
          <a:lstStyle/>
          <a:p>
            <a:pPr algn="ctr">
              <a:lnSpc>
                <a:spcPct val="90000"/>
              </a:lnSpc>
              <a:buFont typeface="Arial" charset="0"/>
              <a:buNone/>
            </a:pPr>
            <a:r>
              <a:rPr lang="ru-RU" sz="2400" smtClean="0"/>
              <a:t>Панельно –сетчатый купол над зданием аудитории (Гавайи)</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47693" y="122982"/>
            <a:ext cx="7850405" cy="1143000"/>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44034" name="Объект 2"/>
          <p:cNvSpPr>
            <a:spLocks noGrp="1"/>
          </p:cNvSpPr>
          <p:nvPr>
            <p:ph idx="4294967295"/>
          </p:nvPr>
        </p:nvSpPr>
        <p:spPr>
          <a:xfrm>
            <a:off x="755650" y="1052513"/>
            <a:ext cx="8229600" cy="5472112"/>
          </a:xfrm>
        </p:spPr>
        <p:txBody>
          <a:bodyPr/>
          <a:lstStyle/>
          <a:p>
            <a:pPr marL="0" indent="442913" eaLnBrk="1" hangingPunct="1">
              <a:buFont typeface="Calibri" pitchFamily="34" charset="0"/>
              <a:buAutoNum type="arabicPeriod"/>
            </a:pPr>
            <a:r>
              <a:rPr lang="ru-RU" smtClean="0"/>
              <a:t>Классификация сталей</a:t>
            </a:r>
          </a:p>
          <a:p>
            <a:pPr marL="0" indent="442913" eaLnBrk="1" hangingPunct="1">
              <a:buFont typeface="Calibri" pitchFamily="34" charset="0"/>
              <a:buAutoNum type="arabicPeriod"/>
            </a:pPr>
            <a:r>
              <a:rPr lang="ru-RU" smtClean="0"/>
              <a:t>Состав, свойства и показатели качества сталей</a:t>
            </a:r>
          </a:p>
          <a:p>
            <a:pPr marL="0" indent="442913" eaLnBrk="1" hangingPunct="1">
              <a:buFont typeface="Calibri" pitchFamily="34" charset="0"/>
              <a:buAutoNum type="arabicPeriod"/>
            </a:pPr>
            <a:r>
              <a:rPr lang="ru-RU" smtClean="0"/>
              <a:t>Марки сталей, их выбор</a:t>
            </a:r>
          </a:p>
          <a:p>
            <a:pPr marL="0" indent="442913" eaLnBrk="1" hangingPunct="1">
              <a:buFont typeface="Arial" charset="0"/>
              <a:buNone/>
            </a:pPr>
            <a:endParaRPr lang="ru-RU" smtClean="0"/>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085184"/>
            <a:ext cx="8643998" cy="1296144"/>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Стальные каркасы многоэтажных зданий</a:t>
            </a:r>
            <a:endParaRPr lang="ru-RU" sz="5000" dirty="0">
              <a:solidFill>
                <a:schemeClr val="tx1">
                  <a:tint val="75000"/>
                </a:schemeClr>
              </a:solidFill>
            </a:endParaRPr>
          </a:p>
        </p:txBody>
      </p:sp>
      <p:sp>
        <p:nvSpPr>
          <p:cNvPr id="2" name="Заголовок 1"/>
          <p:cNvSpPr>
            <a:spLocks/>
          </p:cNvSpPr>
          <p:nvPr/>
        </p:nvSpPr>
        <p:spPr bwMode="auto">
          <a:xfrm>
            <a:off x="611188" y="476250"/>
            <a:ext cx="216217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16</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Объект 2"/>
          <p:cNvSpPr>
            <a:spLocks noGrp="1"/>
          </p:cNvSpPr>
          <p:nvPr>
            <p:ph idx="4294967295"/>
          </p:nvPr>
        </p:nvSpPr>
        <p:spPr/>
        <p:txBody>
          <a:bodyPr/>
          <a:lstStyle/>
          <a:p>
            <a:pPr>
              <a:buFont typeface="Arial" charset="0"/>
              <a:buNone/>
            </a:pPr>
            <a:r>
              <a:rPr lang="ru-RU" smtClean="0"/>
              <a:t> </a:t>
            </a:r>
            <a:endParaRPr lang="ru-RU" b="1" smtClean="0"/>
          </a:p>
          <a:p>
            <a:r>
              <a:rPr lang="ru-RU" smtClean="0"/>
              <a:t>Рамные системы</a:t>
            </a:r>
          </a:p>
          <a:p>
            <a:r>
              <a:rPr lang="ru-RU" smtClean="0"/>
              <a:t>Связевые  системы</a:t>
            </a:r>
          </a:p>
          <a:p>
            <a:r>
              <a:rPr lang="ru-RU" smtClean="0"/>
              <a:t>Рамно-связевые системы</a:t>
            </a:r>
          </a:p>
          <a:p>
            <a:r>
              <a:rPr lang="ru-RU" smtClean="0"/>
              <a:t>Ствольные системы</a:t>
            </a:r>
          </a:p>
        </p:txBody>
      </p:sp>
      <p:sp>
        <p:nvSpPr>
          <p:cNvPr id="5" name="Заголовок 4"/>
          <p:cNvSpPr>
            <a:spLocks noGrp="1"/>
          </p:cNvSpPr>
          <p:nvPr>
            <p:ph type="title" idx="4294967295"/>
          </p:nvPr>
        </p:nvSpPr>
        <p:spPr>
          <a:xfrm>
            <a:off x="467544" y="332656"/>
            <a:ext cx="8229600"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Классификация конструктивных схем каркасов многоэтажных зданий</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AA976CA-0382-4B4B-9F67-1213032B2056}" type="slidenum">
              <a:rPr lang="ru-RU" sz="2400">
                <a:solidFill>
                  <a:schemeClr val="tx1">
                    <a:tint val="75000"/>
                  </a:schemeClr>
                </a:solidFill>
                <a:latin typeface="+mn-lt"/>
                <a:cs typeface="+mn-cs"/>
              </a:rPr>
              <a:pPr algn="r" fontAlgn="auto">
                <a:spcBef>
                  <a:spcPts val="0"/>
                </a:spcBef>
                <a:spcAft>
                  <a:spcPts val="0"/>
                </a:spcAft>
                <a:defRPr/>
              </a:pPr>
              <a:t>311</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377" name="Picture 3"/>
          <p:cNvPicPr>
            <a:picLocks noGrp="1" noChangeAspect="1" noChangeArrowheads="1"/>
          </p:cNvPicPr>
          <p:nvPr>
            <p:ph sz="half" idx="4294967295"/>
          </p:nvPr>
        </p:nvPicPr>
        <p:blipFill>
          <a:blip r:embed="rId2"/>
          <a:srcRect/>
          <a:stretch>
            <a:fillRect/>
          </a:stretch>
        </p:blipFill>
        <p:spPr>
          <a:xfrm>
            <a:off x="57150" y="642938"/>
            <a:ext cx="8763000" cy="4429125"/>
          </a:xfrm>
        </p:spPr>
      </p:pic>
      <p:sp>
        <p:nvSpPr>
          <p:cNvPr id="2" name="Заголовок 1"/>
          <p:cNvSpPr>
            <a:spLocks noGrp="1"/>
          </p:cNvSpPr>
          <p:nvPr>
            <p:ph type="title" idx="4294967295"/>
          </p:nvPr>
        </p:nvSpPr>
        <p:spPr>
          <a:xfrm>
            <a:off x="428596" y="0"/>
            <a:ext cx="8229600" cy="642918"/>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Основные рамные системы</a:t>
            </a:r>
          </a:p>
        </p:txBody>
      </p:sp>
      <p:sp>
        <p:nvSpPr>
          <p:cNvPr id="357379" name="Содержимое 6"/>
          <p:cNvSpPr>
            <a:spLocks noGrp="1"/>
          </p:cNvSpPr>
          <p:nvPr>
            <p:ph sz="half" idx="4294967295"/>
          </p:nvPr>
        </p:nvSpPr>
        <p:spPr>
          <a:xfrm>
            <a:off x="357188" y="4913313"/>
            <a:ext cx="8362950" cy="1944687"/>
          </a:xfrm>
        </p:spPr>
        <p:txBody>
          <a:bodyPr/>
          <a:lstStyle/>
          <a:p>
            <a:pPr algn="ctr">
              <a:lnSpc>
                <a:spcPct val="80000"/>
              </a:lnSpc>
              <a:buFont typeface="Arial" charset="0"/>
              <a:buNone/>
            </a:pPr>
            <a:r>
              <a:rPr lang="ru-RU" sz="2200" i="1" smtClean="0"/>
              <a:t>а — обычная; б — с внешней пространственной рамой;                                    в — секционно-рамная; 1 — колонна;</a:t>
            </a:r>
          </a:p>
          <a:p>
            <a:pPr algn="ctr">
              <a:lnSpc>
                <a:spcPct val="80000"/>
              </a:lnSpc>
              <a:buFont typeface="Arial" charset="0"/>
              <a:buNone/>
            </a:pPr>
            <a:r>
              <a:rPr lang="ru-RU" sz="2200" i="1" smtClean="0"/>
              <a:t>2 — ригель; 3 — плоскость одного из перекрытий;                                    4 — горизонтальные перемещения рамы;</a:t>
            </a:r>
          </a:p>
          <a:p>
            <a:pPr algn="ctr">
              <a:lnSpc>
                <a:spcPct val="80000"/>
              </a:lnSpc>
              <a:buFont typeface="Arial" charset="0"/>
              <a:buNone/>
            </a:pPr>
            <a:r>
              <a:rPr lang="ru-RU" sz="2200" i="1" smtClean="0"/>
              <a:t>5 — плоскость внешней грани; 6 — плоскость внутренней рамной стенки</a:t>
            </a:r>
            <a:endParaRPr lang="ru-RU" sz="22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C5E5213-8B9A-4E18-86AF-28C362B3D421}" type="slidenum">
              <a:rPr lang="ru-RU" sz="2400">
                <a:solidFill>
                  <a:schemeClr val="tx1">
                    <a:tint val="75000"/>
                  </a:schemeClr>
                </a:solidFill>
                <a:latin typeface="+mn-lt"/>
                <a:cs typeface="+mn-cs"/>
              </a:rPr>
              <a:pPr algn="r" fontAlgn="auto">
                <a:spcBef>
                  <a:spcPts val="0"/>
                </a:spcBef>
                <a:spcAft>
                  <a:spcPts val="0"/>
                </a:spcAft>
                <a:defRPr/>
              </a:pPr>
              <a:t>312</a:t>
            </a:fld>
            <a:endParaRPr lang="ru-RU" sz="2400" dirty="0">
              <a:solidFill>
                <a:schemeClr val="tx1">
                  <a:tint val="75000"/>
                </a:schemeClr>
              </a:solidFill>
              <a:latin typeface="+mn-lt"/>
              <a:cs typeface="+mn-cs"/>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1" name="Picture 4"/>
          <p:cNvPicPr>
            <a:picLocks noGrp="1" noChangeAspect="1" noChangeArrowheads="1"/>
          </p:cNvPicPr>
          <p:nvPr>
            <p:ph sz="half" idx="4294967295"/>
          </p:nvPr>
        </p:nvPicPr>
        <p:blipFill>
          <a:blip r:embed="rId2"/>
          <a:srcRect/>
          <a:stretch>
            <a:fillRect/>
          </a:stretch>
        </p:blipFill>
        <p:spPr>
          <a:xfrm>
            <a:off x="0" y="857250"/>
            <a:ext cx="5256213" cy="5305425"/>
          </a:xfrm>
        </p:spPr>
      </p:pic>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3046126-ABAE-458F-A0E9-F96B319072F7}" type="slidenum">
              <a:rPr lang="ru-RU" sz="2400">
                <a:solidFill>
                  <a:schemeClr val="tx1">
                    <a:tint val="75000"/>
                  </a:schemeClr>
                </a:solidFill>
                <a:latin typeface="+mn-lt"/>
                <a:cs typeface="+mn-cs"/>
              </a:rPr>
              <a:pPr algn="r" fontAlgn="auto">
                <a:spcBef>
                  <a:spcPts val="0"/>
                </a:spcBef>
                <a:spcAft>
                  <a:spcPts val="0"/>
                </a:spcAft>
                <a:defRPr/>
              </a:pPr>
              <a:t>313</a:t>
            </a:fld>
            <a:endParaRPr lang="ru-RU" sz="2400" dirty="0">
              <a:solidFill>
                <a:schemeClr val="tx1">
                  <a:tint val="75000"/>
                </a:schemeClr>
              </a:solidFill>
              <a:latin typeface="+mn-lt"/>
              <a:cs typeface="+mn-cs"/>
            </a:endParaRPr>
          </a:p>
        </p:txBody>
      </p:sp>
      <p:sp>
        <p:nvSpPr>
          <p:cNvPr id="2" name="Заголовок 1"/>
          <p:cNvSpPr>
            <a:spLocks noGrp="1"/>
          </p:cNvSpPr>
          <p:nvPr>
            <p:ph type="title" idx="4294967295"/>
          </p:nvPr>
        </p:nvSpPr>
        <p:spPr>
          <a:xfrm>
            <a:off x="500034" y="0"/>
            <a:ext cx="8229600" cy="57148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Основные связевые системы</a:t>
            </a:r>
          </a:p>
        </p:txBody>
      </p:sp>
      <p:sp>
        <p:nvSpPr>
          <p:cNvPr id="358404" name="Содержимое 4"/>
          <p:cNvSpPr>
            <a:spLocks noGrp="1"/>
          </p:cNvSpPr>
          <p:nvPr>
            <p:ph sz="half" idx="4294967295"/>
          </p:nvPr>
        </p:nvSpPr>
        <p:spPr>
          <a:xfrm>
            <a:off x="4643438" y="714375"/>
            <a:ext cx="4500562" cy="5643563"/>
          </a:xfrm>
        </p:spPr>
        <p:txBody>
          <a:bodyPr/>
          <a:lstStyle/>
          <a:p>
            <a:pPr algn="ctr">
              <a:buFont typeface="Arial" charset="0"/>
              <a:buNone/>
            </a:pPr>
            <a:r>
              <a:rPr lang="ru-RU" sz="2000" i="1" smtClean="0"/>
              <a:t>     а — с диафрагмами;                              б — с внутренним стволом;                         в — с внешним стволом;                              г — сочетания основных связевых систем (планы) с диафрагмами и с внутренним и внешним стволами;                                1 — диафрагмы; 2 — колонны;                     3 — колонны пояса диафрагмы;            4 — ригели; 5 — плоскость одного из перекрытий;                   6 — фрагмент расчетной схемы по внутреннему ряду колонн;                     7 — горизонтальные перемещения диафрагмы;                     8— внутренний ствол;                             9— внешний ствол;                                 10— колонны, воспринимающие вертикальные нагрузки</a:t>
            </a:r>
            <a:endParaRPr lang="ru-RU" sz="2000" smtClean="0"/>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4591E48-8789-457E-BCE1-B517DBCFC437}" type="slidenum">
              <a:rPr lang="ru-RU" sz="2400">
                <a:solidFill>
                  <a:schemeClr val="tx1">
                    <a:tint val="75000"/>
                  </a:schemeClr>
                </a:solidFill>
                <a:latin typeface="+mn-lt"/>
                <a:cs typeface="+mn-cs"/>
              </a:rPr>
              <a:pPr algn="r" fontAlgn="auto">
                <a:spcBef>
                  <a:spcPts val="0"/>
                </a:spcBef>
                <a:spcAft>
                  <a:spcPts val="0"/>
                </a:spcAft>
                <a:defRPr/>
              </a:pPr>
              <a:t>314</a:t>
            </a:fld>
            <a:endParaRPr lang="ru-RU" sz="2400" dirty="0">
              <a:solidFill>
                <a:schemeClr val="tx1">
                  <a:tint val="75000"/>
                </a:schemeClr>
              </a:solidFill>
              <a:latin typeface="+mn-lt"/>
              <a:cs typeface="+mn-cs"/>
            </a:endParaRPr>
          </a:p>
        </p:txBody>
      </p:sp>
      <p:sp>
        <p:nvSpPr>
          <p:cNvPr id="10" name="Заголовок 9"/>
          <p:cNvSpPr>
            <a:spLocks noGrp="1"/>
          </p:cNvSpPr>
          <p:nvPr>
            <p:ph type="title" idx="4294967295"/>
          </p:nvPr>
        </p:nvSpPr>
        <p:spPr>
          <a:xfrm>
            <a:off x="457200" y="332656"/>
            <a:ext cx="8229600" cy="1224136"/>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Рамно-связевые системы с жесткими включениями</a:t>
            </a:r>
          </a:p>
        </p:txBody>
      </p:sp>
      <p:pic>
        <p:nvPicPr>
          <p:cNvPr id="359427" name="Picture 4"/>
          <p:cNvPicPr>
            <a:picLocks noGrp="1" noChangeAspect="1" noChangeArrowheads="1"/>
          </p:cNvPicPr>
          <p:nvPr>
            <p:ph sz="half" idx="4294967295"/>
          </p:nvPr>
        </p:nvPicPr>
        <p:blipFill>
          <a:blip r:embed="rId2"/>
          <a:srcRect/>
          <a:stretch>
            <a:fillRect/>
          </a:stretch>
        </p:blipFill>
        <p:spPr>
          <a:xfrm>
            <a:off x="995363" y="1989138"/>
            <a:ext cx="7156450" cy="3527425"/>
          </a:xfrm>
        </p:spPr>
      </p:pic>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outerShdw blurRad="50800" dist="38100" dir="5400000" algn="t" rotWithShape="0">
              <a:prstClr val="black">
                <a:alpha val="40000"/>
              </a:prstClr>
            </a:outerShdw>
          </a:effectLst>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Рамно-связевые системы с горизонтальными поясами жесткости</a:t>
            </a:r>
            <a:endParaRPr lang="ru-RU" sz="3600"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9418410-6433-4DE8-A130-EE8AF6AF5E68}" type="slidenum">
              <a:rPr lang="ru-RU" sz="2400">
                <a:solidFill>
                  <a:schemeClr val="tx1">
                    <a:tint val="75000"/>
                  </a:schemeClr>
                </a:solidFill>
                <a:latin typeface="+mn-lt"/>
                <a:cs typeface="+mn-cs"/>
              </a:rPr>
              <a:pPr algn="r" fontAlgn="auto">
                <a:spcBef>
                  <a:spcPts val="0"/>
                </a:spcBef>
                <a:spcAft>
                  <a:spcPts val="0"/>
                </a:spcAft>
                <a:defRPr/>
              </a:pPr>
              <a:t>315</a:t>
            </a:fld>
            <a:endParaRPr lang="ru-RU" sz="2400" dirty="0">
              <a:solidFill>
                <a:schemeClr val="tx1">
                  <a:tint val="75000"/>
                </a:schemeClr>
              </a:solidFill>
              <a:latin typeface="+mn-lt"/>
              <a:cs typeface="+mn-cs"/>
            </a:endParaRPr>
          </a:p>
        </p:txBody>
      </p:sp>
      <p:sp>
        <p:nvSpPr>
          <p:cNvPr id="360451" name="Прямоугольник 16"/>
          <p:cNvSpPr>
            <a:spLocks noChangeArrowheads="1"/>
          </p:cNvSpPr>
          <p:nvPr/>
        </p:nvSpPr>
        <p:spPr bwMode="auto">
          <a:xfrm>
            <a:off x="539750" y="5084763"/>
            <a:ext cx="8064500" cy="1187450"/>
          </a:xfrm>
          <a:prstGeom prst="rect">
            <a:avLst/>
          </a:prstGeom>
          <a:noFill/>
          <a:ln w="9525">
            <a:noFill/>
            <a:miter lim="800000"/>
            <a:headEnd/>
            <a:tailEnd/>
          </a:ln>
        </p:spPr>
        <p:txBody>
          <a:bodyPr>
            <a:spAutoFit/>
          </a:bodyPr>
          <a:lstStyle/>
          <a:p>
            <a:r>
              <a:rPr lang="ru-RU" sz="2400" i="1">
                <a:latin typeface="Calibri" pitchFamily="34" charset="0"/>
              </a:rPr>
              <a:t>а — пояса жесткости в обычной рамной системе;                             6 — фермы-ригели через этаж; 1— системы с одинаковым расположением связей в соседних рамах</a:t>
            </a:r>
            <a:endParaRPr lang="ru-RU" sz="2400">
              <a:latin typeface="Calibri" pitchFamily="34" charset="0"/>
            </a:endParaRPr>
          </a:p>
        </p:txBody>
      </p:sp>
      <p:pic>
        <p:nvPicPr>
          <p:cNvPr id="360452" name="Picture 5"/>
          <p:cNvPicPr>
            <a:picLocks noGrp="1" noChangeAspect="1" noChangeArrowheads="1"/>
          </p:cNvPicPr>
          <p:nvPr>
            <p:ph sz="half" idx="4294967295"/>
          </p:nvPr>
        </p:nvPicPr>
        <p:blipFill>
          <a:blip r:embed="rId3"/>
          <a:srcRect/>
          <a:stretch>
            <a:fillRect/>
          </a:stretch>
        </p:blipFill>
        <p:spPr>
          <a:xfrm>
            <a:off x="457200" y="1381125"/>
            <a:ext cx="7138988" cy="3460750"/>
          </a:xfrm>
        </p:spPr>
      </p:pic>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Содержимое 9"/>
          <p:cNvSpPr>
            <a:spLocks noGrp="1"/>
          </p:cNvSpPr>
          <p:nvPr>
            <p:ph sz="half" idx="4294967295"/>
          </p:nvPr>
        </p:nvSpPr>
        <p:spPr>
          <a:xfrm>
            <a:off x="684213" y="5084763"/>
            <a:ext cx="8002587" cy="1041400"/>
          </a:xfrm>
        </p:spPr>
        <p:txBody>
          <a:bodyPr/>
          <a:lstStyle/>
          <a:p>
            <a:pPr algn="ctr">
              <a:buFont typeface="Arial" charset="0"/>
              <a:buNone/>
            </a:pPr>
            <a:r>
              <a:rPr lang="ru-RU" sz="2200" i="1" smtClean="0"/>
              <a:t>а — сочетания поясов жесткости с вертикальной диафрагмой; б — сочетание пространственного ростверка со стволом; в и г- схемы деформирования системы без ростверка и с ростверком</a:t>
            </a:r>
            <a:endParaRPr lang="ru-RU" sz="2200"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6CE2B6E-95E4-4513-B9E4-BD703DDFAD63}" type="slidenum">
              <a:rPr lang="ru-RU" sz="2400">
                <a:solidFill>
                  <a:schemeClr val="tx1">
                    <a:tint val="75000"/>
                  </a:schemeClr>
                </a:solidFill>
                <a:latin typeface="+mn-lt"/>
                <a:cs typeface="+mn-cs"/>
              </a:rPr>
              <a:pPr algn="r" fontAlgn="auto">
                <a:spcBef>
                  <a:spcPts val="0"/>
                </a:spcBef>
                <a:spcAft>
                  <a:spcPts val="0"/>
                </a:spcAft>
                <a:defRPr/>
              </a:pPr>
              <a:t>316</a:t>
            </a:fld>
            <a:endParaRPr lang="ru-RU" sz="2400" dirty="0">
              <a:solidFill>
                <a:schemeClr val="tx1">
                  <a:tint val="75000"/>
                </a:schemeClr>
              </a:solidFill>
              <a:latin typeface="+mn-lt"/>
              <a:cs typeface="+mn-cs"/>
            </a:endParaRPr>
          </a:p>
        </p:txBody>
      </p:sp>
      <p:sp>
        <p:nvSpPr>
          <p:cNvPr id="2" name="Заголовок 1"/>
          <p:cNvSpPr>
            <a:spLocks noGrp="1"/>
          </p:cNvSpPr>
          <p:nvPr>
            <p:ph type="title" idx="4294967295"/>
          </p:nvPr>
        </p:nvSpPr>
        <p:spPr>
          <a:xfrm>
            <a:off x="458788" y="274638"/>
            <a:ext cx="8229600" cy="1143000"/>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Рамно-связевые системы с поясами жесткости и ростверками</a:t>
            </a:r>
          </a:p>
        </p:txBody>
      </p:sp>
      <p:pic>
        <p:nvPicPr>
          <p:cNvPr id="362500" name="Picture 3"/>
          <p:cNvPicPr>
            <a:picLocks noGrp="1" noChangeAspect="1" noChangeArrowheads="1"/>
          </p:cNvPicPr>
          <p:nvPr>
            <p:ph sz="half" idx="4294967295"/>
          </p:nvPr>
        </p:nvPicPr>
        <p:blipFill>
          <a:blip r:embed="rId2"/>
          <a:srcRect/>
          <a:stretch>
            <a:fillRect/>
          </a:stretch>
        </p:blipFill>
        <p:spPr>
          <a:xfrm>
            <a:off x="611188" y="1557338"/>
            <a:ext cx="7243762" cy="3240087"/>
          </a:xfrm>
        </p:spPr>
      </p:pic>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28596" y="0"/>
            <a:ext cx="8229600" cy="1143000"/>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Ствольные системы</a:t>
            </a:r>
            <a:endParaRPr lang="ru-RU" sz="3600"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438A6C7-F05D-4D9C-9A74-2120486E882C}" type="slidenum">
              <a:rPr lang="ru-RU" sz="2400">
                <a:solidFill>
                  <a:schemeClr val="tx1">
                    <a:tint val="75000"/>
                  </a:schemeClr>
                </a:solidFill>
                <a:latin typeface="+mn-lt"/>
                <a:cs typeface="+mn-cs"/>
              </a:rPr>
              <a:pPr algn="r" fontAlgn="auto">
                <a:spcBef>
                  <a:spcPts val="0"/>
                </a:spcBef>
                <a:spcAft>
                  <a:spcPts val="0"/>
                </a:spcAft>
                <a:defRPr/>
              </a:pPr>
              <a:t>317</a:t>
            </a:fld>
            <a:endParaRPr lang="ru-RU" sz="2400" dirty="0">
              <a:solidFill>
                <a:schemeClr val="tx1">
                  <a:tint val="75000"/>
                </a:schemeClr>
              </a:solidFill>
              <a:latin typeface="+mn-lt"/>
              <a:cs typeface="+mn-cs"/>
            </a:endParaRPr>
          </a:p>
        </p:txBody>
      </p:sp>
      <p:pic>
        <p:nvPicPr>
          <p:cNvPr id="363523" name="Picture 4"/>
          <p:cNvPicPr>
            <a:picLocks noGrp="1" noChangeAspect="1" noChangeArrowheads="1"/>
          </p:cNvPicPr>
          <p:nvPr>
            <p:ph sz="half" idx="4294967295"/>
          </p:nvPr>
        </p:nvPicPr>
        <p:blipFill>
          <a:blip r:embed="rId2"/>
          <a:srcRect/>
          <a:stretch>
            <a:fillRect/>
          </a:stretch>
        </p:blipFill>
        <p:spPr>
          <a:xfrm>
            <a:off x="0" y="1268413"/>
            <a:ext cx="6126163" cy="4752975"/>
          </a:xfrm>
        </p:spPr>
      </p:pic>
      <p:sp>
        <p:nvSpPr>
          <p:cNvPr id="363524" name="Содержимое 7"/>
          <p:cNvSpPr>
            <a:spLocks noGrp="1"/>
          </p:cNvSpPr>
          <p:nvPr>
            <p:ph sz="half" idx="4294967295"/>
          </p:nvPr>
        </p:nvSpPr>
        <p:spPr>
          <a:xfrm>
            <a:off x="5364163" y="1773238"/>
            <a:ext cx="3779837" cy="4424362"/>
          </a:xfrm>
        </p:spPr>
        <p:txBody>
          <a:bodyPr/>
          <a:lstStyle/>
          <a:p>
            <a:pPr algn="ctr">
              <a:buFont typeface="Arial" charset="0"/>
              <a:buNone/>
            </a:pPr>
            <a:r>
              <a:rPr lang="ru-RU" sz="2000" smtClean="0"/>
              <a:t>     а, б — с подвешенными перекрытиями;                      в—д — с консольными этажами;                                           е—з — комбинированные системы;                      </a:t>
            </a:r>
          </a:p>
          <a:p>
            <a:pPr algn="ctr">
              <a:buFont typeface="Arial" charset="0"/>
              <a:buNone/>
            </a:pPr>
            <a:r>
              <a:rPr lang="ru-RU" sz="2000" smtClean="0"/>
              <a:t> ж, з — с предварительным напряжением; 1— вариант с попарным объединением смежных перекрытий в одну консольную конструкцию;                        2, 3 — варианты очертания вант</a:t>
            </a:r>
          </a:p>
        </p:txBody>
      </p:sp>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00034" y="0"/>
            <a:ext cx="8229600"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Конструктивные элементы каркаса</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1F2AF1E-8369-4FA1-BEBE-AE3E5EC7DEF7}" type="slidenum">
              <a:rPr lang="ru-RU" sz="2400">
                <a:solidFill>
                  <a:schemeClr val="tx1">
                    <a:tint val="75000"/>
                  </a:schemeClr>
                </a:solidFill>
                <a:latin typeface="+mn-lt"/>
                <a:cs typeface="+mn-cs"/>
              </a:rPr>
              <a:pPr algn="r" fontAlgn="auto">
                <a:spcBef>
                  <a:spcPts val="0"/>
                </a:spcBef>
                <a:spcAft>
                  <a:spcPts val="0"/>
                </a:spcAft>
                <a:defRPr/>
              </a:pPr>
              <a:t>318</a:t>
            </a:fld>
            <a:endParaRPr lang="ru-RU" sz="2400" dirty="0">
              <a:solidFill>
                <a:schemeClr val="tx1">
                  <a:tint val="75000"/>
                </a:schemeClr>
              </a:solidFill>
              <a:latin typeface="+mn-lt"/>
              <a:cs typeface="+mn-cs"/>
            </a:endParaRPr>
          </a:p>
        </p:txBody>
      </p:sp>
      <p:sp>
        <p:nvSpPr>
          <p:cNvPr id="364547" name="Содержимое 8"/>
          <p:cNvSpPr>
            <a:spLocks noGrp="1"/>
          </p:cNvSpPr>
          <p:nvPr>
            <p:ph idx="4294967295"/>
          </p:nvPr>
        </p:nvSpPr>
        <p:spPr>
          <a:xfrm>
            <a:off x="0" y="1357313"/>
            <a:ext cx="9144000" cy="5500687"/>
          </a:xfrm>
        </p:spPr>
        <p:txBody>
          <a:bodyPr/>
          <a:lstStyle/>
          <a:p>
            <a:pPr>
              <a:lnSpc>
                <a:spcPct val="90000"/>
              </a:lnSpc>
              <a:buFont typeface="Arial" charset="0"/>
              <a:buNone/>
            </a:pPr>
            <a:r>
              <a:rPr lang="ru-RU" smtClean="0"/>
              <a:t> </a:t>
            </a:r>
            <a:r>
              <a:rPr lang="ru-RU" b="1" smtClean="0"/>
              <a:t>Колонны</a:t>
            </a:r>
            <a:r>
              <a:rPr lang="ru-RU" smtClean="0"/>
              <a:t> являются основными конструктивными элементами каркаса многоэтажного здания и воспринимают преимущественно сжимающие усилия с изгибом в одной или двух плоскостях. В ствольных системах вместо колонн применяют испытывающие растягивающие усилия подвески из стальных канатов (ванты) или полосовой стали.</a:t>
            </a:r>
          </a:p>
          <a:p>
            <a:pPr>
              <a:lnSpc>
                <a:spcPct val="90000"/>
              </a:lnSpc>
              <a:buFont typeface="Arial" charset="0"/>
              <a:buNone/>
            </a:pPr>
            <a:r>
              <a:rPr lang="ru-RU" b="1" smtClean="0"/>
              <a:t>Ригели</a:t>
            </a:r>
            <a:r>
              <a:rPr lang="ru-RU" smtClean="0"/>
              <a:t> работают преимущественно на изгиб. Продольные силы в ригелях, как правило, незначительны и появляются от горизонтальных (ветровых и сейсмических) нагрузок.</a:t>
            </a:r>
          </a:p>
          <a:p>
            <a:pPr>
              <a:lnSpc>
                <a:spcPct val="90000"/>
              </a:lnSpc>
              <a:buFont typeface="Arial" charset="0"/>
              <a:buNone/>
            </a:pPr>
            <a:endParaRPr lang="ru-RU" smtClean="0"/>
          </a:p>
        </p:txBody>
      </p:sp>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Содержимое 5"/>
          <p:cNvSpPr>
            <a:spLocks noGrp="1"/>
          </p:cNvSpPr>
          <p:nvPr>
            <p:ph sz="half" idx="4294967295"/>
          </p:nvPr>
        </p:nvSpPr>
        <p:spPr>
          <a:xfrm>
            <a:off x="323850" y="4941888"/>
            <a:ext cx="8820150" cy="1916112"/>
          </a:xfrm>
        </p:spPr>
        <p:txBody>
          <a:bodyPr/>
          <a:lstStyle/>
          <a:p>
            <a:pPr algn="ctr">
              <a:buFont typeface="Arial" charset="0"/>
              <a:buNone/>
            </a:pPr>
            <a:r>
              <a:rPr lang="ru-RU" sz="2400" i="1" smtClean="0"/>
              <a:t>а и м — из прокатных двутавров; б — составной двутавров; в, к и л — крестовые сечения; г — сплошное сечение; д и е — из прокатных уголков; ж и  з— трубчатые сечения; и, н, о, п —</a:t>
            </a:r>
          </a:p>
          <a:p>
            <a:pPr algn="ctr">
              <a:buFont typeface="Arial" charset="0"/>
              <a:buNone/>
            </a:pPr>
            <a:r>
              <a:rPr lang="ru-RU" sz="2400" smtClean="0"/>
              <a:t>комбинированные сечения</a:t>
            </a:r>
            <a:endParaRPr lang="ru-RU" sz="2600" smtClean="0"/>
          </a:p>
        </p:txBody>
      </p:sp>
      <p:sp>
        <p:nvSpPr>
          <p:cNvPr id="7" name="Номер слайда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r>
              <a:rPr lang="ru-RU" sz="2400" dirty="0">
                <a:solidFill>
                  <a:schemeClr val="tx1">
                    <a:tint val="75000"/>
                  </a:schemeClr>
                </a:solidFill>
                <a:latin typeface="+mn-lt"/>
                <a:cs typeface="+mn-cs"/>
              </a:rPr>
              <a:t>10</a:t>
            </a:r>
          </a:p>
        </p:txBody>
      </p:sp>
      <p:pic>
        <p:nvPicPr>
          <p:cNvPr id="365571" name="Picture 6"/>
          <p:cNvPicPr>
            <a:picLocks noGrp="1" noChangeAspect="1" noChangeArrowheads="1"/>
          </p:cNvPicPr>
          <p:nvPr>
            <p:ph sz="half" idx="4294967295"/>
          </p:nvPr>
        </p:nvPicPr>
        <p:blipFill>
          <a:blip r:embed="rId3"/>
          <a:srcRect/>
          <a:stretch>
            <a:fillRect/>
          </a:stretch>
        </p:blipFill>
        <p:spPr>
          <a:xfrm>
            <a:off x="1477963" y="692150"/>
            <a:ext cx="6118225" cy="4273550"/>
          </a:xfrm>
        </p:spPr>
      </p:pic>
      <p:sp>
        <p:nvSpPr>
          <p:cNvPr id="2" name="Заголовок 1"/>
          <p:cNvSpPr>
            <a:spLocks noGrp="1"/>
          </p:cNvSpPr>
          <p:nvPr>
            <p:ph type="title" idx="4294967295"/>
          </p:nvPr>
        </p:nvSpPr>
        <p:spPr>
          <a:xfrm>
            <a:off x="457200" y="0"/>
            <a:ext cx="8229600" cy="980728"/>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сечений колонн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1"/>
          <p:cNvSpPr>
            <a:spLocks noGrp="1"/>
          </p:cNvSpPr>
          <p:nvPr>
            <p:ph type="title" idx="4294967295"/>
          </p:nvPr>
        </p:nvSpPr>
        <p:spPr>
          <a:xfrm>
            <a:off x="500063" y="0"/>
            <a:ext cx="8229600" cy="1143000"/>
          </a:xfrm>
        </p:spPr>
        <p:txBody>
          <a:bodyPr/>
          <a:lstStyle/>
          <a:p>
            <a:pPr eaLnBrk="1" hangingPunct="1"/>
            <a:r>
              <a:rPr lang="ru-RU" sz="3300" smtClean="0">
                <a:cs typeface="Times New Roman" pitchFamily="18" charset="0"/>
              </a:rPr>
              <a:t>Чаще всего для изготовления металлических конструкций применяют:</a:t>
            </a:r>
          </a:p>
        </p:txBody>
      </p:sp>
      <p:sp>
        <p:nvSpPr>
          <p:cNvPr id="45058" name="Текст 3"/>
          <p:cNvSpPr>
            <a:spLocks noGrp="1"/>
          </p:cNvSpPr>
          <p:nvPr>
            <p:ph type="body" idx="4294967295"/>
          </p:nvPr>
        </p:nvSpPr>
        <p:spPr>
          <a:xfrm>
            <a:off x="500063" y="1052513"/>
            <a:ext cx="4040187" cy="587375"/>
          </a:xfrm>
        </p:spPr>
        <p:txBody>
          <a:bodyPr anchor="b"/>
          <a:lstStyle/>
          <a:p>
            <a:pPr marL="0" indent="0" algn="ctr" eaLnBrk="1" hangingPunct="1">
              <a:buFont typeface="Arial" charset="0"/>
              <a:buNone/>
            </a:pPr>
            <a:r>
              <a:rPr lang="ru-RU" b="1" smtClean="0"/>
              <a:t>Сталь</a:t>
            </a:r>
          </a:p>
        </p:txBody>
      </p:sp>
      <p:pic>
        <p:nvPicPr>
          <p:cNvPr id="45059" name="Содержимое 7" descr="metall14.jpg"/>
          <p:cNvPicPr>
            <a:picLocks noGrp="1" noChangeAspect="1"/>
          </p:cNvPicPr>
          <p:nvPr>
            <p:ph sz="half" idx="4294967295"/>
          </p:nvPr>
        </p:nvPicPr>
        <p:blipFill>
          <a:blip r:embed="rId2"/>
          <a:srcRect/>
          <a:stretch>
            <a:fillRect/>
          </a:stretch>
        </p:blipFill>
        <p:spPr>
          <a:xfrm>
            <a:off x="214313" y="1878013"/>
            <a:ext cx="4213225" cy="2568575"/>
          </a:xfrm>
        </p:spPr>
      </p:pic>
      <p:sp>
        <p:nvSpPr>
          <p:cNvPr id="45060" name="Текст 5"/>
          <p:cNvSpPr>
            <a:spLocks noGrp="1"/>
          </p:cNvSpPr>
          <p:nvPr>
            <p:ph type="body" sz="quarter" idx="4294967295"/>
          </p:nvPr>
        </p:nvSpPr>
        <p:spPr>
          <a:xfrm>
            <a:off x="4643438" y="1052513"/>
            <a:ext cx="4041775" cy="587375"/>
          </a:xfrm>
        </p:spPr>
        <p:txBody>
          <a:bodyPr anchor="b"/>
          <a:lstStyle/>
          <a:p>
            <a:pPr marL="0" indent="0" algn="ctr" eaLnBrk="1" hangingPunct="1">
              <a:buFont typeface="Arial" charset="0"/>
              <a:buNone/>
            </a:pPr>
            <a:r>
              <a:rPr lang="ru-RU" b="1" smtClean="0"/>
              <a:t>Алюминий</a:t>
            </a:r>
          </a:p>
        </p:txBody>
      </p:sp>
      <p:pic>
        <p:nvPicPr>
          <p:cNvPr id="45061" name="Содержимое 8" descr="caspianbank2_b.jpg"/>
          <p:cNvPicPr>
            <a:picLocks noGrp="1" noChangeAspect="1"/>
          </p:cNvPicPr>
          <p:nvPr>
            <p:ph sz="quarter" idx="4294967295"/>
          </p:nvPr>
        </p:nvPicPr>
        <p:blipFill>
          <a:blip r:embed="rId3"/>
          <a:srcRect/>
          <a:stretch>
            <a:fillRect/>
          </a:stretch>
        </p:blipFill>
        <p:spPr>
          <a:xfrm>
            <a:off x="4716463" y="1879600"/>
            <a:ext cx="4035425" cy="2589213"/>
          </a:xfrm>
        </p:spPr>
      </p:pic>
      <p:sp>
        <p:nvSpPr>
          <p:cNvPr id="12" name="TextBox 11"/>
          <p:cNvSpPr txBox="1"/>
          <p:nvPr/>
        </p:nvSpPr>
        <p:spPr>
          <a:xfrm>
            <a:off x="0" y="4500563"/>
            <a:ext cx="9144000" cy="2298700"/>
          </a:xfrm>
          <a:prstGeom prst="rect">
            <a:avLst/>
          </a:prstGeom>
          <a:noFill/>
        </p:spPr>
        <p:txBody>
          <a:bodyPr>
            <a:spAutoFit/>
          </a:bodyPr>
          <a:lstStyle/>
          <a:p>
            <a:pPr algn="just" fontAlgn="auto">
              <a:spcBef>
                <a:spcPts val="0"/>
              </a:spcBef>
              <a:spcAft>
                <a:spcPts val="0"/>
              </a:spcAft>
              <a:defRPr/>
            </a:pPr>
            <a:r>
              <a:rPr lang="ru-RU" sz="2900" dirty="0">
                <a:latin typeface="+mj-lt"/>
                <a:cs typeface="Times New Roman" pitchFamily="18" charset="0"/>
              </a:rPr>
              <a:t>В большей степени применяют стальные конструкции, т.к. алюминиевые  обладают повышенной деформативностью, пониженной огнестойкостью. Сталь применяют для несущих конструкций, алюминиевые для ограждающих конструкций.</a:t>
            </a:r>
          </a:p>
        </p:txBody>
      </p:sp>
      <p:sp>
        <p:nvSpPr>
          <p:cNvPr id="10" name="Номер слайда 9"/>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8123E3E-A987-4925-B4E7-D2C2D5001EC6}" type="slidenum">
              <a:rPr lang="ru-RU" sz="1200">
                <a:solidFill>
                  <a:schemeClr val="tx1">
                    <a:tint val="75000"/>
                  </a:schemeClr>
                </a:solidFill>
                <a:latin typeface="+mn-lt"/>
                <a:cs typeface="+mn-cs"/>
              </a:rPr>
              <a:pPr algn="r" fontAlgn="auto">
                <a:spcBef>
                  <a:spcPts val="0"/>
                </a:spcBef>
                <a:spcAft>
                  <a:spcPts val="0"/>
                </a:spcAft>
                <a:defRPr/>
              </a:pPr>
              <a:t>32</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Типы сечений ригелей, балок и ферм перекрытий</a:t>
            </a:r>
            <a:endParaRPr lang="ru-RU" sz="3600" dirty="0"/>
          </a:p>
        </p:txBody>
      </p:sp>
      <p:pic>
        <p:nvPicPr>
          <p:cNvPr id="367618" name="Picture 5"/>
          <p:cNvPicPr>
            <a:picLocks noGrp="1" noChangeAspect="1" noChangeArrowheads="1"/>
          </p:cNvPicPr>
          <p:nvPr>
            <p:ph sz="half" idx="4294967295"/>
          </p:nvPr>
        </p:nvPicPr>
        <p:blipFill>
          <a:blip r:embed="rId2"/>
          <a:srcRect/>
          <a:stretch>
            <a:fillRect/>
          </a:stretch>
        </p:blipFill>
        <p:spPr>
          <a:xfrm>
            <a:off x="457200" y="1412875"/>
            <a:ext cx="7499350" cy="3352800"/>
          </a:xfrm>
        </p:spPr>
      </p:pic>
      <p:sp>
        <p:nvSpPr>
          <p:cNvPr id="367619" name="Содержимое 10"/>
          <p:cNvSpPr>
            <a:spLocks noGrp="1"/>
          </p:cNvSpPr>
          <p:nvPr>
            <p:ph sz="half" idx="4294967295"/>
          </p:nvPr>
        </p:nvSpPr>
        <p:spPr>
          <a:xfrm>
            <a:off x="468313" y="4797425"/>
            <a:ext cx="8218487" cy="1800225"/>
          </a:xfrm>
        </p:spPr>
        <p:txBody>
          <a:bodyPr/>
          <a:lstStyle/>
          <a:p>
            <a:pPr algn="ctr">
              <a:lnSpc>
                <a:spcPct val="80000"/>
              </a:lnSpc>
              <a:buFont typeface="Arial" charset="0"/>
              <a:buNone/>
            </a:pPr>
            <a:r>
              <a:rPr lang="ru-RU" sz="2600" smtClean="0"/>
              <a:t>а — из прокатного двутавра; б — сварной двутавр; в— сталежелезобетонное сечение; г — гнутое; д — коробчатое; е — двутавр с перфорированной стенкой; ж. з, и, к и л — фермы с различными прокатными сечениями поясов</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AF887FB-B0AE-48F9-844D-84B9729A1C48}" type="slidenum">
              <a:rPr lang="ru-RU" sz="2400">
                <a:solidFill>
                  <a:schemeClr val="tx1">
                    <a:tint val="75000"/>
                  </a:schemeClr>
                </a:solidFill>
                <a:latin typeface="+mn-lt"/>
                <a:cs typeface="+mn-cs"/>
              </a:rPr>
              <a:pPr algn="r" fontAlgn="auto">
                <a:spcBef>
                  <a:spcPts val="0"/>
                </a:spcBef>
                <a:spcAft>
                  <a:spcPts val="0"/>
                </a:spcAft>
                <a:defRPr/>
              </a:pPr>
              <a:t>320</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Содержимое 6"/>
          <p:cNvSpPr>
            <a:spLocks noGrp="1"/>
          </p:cNvSpPr>
          <p:nvPr>
            <p:ph sz="half" idx="4294967295"/>
          </p:nvPr>
        </p:nvSpPr>
        <p:spPr>
          <a:xfrm>
            <a:off x="4643438" y="1357313"/>
            <a:ext cx="4038600" cy="4525962"/>
          </a:xfrm>
        </p:spPr>
        <p:txBody>
          <a:bodyPr/>
          <a:lstStyle/>
          <a:p>
            <a:pPr>
              <a:buFont typeface="Arial" charset="0"/>
              <a:buNone/>
            </a:pPr>
            <a:r>
              <a:rPr lang="ru-RU" sz="2800" i="1" smtClean="0"/>
              <a:t>     а — сварное двутавровое;                              б — коробчатое;</a:t>
            </a:r>
          </a:p>
          <a:p>
            <a:pPr>
              <a:buFont typeface="Arial" charset="0"/>
              <a:buNone/>
            </a:pPr>
            <a:r>
              <a:rPr lang="ru-RU" sz="2800" smtClean="0"/>
              <a:t>     1 — плоскость фрезерования торцов; </a:t>
            </a:r>
            <a:r>
              <a:rPr lang="ru-RU" sz="2800" i="1" smtClean="0"/>
              <a:t>2 —</a:t>
            </a:r>
            <a:r>
              <a:rPr lang="ru-RU" sz="2800" smtClean="0"/>
              <a:t>стяжной болт;                </a:t>
            </a:r>
            <a:r>
              <a:rPr lang="ru-RU" sz="2800" i="1" smtClean="0"/>
              <a:t>3 — установочная риска;                                            4 —</a:t>
            </a:r>
            <a:r>
              <a:rPr lang="ru-RU" sz="2800" smtClean="0"/>
              <a:t>вариант коротыша</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39E7D42-2E7B-4BFD-8D42-5DCC0BB36918}" type="slidenum">
              <a:rPr lang="ru-RU" sz="2400">
                <a:solidFill>
                  <a:schemeClr val="tx1">
                    <a:tint val="75000"/>
                  </a:schemeClr>
                </a:solidFill>
                <a:latin typeface="+mn-lt"/>
                <a:cs typeface="+mn-cs"/>
              </a:rPr>
              <a:pPr algn="r" fontAlgn="auto">
                <a:spcBef>
                  <a:spcPts val="0"/>
                </a:spcBef>
                <a:spcAft>
                  <a:spcPts val="0"/>
                </a:spcAft>
                <a:defRPr/>
              </a:pPr>
              <a:t>321</a:t>
            </a:fld>
            <a:endParaRPr lang="ru-RU" sz="2400" dirty="0">
              <a:solidFill>
                <a:schemeClr val="tx1">
                  <a:tint val="75000"/>
                </a:schemeClr>
              </a:solidFill>
              <a:latin typeface="+mn-lt"/>
              <a:cs typeface="+mn-cs"/>
            </a:endParaRPr>
          </a:p>
        </p:txBody>
      </p:sp>
      <p:pic>
        <p:nvPicPr>
          <p:cNvPr id="368643" name="Picture 2"/>
          <p:cNvPicPr>
            <a:picLocks noGrp="1" noChangeAspect="1" noChangeArrowheads="1"/>
          </p:cNvPicPr>
          <p:nvPr>
            <p:ph sz="half" idx="4294967295"/>
          </p:nvPr>
        </p:nvPicPr>
        <p:blipFill>
          <a:blip r:embed="rId2"/>
          <a:srcRect/>
          <a:stretch>
            <a:fillRect/>
          </a:stretch>
        </p:blipFill>
        <p:spPr>
          <a:xfrm>
            <a:off x="500063" y="1428750"/>
            <a:ext cx="4038600" cy="3890963"/>
          </a:xfrm>
        </p:spPr>
      </p:pic>
      <p:sp>
        <p:nvSpPr>
          <p:cNvPr id="6" name="Заголовок 1"/>
          <p:cNvSpPr txBox="1">
            <a:spLocks/>
          </p:cNvSpPr>
          <p:nvPr/>
        </p:nvSpPr>
        <p:spPr>
          <a:xfrm>
            <a:off x="571472" y="357166"/>
            <a:ext cx="82296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Сжатый стык колонн </a:t>
            </a:r>
            <a:r>
              <a:rPr lang="ru-RU" sz="3600" b="1" dirty="0">
                <a:latin typeface="+mj-lt"/>
                <a:ea typeface="+mj-ea"/>
                <a:cs typeface="+mj-cs"/>
              </a:rPr>
              <a:t/>
            </a:r>
            <a:br>
              <a:rPr lang="ru-RU" sz="3600" b="1" dirty="0">
                <a:latin typeface="+mj-lt"/>
                <a:ea typeface="+mj-ea"/>
                <a:cs typeface="+mj-cs"/>
              </a:rPr>
            </a:br>
            <a:endParaRPr lang="ru-RU" sz="3600" dirty="0">
              <a:latin typeface="+mj-lt"/>
              <a:ea typeface="+mj-ea"/>
              <a:cs typeface="+mj-cs"/>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665" name="Picture 2"/>
          <p:cNvPicPr>
            <a:picLocks noGrp="1" noChangeAspect="1" noChangeArrowheads="1"/>
          </p:cNvPicPr>
          <p:nvPr>
            <p:ph sz="half" idx="4294967295"/>
          </p:nvPr>
        </p:nvPicPr>
        <p:blipFill>
          <a:blip r:embed="rId2"/>
          <a:srcRect/>
          <a:stretch>
            <a:fillRect/>
          </a:stretch>
        </p:blipFill>
        <p:spPr>
          <a:xfrm>
            <a:off x="457200" y="1406525"/>
            <a:ext cx="7499350" cy="3362325"/>
          </a:xfrm>
        </p:spPr>
      </p:pic>
      <p:sp>
        <p:nvSpPr>
          <p:cNvPr id="369666" name="Содержимое 5"/>
          <p:cNvSpPr>
            <a:spLocks noGrp="1"/>
          </p:cNvSpPr>
          <p:nvPr>
            <p:ph sz="half" idx="4294967295"/>
          </p:nvPr>
        </p:nvSpPr>
        <p:spPr>
          <a:xfrm>
            <a:off x="395288" y="4797425"/>
            <a:ext cx="8291512" cy="1727200"/>
          </a:xfrm>
        </p:spPr>
        <p:txBody>
          <a:bodyPr/>
          <a:lstStyle/>
          <a:p>
            <a:pPr algn="ctr">
              <a:lnSpc>
                <a:spcPct val="80000"/>
              </a:lnSpc>
              <a:buFont typeface="Arial" charset="0"/>
              <a:buNone/>
            </a:pPr>
            <a:r>
              <a:rPr lang="ru-RU" sz="2600" i="1" smtClean="0"/>
              <a:t>а — с помощью листовых накладок на высокопрочных болтах; 6 и в — с помощью торцевых фланцев; г — через фрезерованный торец; 1— плоскость фрезерования; 2 — накладка; 3 —</a:t>
            </a:r>
            <a:r>
              <a:rPr lang="ru-RU" sz="2600" smtClean="0"/>
              <a:t>фланец;                                       </a:t>
            </a:r>
            <a:r>
              <a:rPr lang="ru-RU" sz="2600" i="1" smtClean="0"/>
              <a:t>4 — установочная риска</a:t>
            </a:r>
            <a:endParaRPr lang="ru-RU" sz="26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EDFB1F-435C-4020-80E5-E3FA9A777CEC}" type="slidenum">
              <a:rPr lang="ru-RU" sz="2400">
                <a:solidFill>
                  <a:schemeClr val="tx1">
                    <a:tint val="75000"/>
                  </a:schemeClr>
                </a:solidFill>
                <a:latin typeface="+mn-lt"/>
                <a:cs typeface="+mn-cs"/>
              </a:rPr>
              <a:pPr algn="r" fontAlgn="auto">
                <a:spcBef>
                  <a:spcPts val="0"/>
                </a:spcBef>
                <a:spcAft>
                  <a:spcPts val="0"/>
                </a:spcAft>
                <a:defRPr/>
              </a:pPr>
              <a:t>322</a:t>
            </a:fld>
            <a:endParaRPr lang="ru-RU" sz="2400" dirty="0">
              <a:solidFill>
                <a:schemeClr val="tx1">
                  <a:tint val="75000"/>
                </a:schemeClr>
              </a:solidFill>
              <a:latin typeface="+mn-lt"/>
              <a:cs typeface="+mn-cs"/>
            </a:endParaRPr>
          </a:p>
        </p:txBody>
      </p:sp>
      <p:sp>
        <p:nvSpPr>
          <p:cNvPr id="7" name="Заголовок 1"/>
          <p:cNvSpPr txBox="1">
            <a:spLocks/>
          </p:cNvSpPr>
          <p:nvPr/>
        </p:nvSpPr>
        <p:spPr>
          <a:xfrm>
            <a:off x="571472" y="285728"/>
            <a:ext cx="82296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Болтовые стыки колонн при больших эксцентриситетах</a:t>
            </a:r>
            <a:r>
              <a:rPr lang="ru-RU" sz="3600" b="1" dirty="0">
                <a:latin typeface="+mj-lt"/>
                <a:ea typeface="+mj-ea"/>
                <a:cs typeface="+mj-cs"/>
              </a:rPr>
              <a:t/>
            </a:r>
            <a:br>
              <a:rPr lang="ru-RU" sz="3600" b="1" dirty="0">
                <a:latin typeface="+mj-lt"/>
                <a:ea typeface="+mj-ea"/>
                <a:cs typeface="+mj-cs"/>
              </a:rPr>
            </a:br>
            <a:endParaRPr lang="ru-RU" sz="3600" dirty="0">
              <a:latin typeface="+mj-lt"/>
              <a:ea typeface="+mj-ea"/>
              <a:cs typeface="+mj-cs"/>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Содержимое 5"/>
          <p:cNvSpPr>
            <a:spLocks noGrp="1"/>
          </p:cNvSpPr>
          <p:nvPr>
            <p:ph sz="half" idx="4294967295"/>
          </p:nvPr>
        </p:nvSpPr>
        <p:spPr>
          <a:xfrm>
            <a:off x="5867400" y="3141663"/>
            <a:ext cx="2819400" cy="2984500"/>
          </a:xfrm>
        </p:spPr>
        <p:txBody>
          <a:bodyPr/>
          <a:lstStyle/>
          <a:p>
            <a:pPr>
              <a:buFont typeface="Arial" charset="0"/>
              <a:buNone/>
            </a:pPr>
            <a:r>
              <a:rPr lang="ru-RU" sz="2800" i="1" smtClean="0"/>
              <a:t>        а—в  схемы;                 1— плоскость фрезерования</a:t>
            </a:r>
            <a:endParaRPr lang="ru-RU" sz="28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ED4A3D4-1215-41CF-BFE3-408767F31525}" type="slidenum">
              <a:rPr lang="ru-RU" sz="2400">
                <a:solidFill>
                  <a:schemeClr val="tx1">
                    <a:tint val="75000"/>
                  </a:schemeClr>
                </a:solidFill>
                <a:latin typeface="+mn-lt"/>
                <a:cs typeface="+mn-cs"/>
              </a:rPr>
              <a:pPr algn="r" fontAlgn="auto">
                <a:spcBef>
                  <a:spcPts val="0"/>
                </a:spcBef>
                <a:spcAft>
                  <a:spcPts val="0"/>
                </a:spcAft>
                <a:defRPr/>
              </a:pPr>
              <a:t>323</a:t>
            </a:fld>
            <a:endParaRPr lang="ru-RU" sz="2400" dirty="0">
              <a:solidFill>
                <a:schemeClr val="tx1">
                  <a:tint val="75000"/>
                </a:schemeClr>
              </a:solidFill>
              <a:latin typeface="+mn-lt"/>
              <a:cs typeface="+mn-cs"/>
            </a:endParaRPr>
          </a:p>
        </p:txBody>
      </p:sp>
      <p:pic>
        <p:nvPicPr>
          <p:cNvPr id="370691" name="Picture 2"/>
          <p:cNvPicPr>
            <a:picLocks noGrp="1" noChangeAspect="1" noChangeArrowheads="1"/>
          </p:cNvPicPr>
          <p:nvPr>
            <p:ph sz="half" idx="4294967295"/>
          </p:nvPr>
        </p:nvPicPr>
        <p:blipFill>
          <a:blip r:embed="rId2"/>
          <a:srcRect/>
          <a:stretch>
            <a:fillRect/>
          </a:stretch>
        </p:blipFill>
        <p:spPr>
          <a:xfrm>
            <a:off x="457200" y="1644650"/>
            <a:ext cx="5510213" cy="4879975"/>
          </a:xfrm>
        </p:spPr>
      </p:pic>
      <p:sp>
        <p:nvSpPr>
          <p:cNvPr id="7" name="Заголовок 1"/>
          <p:cNvSpPr txBox="1">
            <a:spLocks/>
          </p:cNvSpPr>
          <p:nvPr/>
        </p:nvSpPr>
        <p:spPr>
          <a:xfrm>
            <a:off x="571472" y="357166"/>
            <a:ext cx="82296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Сварной стык колонн при больших эксцентриситетах </a:t>
            </a:r>
            <a:r>
              <a:rPr lang="ru-RU" sz="3600" b="1" dirty="0">
                <a:latin typeface="+mj-lt"/>
                <a:ea typeface="+mj-ea"/>
                <a:cs typeface="+mj-cs"/>
              </a:rPr>
              <a:t/>
            </a:r>
            <a:br>
              <a:rPr lang="ru-RU" sz="3600" b="1" dirty="0">
                <a:latin typeface="+mj-lt"/>
                <a:ea typeface="+mj-ea"/>
                <a:cs typeface="+mj-cs"/>
              </a:rPr>
            </a:br>
            <a:endParaRPr lang="ru-RU" sz="3600" dirty="0">
              <a:latin typeface="+mj-lt"/>
              <a:ea typeface="+mj-ea"/>
              <a:cs typeface="+mj-cs"/>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Содержимое 6"/>
          <p:cNvSpPr>
            <a:spLocks noGrp="1"/>
          </p:cNvSpPr>
          <p:nvPr>
            <p:ph sz="half" idx="4294967295"/>
          </p:nvPr>
        </p:nvSpPr>
        <p:spPr>
          <a:xfrm>
            <a:off x="4648200" y="1600200"/>
            <a:ext cx="4038600" cy="4525963"/>
          </a:xfrm>
        </p:spPr>
        <p:txBody>
          <a:bodyPr/>
          <a:lstStyle/>
          <a:p>
            <a:pPr>
              <a:buFont typeface="Arial" charset="0"/>
              <a:buNone/>
            </a:pPr>
            <a:r>
              <a:rPr lang="ru-RU" sz="2800" smtClean="0"/>
              <a:t>    1— плоскость фрезерования, строжки;                               </a:t>
            </a:r>
            <a:r>
              <a:rPr lang="ru-RU" sz="2800" i="1" smtClean="0"/>
              <a:t>2 —</a:t>
            </a:r>
            <a:r>
              <a:rPr lang="ru-RU" sz="2800" smtClean="0"/>
              <a:t>установочная риска;                                        </a:t>
            </a:r>
            <a:r>
              <a:rPr lang="ru-RU" sz="2800" i="1" smtClean="0"/>
              <a:t>3 — установочный болт;</a:t>
            </a:r>
          </a:p>
          <a:p>
            <a:pPr>
              <a:buFont typeface="Arial" charset="0"/>
              <a:buNone/>
            </a:pPr>
            <a:r>
              <a:rPr lang="ru-RU" sz="2800" i="1" smtClean="0"/>
              <a:t>    4 — анкерный болт; </a:t>
            </a:r>
          </a:p>
          <a:p>
            <a:pPr>
              <a:buFont typeface="Arial" charset="0"/>
              <a:buNone/>
            </a:pPr>
            <a:r>
              <a:rPr lang="ru-RU" sz="2800" i="1" smtClean="0"/>
              <a:t>    5 — подливка</a:t>
            </a:r>
            <a:endParaRPr lang="ru-RU" sz="28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8203BBB-EFE8-46C8-A460-04C93AC33FAB}" type="slidenum">
              <a:rPr lang="ru-RU" sz="2400">
                <a:solidFill>
                  <a:schemeClr val="tx1">
                    <a:tint val="75000"/>
                  </a:schemeClr>
                </a:solidFill>
                <a:latin typeface="+mn-lt"/>
                <a:cs typeface="+mn-cs"/>
              </a:rPr>
              <a:pPr algn="r" fontAlgn="auto">
                <a:spcBef>
                  <a:spcPts val="0"/>
                </a:spcBef>
                <a:spcAft>
                  <a:spcPts val="0"/>
                </a:spcAft>
                <a:defRPr/>
              </a:pPr>
              <a:t>324</a:t>
            </a:fld>
            <a:endParaRPr lang="ru-RU" sz="2400" dirty="0">
              <a:solidFill>
                <a:schemeClr val="tx1">
                  <a:tint val="75000"/>
                </a:schemeClr>
              </a:solidFill>
              <a:latin typeface="+mn-lt"/>
              <a:cs typeface="+mn-cs"/>
            </a:endParaRPr>
          </a:p>
        </p:txBody>
      </p:sp>
      <p:pic>
        <p:nvPicPr>
          <p:cNvPr id="371715" name="Picture 2"/>
          <p:cNvPicPr>
            <a:picLocks noGrp="1" noChangeAspect="1" noChangeArrowheads="1"/>
          </p:cNvPicPr>
          <p:nvPr>
            <p:ph sz="half" idx="4294967295"/>
          </p:nvPr>
        </p:nvPicPr>
        <p:blipFill>
          <a:blip r:embed="rId2"/>
          <a:srcRect/>
          <a:stretch>
            <a:fillRect/>
          </a:stretch>
        </p:blipFill>
        <p:spPr>
          <a:xfrm>
            <a:off x="971550" y="1052513"/>
            <a:ext cx="3560763" cy="5499100"/>
          </a:xfrm>
        </p:spPr>
      </p:pic>
      <p:sp>
        <p:nvSpPr>
          <p:cNvPr id="6" name="Заголовок 1"/>
          <p:cNvSpPr txBox="1">
            <a:spLocks/>
          </p:cNvSpPr>
          <p:nvPr/>
        </p:nvSpPr>
        <p:spPr>
          <a:xfrm>
            <a:off x="500034" y="357166"/>
            <a:ext cx="82296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Схема базы колонны </a:t>
            </a:r>
          </a:p>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с анкерными болтами</a:t>
            </a:r>
            <a:r>
              <a:rPr lang="ru-RU" sz="3600" b="1" dirty="0">
                <a:latin typeface="+mj-lt"/>
                <a:ea typeface="+mj-ea"/>
                <a:cs typeface="+mj-cs"/>
              </a:rPr>
              <a:t/>
            </a:r>
            <a:br>
              <a:rPr lang="ru-RU" sz="3600" b="1" dirty="0">
                <a:latin typeface="+mj-lt"/>
                <a:ea typeface="+mj-ea"/>
                <a:cs typeface="+mj-cs"/>
              </a:rPr>
            </a:br>
            <a:endParaRPr lang="ru-RU" sz="3600" dirty="0">
              <a:latin typeface="+mj-lt"/>
              <a:ea typeface="+mj-ea"/>
              <a:cs typeface="+mj-cs"/>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0EBFEA3-9998-40D9-86B4-0412EB11601E}" type="slidenum">
              <a:rPr lang="ru-RU" sz="2400">
                <a:solidFill>
                  <a:schemeClr val="tx1">
                    <a:tint val="75000"/>
                  </a:schemeClr>
                </a:solidFill>
                <a:latin typeface="+mn-lt"/>
                <a:cs typeface="+mn-cs"/>
              </a:rPr>
              <a:pPr algn="r" fontAlgn="auto">
                <a:spcBef>
                  <a:spcPts val="0"/>
                </a:spcBef>
                <a:spcAft>
                  <a:spcPts val="0"/>
                </a:spcAft>
                <a:defRPr/>
              </a:pPr>
              <a:t>325</a:t>
            </a:fld>
            <a:endParaRPr lang="ru-RU" sz="2400" dirty="0">
              <a:solidFill>
                <a:schemeClr val="tx1">
                  <a:tint val="75000"/>
                </a:schemeClr>
              </a:solidFill>
              <a:latin typeface="+mn-lt"/>
              <a:cs typeface="+mn-cs"/>
            </a:endParaRPr>
          </a:p>
        </p:txBody>
      </p:sp>
      <p:pic>
        <p:nvPicPr>
          <p:cNvPr id="372738" name="Picture 2"/>
          <p:cNvPicPr>
            <a:picLocks noGrp="1" noChangeAspect="1" noChangeArrowheads="1"/>
          </p:cNvPicPr>
          <p:nvPr>
            <p:ph sz="half" idx="4294967295"/>
          </p:nvPr>
        </p:nvPicPr>
        <p:blipFill>
          <a:blip r:embed="rId2"/>
          <a:srcRect/>
          <a:stretch>
            <a:fillRect/>
          </a:stretch>
        </p:blipFill>
        <p:spPr>
          <a:xfrm>
            <a:off x="928688" y="1143000"/>
            <a:ext cx="6924675" cy="3794125"/>
          </a:xfrm>
        </p:spPr>
      </p:pic>
      <p:sp>
        <p:nvSpPr>
          <p:cNvPr id="372739" name="Содержимое 6"/>
          <p:cNvSpPr>
            <a:spLocks noGrp="1"/>
          </p:cNvSpPr>
          <p:nvPr>
            <p:ph sz="half" idx="4294967295"/>
          </p:nvPr>
        </p:nvSpPr>
        <p:spPr>
          <a:xfrm>
            <a:off x="0" y="5013325"/>
            <a:ext cx="8748713" cy="1844675"/>
          </a:xfrm>
        </p:spPr>
        <p:txBody>
          <a:bodyPr/>
          <a:lstStyle/>
          <a:p>
            <a:pPr algn="ctr">
              <a:lnSpc>
                <a:spcPct val="90000"/>
              </a:lnSpc>
              <a:buFont typeface="Arial" charset="0"/>
              <a:buNone/>
            </a:pPr>
            <a:r>
              <a:rPr lang="ru-RU" sz="2400" smtClean="0"/>
              <a:t>     а и б — колонны с фрезерованным торцом; </a:t>
            </a:r>
            <a:r>
              <a:rPr lang="ru-RU" sz="2400" i="1" smtClean="0"/>
              <a:t>в — с применением диафрагм; 1— плоскость фрезерования; 2 — установочная риска; 3 — установочный болт; 4 — анкерный болт; 5 — шайба с отверстием на 2 мм больше диаметра болта; 6 — подливка; 7 — анкерная плитка</a:t>
            </a:r>
            <a:endParaRPr lang="ru-RU" sz="2400" smtClean="0"/>
          </a:p>
        </p:txBody>
      </p:sp>
      <p:sp>
        <p:nvSpPr>
          <p:cNvPr id="6" name="Заголовок 1"/>
          <p:cNvSpPr txBox="1">
            <a:spLocks/>
          </p:cNvSpPr>
          <p:nvPr/>
        </p:nvSpPr>
        <p:spPr>
          <a:xfrm>
            <a:off x="642910" y="214290"/>
            <a:ext cx="8229600" cy="1143000"/>
          </a:xfrm>
          <a:prstGeom prst="rect">
            <a:avLst/>
          </a:prstGeom>
        </p:spPr>
        <p:txBody>
          <a:bodyPr anchor="ctr"/>
          <a:lstStyle/>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База колонн с расчетными </a:t>
            </a:r>
          </a:p>
          <a:p>
            <a:pPr algn="ctr" fontAlgn="auto">
              <a:spcAft>
                <a:spcPts val="0"/>
              </a:spcAft>
              <a:defRPr/>
            </a:pPr>
            <a:r>
              <a:rPr lang="ru-RU" sz="3600" b="1" dirty="0">
                <a:ln w="17780" cmpd="sng">
                  <a:solidFill>
                    <a:srgbClr val="FFFFFF"/>
                  </a:solidFill>
                  <a:prstDash val="solid"/>
                  <a:miter lim="800000"/>
                </a:ln>
                <a:effectLst>
                  <a:outerShdw blurRad="38100" dist="38100" dir="2700000" algn="tl">
                    <a:srgbClr val="000000">
                      <a:alpha val="43137"/>
                    </a:srgbClr>
                  </a:outerShdw>
                </a:effectLst>
                <a:latin typeface="+mj-lt"/>
                <a:ea typeface="+mj-ea"/>
                <a:cs typeface="+mj-cs"/>
              </a:rPr>
              <a:t>анкерными болтами</a:t>
            </a:r>
            <a:r>
              <a:rPr lang="ru-RU" sz="3600" b="1" dirty="0">
                <a:latin typeface="+mj-lt"/>
                <a:ea typeface="+mj-ea"/>
                <a:cs typeface="+mj-cs"/>
              </a:rPr>
              <a:t/>
            </a:r>
            <a:br>
              <a:rPr lang="ru-RU" sz="3600" b="1" dirty="0">
                <a:latin typeface="+mj-lt"/>
                <a:ea typeface="+mj-ea"/>
                <a:cs typeface="+mj-cs"/>
              </a:rPr>
            </a:br>
            <a:endParaRPr lang="ru-RU" sz="3600" dirty="0">
              <a:latin typeface="+mj-lt"/>
              <a:ea typeface="+mj-ea"/>
              <a:cs typeface="+mj-cs"/>
            </a:endParaRP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157192"/>
            <a:ext cx="8643998" cy="1224136"/>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Резервуары</a:t>
            </a:r>
          </a:p>
        </p:txBody>
      </p:sp>
      <p:sp>
        <p:nvSpPr>
          <p:cNvPr id="2" name="Заголовок 1"/>
          <p:cNvSpPr>
            <a:spLocks/>
          </p:cNvSpPr>
          <p:nvPr/>
        </p:nvSpPr>
        <p:spPr bwMode="auto">
          <a:xfrm>
            <a:off x="611188" y="476250"/>
            <a:ext cx="216217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17</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44624"/>
            <a:ext cx="8229600" cy="1143000"/>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Виды резервуаров:</a:t>
            </a:r>
            <a:endParaRPr lang="ru-RU" dirty="0"/>
          </a:p>
        </p:txBody>
      </p:sp>
      <p:sp>
        <p:nvSpPr>
          <p:cNvPr id="3" name="Объект 2"/>
          <p:cNvSpPr>
            <a:spLocks noGrp="1"/>
          </p:cNvSpPr>
          <p:nvPr>
            <p:ph idx="4294967295"/>
          </p:nvPr>
        </p:nvSpPr>
        <p:spPr>
          <a:xfrm>
            <a:off x="590550" y="981075"/>
            <a:ext cx="7942263" cy="5543550"/>
          </a:xfrm>
        </p:spPr>
        <p:txBody>
          <a:bodyPr>
            <a:normAutofit/>
          </a:bodyPr>
          <a:lstStyle/>
          <a:p>
            <a:pPr marL="0" indent="0">
              <a:lnSpc>
                <a:spcPct val="80000"/>
              </a:lnSpc>
              <a:buFont typeface="Arial" charset="0"/>
              <a:buNone/>
              <a:defRPr/>
            </a:pPr>
            <a:r>
              <a:rPr lang="ru-RU" sz="2800" smtClean="0">
                <a:effectLst>
                  <a:outerShdw blurRad="38100" dist="38100" dir="2700000" algn="tl">
                    <a:srgbClr val="C0C0C0"/>
                  </a:outerShdw>
                </a:effectLst>
              </a:rPr>
              <a:t>1)В зависимости от положения в пространстве и геометрической формы делятся на:</a:t>
            </a:r>
          </a:p>
          <a:p>
            <a:pPr marL="0" indent="0">
              <a:lnSpc>
                <a:spcPct val="80000"/>
              </a:lnSpc>
              <a:defRPr/>
            </a:pPr>
            <a:r>
              <a:rPr lang="ru-RU" sz="2800" smtClean="0"/>
              <a:t>    </a:t>
            </a:r>
            <a:r>
              <a:rPr lang="ru-RU" sz="2400" smtClean="0"/>
              <a:t>цилиндрические (горизонтальные)</a:t>
            </a:r>
          </a:p>
          <a:p>
            <a:pPr marL="0" indent="0">
              <a:lnSpc>
                <a:spcPct val="80000"/>
              </a:lnSpc>
              <a:defRPr/>
            </a:pPr>
            <a:r>
              <a:rPr lang="ru-RU" sz="2400" smtClean="0"/>
              <a:t>     сферические</a:t>
            </a:r>
          </a:p>
          <a:p>
            <a:pPr marL="0" indent="0">
              <a:lnSpc>
                <a:spcPct val="80000"/>
              </a:lnSpc>
              <a:defRPr/>
            </a:pPr>
            <a:r>
              <a:rPr lang="ru-RU" sz="2400" smtClean="0"/>
              <a:t>     каплевидные</a:t>
            </a:r>
          </a:p>
          <a:p>
            <a:pPr marL="0" indent="0">
              <a:lnSpc>
                <a:spcPct val="80000"/>
              </a:lnSpc>
              <a:defRPr/>
            </a:pPr>
            <a:r>
              <a:rPr lang="ru-RU" sz="2400" smtClean="0"/>
              <a:t>     изотермические</a:t>
            </a:r>
          </a:p>
          <a:p>
            <a:pPr marL="0" indent="0">
              <a:lnSpc>
                <a:spcPct val="80000"/>
              </a:lnSpc>
              <a:defRPr/>
            </a:pPr>
            <a:r>
              <a:rPr lang="ru-RU" sz="2400" smtClean="0"/>
              <a:t>     многоторовый</a:t>
            </a:r>
          </a:p>
          <a:p>
            <a:pPr marL="0" indent="0">
              <a:lnSpc>
                <a:spcPct val="80000"/>
              </a:lnSpc>
              <a:buFont typeface="Arial" charset="0"/>
              <a:buNone/>
              <a:defRPr/>
            </a:pPr>
            <a:r>
              <a:rPr lang="ru-RU" sz="2800" smtClean="0">
                <a:effectLst>
                  <a:outerShdw blurRad="38100" dist="38100" dir="2700000" algn="tl">
                    <a:srgbClr val="C0C0C0"/>
                  </a:outerShdw>
                </a:effectLst>
              </a:rPr>
              <a:t>2) По расположению относительно  планировочного уровня строения делятся на:</a:t>
            </a:r>
          </a:p>
          <a:p>
            <a:pPr marL="0" indent="0">
              <a:lnSpc>
                <a:spcPct val="80000"/>
              </a:lnSpc>
              <a:defRPr/>
            </a:pPr>
            <a:r>
              <a:rPr lang="ru-RU" sz="2400" smtClean="0"/>
              <a:t>надземные (на опорах)</a:t>
            </a:r>
          </a:p>
          <a:p>
            <a:pPr marL="0" indent="0">
              <a:lnSpc>
                <a:spcPct val="80000"/>
              </a:lnSpc>
              <a:defRPr/>
            </a:pPr>
            <a:r>
              <a:rPr lang="ru-RU" sz="2400" smtClean="0"/>
              <a:t>наземные</a:t>
            </a:r>
          </a:p>
          <a:p>
            <a:pPr marL="0" indent="0">
              <a:lnSpc>
                <a:spcPct val="80000"/>
              </a:lnSpc>
              <a:defRPr/>
            </a:pPr>
            <a:r>
              <a:rPr lang="ru-RU" sz="2400" smtClean="0"/>
              <a:t>полузаглубленные</a:t>
            </a:r>
          </a:p>
          <a:p>
            <a:pPr marL="0" indent="0">
              <a:lnSpc>
                <a:spcPct val="80000"/>
              </a:lnSpc>
              <a:defRPr/>
            </a:pPr>
            <a:r>
              <a:rPr lang="ru-RU" sz="2400" smtClean="0"/>
              <a:t>подземные</a:t>
            </a:r>
          </a:p>
          <a:p>
            <a:pPr marL="0" indent="0">
              <a:lnSpc>
                <a:spcPct val="80000"/>
              </a:lnSpc>
              <a:defRPr/>
            </a:pPr>
            <a:r>
              <a:rPr lang="ru-RU" sz="2400" smtClean="0"/>
              <a:t>подводные</a:t>
            </a:r>
          </a:p>
          <a:p>
            <a:pPr marL="0" indent="0">
              <a:lnSpc>
                <a:spcPct val="80000"/>
              </a:lnSpc>
              <a:defRPr/>
            </a:pPr>
            <a:endParaRPr lang="ru-RU" sz="2800" smtClean="0"/>
          </a:p>
          <a:p>
            <a:pPr marL="0" indent="0">
              <a:lnSpc>
                <a:spcPct val="80000"/>
              </a:lnSpc>
              <a:buFont typeface="Arial" charset="0"/>
              <a:buAutoNum type="arabicParenR"/>
              <a:defRPr/>
            </a:pPr>
            <a:endParaRPr lang="ru-RU" sz="2500" smtClean="0"/>
          </a:p>
          <a:p>
            <a:pPr marL="0" indent="0">
              <a:lnSpc>
                <a:spcPct val="80000"/>
              </a:lnSpc>
              <a:buFont typeface="Arial" charset="0"/>
              <a:buAutoNum type="arabicParenR"/>
              <a:defRPr/>
            </a:pPr>
            <a:endParaRPr lang="ru-RU" sz="2500" smtClean="0"/>
          </a:p>
          <a:p>
            <a:pPr marL="0" indent="0">
              <a:lnSpc>
                <a:spcPct val="80000"/>
              </a:lnSpc>
              <a:buFont typeface="Arial" charset="0"/>
              <a:buNone/>
              <a:defRPr/>
            </a:pPr>
            <a:endParaRPr lang="ru-RU" sz="2500" smtClean="0"/>
          </a:p>
          <a:p>
            <a:pPr marL="0" indent="0">
              <a:lnSpc>
                <a:spcPct val="80000"/>
              </a:lnSpc>
              <a:buFont typeface="Arial" charset="0"/>
              <a:buNone/>
              <a:defRPr/>
            </a:pPr>
            <a:endParaRPr lang="ru-RU" sz="2500" smtClean="0"/>
          </a:p>
        </p:txBody>
      </p:sp>
    </p:spTree>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457200" y="549275"/>
            <a:ext cx="8229600" cy="5576888"/>
          </a:xfrm>
        </p:spPr>
        <p:txBody>
          <a:bodyPr>
            <a:normAutofit/>
          </a:bodyPr>
          <a:lstStyle/>
          <a:p>
            <a:pPr marL="0" indent="0">
              <a:buFont typeface="Arial" charset="0"/>
              <a:buNone/>
              <a:defRPr/>
            </a:pPr>
            <a:r>
              <a:rPr lang="ru-RU" sz="3000" smtClean="0">
                <a:effectLst>
                  <a:outerShdw blurRad="38100" dist="38100" dir="2700000" algn="tl">
                    <a:srgbClr val="C0C0C0"/>
                  </a:outerShdw>
                </a:effectLst>
              </a:rPr>
              <a:t>3)По расположению относительно  планировочного уровня строения делятся на:</a:t>
            </a:r>
          </a:p>
          <a:p>
            <a:pPr marL="0" indent="0">
              <a:defRPr/>
            </a:pPr>
            <a:r>
              <a:rPr lang="ru-RU" sz="2400" smtClean="0"/>
              <a:t>с бескаркасной висячей кровлей</a:t>
            </a:r>
          </a:p>
          <a:p>
            <a:pPr marL="0" indent="0">
              <a:defRPr/>
            </a:pPr>
            <a:r>
              <a:rPr lang="ru-RU" sz="2400" smtClean="0"/>
              <a:t>с центральной стойкой</a:t>
            </a:r>
          </a:p>
          <a:p>
            <a:pPr marL="0" indent="0">
              <a:defRPr/>
            </a:pPr>
            <a:r>
              <a:rPr lang="ru-RU" sz="2400" smtClean="0"/>
              <a:t>с понтонами</a:t>
            </a:r>
          </a:p>
          <a:p>
            <a:pPr marL="0" indent="0">
              <a:defRPr/>
            </a:pPr>
            <a:r>
              <a:rPr lang="ru-RU" sz="2400" smtClean="0"/>
              <a:t>с «дышащей» крышей</a:t>
            </a:r>
          </a:p>
          <a:p>
            <a:pPr marL="0" indent="0">
              <a:defRPr/>
            </a:pPr>
            <a:r>
              <a:rPr lang="ru-RU" sz="2400" smtClean="0"/>
              <a:t>с подъемной крышей</a:t>
            </a:r>
          </a:p>
          <a:p>
            <a:pPr marL="0" indent="0">
              <a:defRPr/>
            </a:pPr>
            <a:r>
              <a:rPr lang="ru-RU" sz="2400" smtClean="0"/>
              <a:t>с пологой сферической кровлей</a:t>
            </a:r>
          </a:p>
          <a:p>
            <a:pPr marL="0" indent="0">
              <a:defRPr/>
            </a:pPr>
            <a:r>
              <a:rPr lang="ru-RU" sz="2400" smtClean="0"/>
              <a:t> с пологой сфероцилиндрической кровлей</a:t>
            </a:r>
          </a:p>
          <a:p>
            <a:pPr marL="0" indent="0">
              <a:defRPr/>
            </a:pPr>
            <a:r>
              <a:rPr lang="ru-RU" sz="2400" smtClean="0"/>
              <a:t>с выпуклыми днищем и кровлей </a:t>
            </a:r>
          </a:p>
          <a:p>
            <a:pPr marL="0" indent="0">
              <a:defRPr/>
            </a:pPr>
            <a:endParaRPr lang="ru-RU" smtClean="0"/>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a:bodyPr>
          <a:lstStyle/>
          <a:p>
            <a:pPr>
              <a:defRPr/>
            </a:pPr>
            <a:r>
              <a:rPr lang="ru-RU" sz="3200" b="1" smtClean="0">
                <a:effectLst>
                  <a:outerShdw blurRad="38100" dist="38100" dir="2700000" algn="tl">
                    <a:srgbClr val="C0C0C0"/>
                  </a:outerShdw>
                </a:effectLst>
              </a:rPr>
              <a:t>Вертикальные цилиндрические резервуары низкого давления</a:t>
            </a:r>
          </a:p>
        </p:txBody>
      </p:sp>
      <p:pic>
        <p:nvPicPr>
          <p:cNvPr id="376834" name="Picture 3"/>
          <p:cNvPicPr>
            <a:picLocks noGrp="1" noChangeAspect="1" noChangeArrowheads="1"/>
          </p:cNvPicPr>
          <p:nvPr>
            <p:ph sz="half" idx="4294967295"/>
          </p:nvPr>
        </p:nvPicPr>
        <p:blipFill>
          <a:blip r:embed="rId2"/>
          <a:srcRect/>
          <a:stretch>
            <a:fillRect/>
          </a:stretch>
        </p:blipFill>
        <p:spPr>
          <a:xfrm>
            <a:off x="342900" y="1773238"/>
            <a:ext cx="4310063" cy="4751387"/>
          </a:xfrm>
        </p:spPr>
      </p:pic>
      <p:sp>
        <p:nvSpPr>
          <p:cNvPr id="376835" name="Содержимое 9"/>
          <p:cNvSpPr>
            <a:spLocks noGrp="1"/>
          </p:cNvSpPr>
          <p:nvPr>
            <p:ph sz="half" idx="4294967295"/>
          </p:nvPr>
        </p:nvSpPr>
        <p:spPr>
          <a:xfrm>
            <a:off x="4643438" y="1341438"/>
            <a:ext cx="4251325" cy="4784725"/>
          </a:xfrm>
        </p:spPr>
        <p:txBody>
          <a:bodyPr/>
          <a:lstStyle/>
          <a:p>
            <a:pPr>
              <a:buFont typeface="Arial" charset="0"/>
              <a:buNone/>
            </a:pPr>
            <a:r>
              <a:rPr lang="ru-RU" sz="2600" smtClean="0"/>
              <a:t> </a:t>
            </a:r>
            <a:r>
              <a:rPr lang="ru-RU" sz="2400" smtClean="0"/>
              <a:t>а- со стационарной крышей объемом 20000 м</a:t>
            </a:r>
            <a:r>
              <a:rPr lang="ru-RU" sz="2400" baseline="30000" smtClean="0"/>
              <a:t>3</a:t>
            </a:r>
            <a:r>
              <a:rPr lang="ru-RU" sz="2400" smtClean="0"/>
              <a:t>;           </a:t>
            </a:r>
          </a:p>
          <a:p>
            <a:pPr>
              <a:buFont typeface="Arial" charset="0"/>
              <a:buNone/>
            </a:pPr>
            <a:r>
              <a:rPr lang="ru-RU" sz="2400" smtClean="0"/>
              <a:t>б- с плавающей крышей объемом 50000 м</a:t>
            </a:r>
            <a:r>
              <a:rPr lang="ru-RU" sz="2400" baseline="30000" smtClean="0"/>
              <a:t>3</a:t>
            </a:r>
            <a:r>
              <a:rPr lang="ru-RU" sz="2400" smtClean="0"/>
              <a:t>;</a:t>
            </a:r>
          </a:p>
          <a:p>
            <a:pPr>
              <a:buFont typeface="Arial" charset="0"/>
              <a:buNone/>
            </a:pPr>
            <a:r>
              <a:rPr lang="ru-RU" sz="2400" smtClean="0"/>
              <a:t>1- корпус;</a:t>
            </a:r>
          </a:p>
          <a:p>
            <a:pPr>
              <a:buFont typeface="Arial" charset="0"/>
              <a:buNone/>
            </a:pPr>
            <a:r>
              <a:rPr lang="ru-RU" sz="2400" smtClean="0"/>
              <a:t>2-стационарная крыша;</a:t>
            </a:r>
          </a:p>
          <a:p>
            <a:pPr>
              <a:buFont typeface="Arial" charset="0"/>
              <a:buNone/>
            </a:pPr>
            <a:r>
              <a:rPr lang="ru-RU" sz="2400" smtClean="0"/>
              <a:t>3-плавающая крыша;</a:t>
            </a:r>
          </a:p>
          <a:p>
            <a:pPr>
              <a:buFont typeface="Arial" charset="0"/>
              <a:buNone/>
            </a:pPr>
            <a:r>
              <a:rPr lang="ru-RU" sz="2400" smtClean="0"/>
              <a:t>4-днище;</a:t>
            </a:r>
          </a:p>
          <a:p>
            <a:pPr>
              <a:buFont typeface="Arial" charset="0"/>
              <a:buNone/>
            </a:pPr>
            <a:r>
              <a:rPr lang="en-US" sz="2400" smtClean="0"/>
              <a:t>5-</a:t>
            </a:r>
            <a:r>
              <a:rPr lang="ru-RU" sz="2400" smtClean="0"/>
              <a:t>понтон;</a:t>
            </a:r>
          </a:p>
          <a:p>
            <a:pPr>
              <a:buFont typeface="Arial" charset="0"/>
              <a:buNone/>
            </a:pPr>
            <a:r>
              <a:rPr lang="ru-RU" sz="2400" smtClean="0"/>
              <a:t> 6-шахтная лестница; </a:t>
            </a:r>
          </a:p>
          <a:p>
            <a:pPr>
              <a:buFont typeface="Arial" charset="0"/>
              <a:buNone/>
            </a:pPr>
            <a:r>
              <a:rPr lang="ru-RU" sz="2400" smtClean="0"/>
              <a:t>7-катучая лестница;</a:t>
            </a:r>
          </a:p>
          <a:p>
            <a:pPr>
              <a:buFont typeface="Arial" charset="0"/>
              <a:buNone/>
            </a:pPr>
            <a:r>
              <a:rPr lang="ru-RU" sz="2400" smtClean="0"/>
              <a:t> 8-направляющая стойка.</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620713"/>
          </a:xfrm>
        </p:spPr>
        <p:txBody>
          <a:bodyPr>
            <a:noAutofit/>
          </a:bodyPr>
          <a:lstStyle/>
          <a:p>
            <a:pPr eaLnBrk="1" hangingPunct="1">
              <a:defRPr/>
            </a:pPr>
            <a:r>
              <a:rPr lang="ru-RU" sz="4000" b="1" smtClean="0">
                <a:effectLst>
                  <a:outerShdw blurRad="38100" dist="38100" dir="2700000" algn="tl">
                    <a:srgbClr val="C0C0C0"/>
                  </a:outerShdw>
                </a:effectLst>
                <a:latin typeface="Arial" charset="0"/>
                <a:cs typeface="Times New Roman" pitchFamily="18" charset="0"/>
              </a:rPr>
              <a:t>1. </a:t>
            </a:r>
            <a:r>
              <a:rPr lang="ru-RU" sz="4000" b="1" smtClean="0">
                <a:effectLst>
                  <a:outerShdw blurRad="38100" dist="38100" dir="2700000" algn="tl">
                    <a:srgbClr val="C0C0C0"/>
                  </a:outerShdw>
                </a:effectLst>
                <a:cs typeface="Times New Roman" pitchFamily="18" charset="0"/>
              </a:rPr>
              <a:t>Классификация сталей</a:t>
            </a:r>
          </a:p>
        </p:txBody>
      </p:sp>
      <p:sp>
        <p:nvSpPr>
          <p:cNvPr id="6" name="Заголовок 1"/>
          <p:cNvSpPr txBox="1">
            <a:spLocks/>
          </p:cNvSpPr>
          <p:nvPr/>
        </p:nvSpPr>
        <p:spPr>
          <a:xfrm>
            <a:off x="0" y="549275"/>
            <a:ext cx="9144000" cy="5616575"/>
          </a:xfrm>
          <a:prstGeom prst="rect">
            <a:avLst/>
          </a:prstGeom>
        </p:spPr>
        <p:txBody>
          <a:bodyPr anchor="b"/>
          <a:lstStyle/>
          <a:p>
            <a:pPr fontAlgn="auto">
              <a:spcAft>
                <a:spcPts val="0"/>
              </a:spcAft>
              <a:defRPr/>
            </a:pPr>
            <a:endParaRPr lang="ru-RU" sz="3000" cap="small" dirty="0">
              <a:latin typeface="Times New Roman" pitchFamily="18" charset="0"/>
              <a:ea typeface="+mj-ea"/>
              <a:cs typeface="Times New Roman" pitchFamily="18" charset="0"/>
            </a:endParaRPr>
          </a:p>
        </p:txBody>
      </p:sp>
      <p:graphicFrame>
        <p:nvGraphicFramePr>
          <p:cNvPr id="56324" name="Object 4"/>
          <p:cNvGraphicFramePr>
            <a:graphicFrameLocks noChangeAspect="1"/>
          </p:cNvGraphicFramePr>
          <p:nvPr/>
        </p:nvGraphicFramePr>
        <p:xfrm>
          <a:off x="3856038" y="1484313"/>
          <a:ext cx="2443162" cy="603250"/>
        </p:xfrm>
        <a:graphic>
          <a:graphicData uri="http://schemas.openxmlformats.org/presentationml/2006/ole">
            <p:oleObj spid="_x0000_s56324" name="Формула" r:id="rId3" imgW="1028520" imgH="253800" progId="Equation.3">
              <p:embed/>
            </p:oleObj>
          </a:graphicData>
        </a:graphic>
      </p:graphicFrame>
      <p:graphicFrame>
        <p:nvGraphicFramePr>
          <p:cNvPr id="56325" name="Object 5"/>
          <p:cNvGraphicFramePr>
            <a:graphicFrameLocks noChangeAspect="1"/>
          </p:cNvGraphicFramePr>
          <p:nvPr/>
        </p:nvGraphicFramePr>
        <p:xfrm>
          <a:off x="3924300" y="2060575"/>
          <a:ext cx="2881313" cy="603250"/>
        </p:xfrm>
        <a:graphic>
          <a:graphicData uri="http://schemas.openxmlformats.org/presentationml/2006/ole">
            <p:oleObj spid="_x0000_s56325" name="Формула" r:id="rId4" imgW="1257120" imgH="253800" progId="Equation.3">
              <p:embed/>
            </p:oleObj>
          </a:graphicData>
        </a:graphic>
      </p:graphicFrame>
      <p:sp>
        <p:nvSpPr>
          <p:cNvPr id="9" name="Номер слайда 8"/>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A3D6CA4-B01E-4FF7-94ED-530F31C314AA}" type="slidenum">
              <a:rPr lang="ru-RU" sz="1200">
                <a:solidFill>
                  <a:schemeClr val="tx1">
                    <a:tint val="75000"/>
                  </a:schemeClr>
                </a:solidFill>
                <a:latin typeface="+mn-lt"/>
                <a:cs typeface="+mn-cs"/>
              </a:rPr>
              <a:pPr algn="r" fontAlgn="auto">
                <a:spcBef>
                  <a:spcPts val="0"/>
                </a:spcBef>
                <a:spcAft>
                  <a:spcPts val="0"/>
                </a:spcAft>
                <a:defRPr/>
              </a:pPr>
              <a:t>33</a:t>
            </a:fld>
            <a:endParaRPr lang="ru-RU" sz="1200" dirty="0">
              <a:solidFill>
                <a:schemeClr val="tx1">
                  <a:tint val="75000"/>
                </a:schemeClr>
              </a:solidFill>
              <a:latin typeface="+mn-lt"/>
              <a:cs typeface="+mn-cs"/>
            </a:endParaRPr>
          </a:p>
        </p:txBody>
      </p:sp>
      <p:sp>
        <p:nvSpPr>
          <p:cNvPr id="56333" name="Text Box 9"/>
          <p:cNvSpPr txBox="1">
            <a:spLocks noChangeArrowheads="1"/>
          </p:cNvSpPr>
          <p:nvPr/>
        </p:nvSpPr>
        <p:spPr bwMode="auto">
          <a:xfrm>
            <a:off x="468313" y="836613"/>
            <a:ext cx="8280400" cy="2365375"/>
          </a:xfrm>
          <a:prstGeom prst="rect">
            <a:avLst/>
          </a:prstGeom>
          <a:noFill/>
          <a:ln w="9525">
            <a:noFill/>
            <a:miter lim="800000"/>
            <a:headEnd/>
            <a:tailEnd/>
          </a:ln>
        </p:spPr>
        <p:txBody>
          <a:bodyPr>
            <a:spAutoFit/>
          </a:bodyPr>
          <a:lstStyle/>
          <a:p>
            <a:pPr algn="ctr">
              <a:spcBef>
                <a:spcPct val="50000"/>
              </a:spcBef>
            </a:pPr>
            <a:r>
              <a:rPr lang="ru-RU" sz="3200">
                <a:latin typeface="Arial Unicode MS" pitchFamily="34" charset="-128"/>
                <a:cs typeface="Times New Roman" pitchFamily="18" charset="0"/>
              </a:rPr>
              <a:t>По механическим свойствам:</a:t>
            </a:r>
          </a:p>
          <a:p>
            <a:pPr>
              <a:spcBef>
                <a:spcPct val="50000"/>
              </a:spcBef>
            </a:pPr>
            <a:r>
              <a:rPr lang="ru-RU" sz="2600">
                <a:latin typeface="Arial Unicode MS" pitchFamily="34" charset="-128"/>
                <a:cs typeface="Times New Roman" pitchFamily="18" charset="0"/>
              </a:rPr>
              <a:t>1. Малоуглеродистые (                           )</a:t>
            </a:r>
          </a:p>
          <a:p>
            <a:pPr>
              <a:spcBef>
                <a:spcPct val="50000"/>
              </a:spcBef>
            </a:pPr>
            <a:r>
              <a:rPr lang="ru-RU" sz="2600">
                <a:latin typeface="Arial Unicode MS" pitchFamily="34" charset="-128"/>
                <a:cs typeface="Times New Roman" pitchFamily="18" charset="0"/>
              </a:rPr>
              <a:t>2. Низколегированные (                               )</a:t>
            </a:r>
          </a:p>
          <a:p>
            <a:pPr>
              <a:spcBef>
                <a:spcPct val="50000"/>
              </a:spcBef>
            </a:pPr>
            <a:r>
              <a:rPr lang="ru-RU" sz="2600">
                <a:latin typeface="Arial Unicode MS" pitchFamily="34" charset="-128"/>
                <a:cs typeface="Times New Roman" pitchFamily="18" charset="0"/>
              </a:rPr>
              <a:t>3. Высокопрочные (                              )</a:t>
            </a:r>
          </a:p>
        </p:txBody>
      </p:sp>
      <p:sp>
        <p:nvSpPr>
          <p:cNvPr id="56334" name="Rectangle 12"/>
          <p:cNvSpPr>
            <a:spLocks noChangeArrowheads="1"/>
          </p:cNvSpPr>
          <p:nvPr/>
        </p:nvSpPr>
        <p:spPr bwMode="auto">
          <a:xfrm>
            <a:off x="0" y="2886075"/>
            <a:ext cx="184150" cy="366713"/>
          </a:xfrm>
          <a:prstGeom prst="rect">
            <a:avLst/>
          </a:prstGeom>
          <a:noFill/>
          <a:ln w="9525">
            <a:noFill/>
            <a:miter lim="800000"/>
            <a:headEnd/>
            <a:tailEnd/>
          </a:ln>
        </p:spPr>
        <p:txBody>
          <a:bodyPr wrap="none" anchor="ctr">
            <a:spAutoFit/>
          </a:bodyPr>
          <a:lstStyle/>
          <a:p>
            <a:endParaRPr lang="ru-RU">
              <a:latin typeface="Times New Roman" pitchFamily="18" charset="0"/>
              <a:cs typeface="Times New Roman" pitchFamily="18" charset="0"/>
            </a:endParaRPr>
          </a:p>
        </p:txBody>
      </p:sp>
      <p:graphicFrame>
        <p:nvGraphicFramePr>
          <p:cNvPr id="56329" name="Object 9"/>
          <p:cNvGraphicFramePr>
            <a:graphicFrameLocks noChangeAspect="1"/>
          </p:cNvGraphicFramePr>
          <p:nvPr/>
        </p:nvGraphicFramePr>
        <p:xfrm>
          <a:off x="3421063" y="2636838"/>
          <a:ext cx="2806700" cy="668337"/>
        </p:xfrm>
        <a:graphic>
          <a:graphicData uri="http://schemas.openxmlformats.org/presentationml/2006/ole">
            <p:oleObj spid="_x0000_s56329" name="Формула" r:id="rId5" imgW="1054100" imgH="254000" progId="Equation.3">
              <p:embed/>
            </p:oleObj>
          </a:graphicData>
        </a:graphic>
      </p:graphicFrame>
    </p:spTree>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457200" y="476250"/>
            <a:ext cx="8229600" cy="5649913"/>
          </a:xfrm>
        </p:spPr>
        <p:txBody>
          <a:bodyPr>
            <a:normAutofit/>
          </a:bodyPr>
          <a:lstStyle/>
          <a:p>
            <a:pPr>
              <a:buFont typeface="Arial" charset="0"/>
              <a:buNone/>
              <a:defRPr/>
            </a:pPr>
            <a:r>
              <a:rPr lang="ru-RU" sz="2800" b="1" smtClean="0">
                <a:effectLst>
                  <a:outerShdw blurRad="38100" dist="38100" dir="2700000" algn="tl">
                    <a:srgbClr val="C0C0C0"/>
                  </a:outerShdw>
                </a:effectLst>
              </a:rPr>
              <a:t>Вертикальные цилиндрические резервуары низкого давления в зависимости от объема и места расположения подразделяются на три класса: 							</a:t>
            </a:r>
            <a:r>
              <a:rPr lang="ru-RU" sz="1600" b="1" smtClean="0">
                <a:effectLst>
                  <a:outerShdw blurRad="38100" dist="38100" dir="2700000" algn="tl">
                    <a:srgbClr val="C0C0C0"/>
                  </a:outerShdw>
                </a:effectLst>
              </a:rPr>
              <a:t>                                                   </a:t>
            </a:r>
            <a:endParaRPr lang="ru-RU" sz="2800" b="1" smtClean="0">
              <a:effectLst>
                <a:outerShdw blurRad="38100" dist="38100" dir="2700000" algn="tl">
                  <a:srgbClr val="C0C0C0"/>
                </a:outerShdw>
              </a:effectLst>
            </a:endParaRPr>
          </a:p>
          <a:p>
            <a:pPr>
              <a:buFont typeface="Arial" charset="0"/>
              <a:buNone/>
              <a:defRPr/>
            </a:pPr>
            <a:r>
              <a:rPr lang="ru-RU" sz="2800" b="1" smtClean="0">
                <a:effectLst>
                  <a:outerShdw blurRad="38100" dist="38100" dir="2700000" algn="tl">
                    <a:srgbClr val="C0C0C0"/>
                  </a:outerShdw>
                </a:effectLst>
              </a:rPr>
              <a:t> класс</a:t>
            </a:r>
            <a:r>
              <a:rPr lang="en-US" sz="2800" b="1" smtClean="0">
                <a:effectLst>
                  <a:outerShdw blurRad="38100" dist="38100" dir="2700000" algn="tl">
                    <a:srgbClr val="C0C0C0"/>
                  </a:outerShdw>
                </a:effectLst>
              </a:rPr>
              <a:t> I</a:t>
            </a:r>
            <a:r>
              <a:rPr lang="ru-RU" sz="2800" b="1" smtClean="0">
                <a:effectLst>
                  <a:outerShdw blurRad="38100" dist="38100" dir="2700000" algn="tl">
                    <a:srgbClr val="C0C0C0"/>
                  </a:outerShdw>
                </a:effectLst>
              </a:rPr>
              <a:t>- </a:t>
            </a:r>
            <a:r>
              <a:rPr lang="ru-RU" sz="2600" smtClean="0">
                <a:effectLst>
                  <a:outerShdw blurRad="38100" dist="38100" dir="2700000" algn="tl">
                    <a:srgbClr val="C0C0C0"/>
                  </a:outerShdw>
                </a:effectLst>
              </a:rPr>
              <a:t>особо опасные объемом </a:t>
            </a:r>
            <a:r>
              <a:rPr lang="en-US" sz="2600" smtClean="0">
                <a:effectLst>
                  <a:outerShdw blurRad="38100" dist="38100" dir="2700000" algn="tl">
                    <a:srgbClr val="C0C0C0"/>
                  </a:outerShdw>
                </a:effectLst>
              </a:rPr>
              <a:t>V&gt;</a:t>
            </a:r>
            <a:r>
              <a:rPr lang="ru-RU" sz="2600" smtClean="0">
                <a:effectLst>
                  <a:outerShdw blurRad="38100" dist="38100" dir="2700000" algn="tl">
                    <a:srgbClr val="C0C0C0"/>
                  </a:outerShdw>
                </a:effectLst>
              </a:rPr>
              <a:t>= 10000 </a:t>
            </a:r>
            <a:r>
              <a:rPr lang="ru-RU" sz="2600" smtClean="0"/>
              <a:t>м</a:t>
            </a:r>
            <a:r>
              <a:rPr lang="ru-RU" sz="2600" baseline="30000" smtClean="0"/>
              <a:t>3</a:t>
            </a:r>
            <a:r>
              <a:rPr lang="ru-RU" sz="2600" smtClean="0"/>
              <a:t>, а также объемом </a:t>
            </a:r>
            <a:r>
              <a:rPr lang="en-US" sz="2600" smtClean="0"/>
              <a:t>V&gt;</a:t>
            </a:r>
            <a:r>
              <a:rPr lang="ru-RU" sz="2600" smtClean="0"/>
              <a:t>= 5000 м</a:t>
            </a:r>
            <a:r>
              <a:rPr lang="ru-RU" sz="2600" baseline="30000" smtClean="0"/>
              <a:t>3</a:t>
            </a:r>
            <a:r>
              <a:rPr lang="ru-RU" sz="2600" smtClean="0"/>
              <a:t>, расположенные непосредственно по берегам рек, крупных водоемов и в черте городской застройки;</a:t>
            </a:r>
          </a:p>
          <a:p>
            <a:pPr>
              <a:buFont typeface="Arial" charset="0"/>
              <a:buNone/>
              <a:defRPr/>
            </a:pPr>
            <a:r>
              <a:rPr lang="ru-RU" sz="2600" b="1" smtClean="0"/>
              <a:t>класс </a:t>
            </a:r>
            <a:r>
              <a:rPr lang="en-US" sz="2600" b="1" smtClean="0"/>
              <a:t>II-</a:t>
            </a:r>
            <a:r>
              <a:rPr lang="ru-RU" sz="2600" b="1" smtClean="0"/>
              <a:t> </a:t>
            </a:r>
            <a:r>
              <a:rPr lang="ru-RU" sz="2600" smtClean="0"/>
              <a:t>резервуары повышенной опасности объемом </a:t>
            </a:r>
            <a:r>
              <a:rPr lang="en-US" sz="2600" smtClean="0"/>
              <a:t> V</a:t>
            </a:r>
            <a:r>
              <a:rPr lang="ru-RU" sz="2600" smtClean="0"/>
              <a:t>=5000-10000 м</a:t>
            </a:r>
            <a:r>
              <a:rPr lang="ru-RU" sz="2600" baseline="30000" smtClean="0"/>
              <a:t>3</a:t>
            </a:r>
            <a:r>
              <a:rPr lang="ru-RU" sz="2600" smtClean="0"/>
              <a:t>;</a:t>
            </a:r>
          </a:p>
          <a:p>
            <a:pPr>
              <a:buFont typeface="Arial" charset="0"/>
              <a:buNone/>
              <a:defRPr/>
            </a:pPr>
            <a:r>
              <a:rPr lang="ru-RU" sz="2600" b="1" smtClean="0"/>
              <a:t>класс </a:t>
            </a:r>
            <a:r>
              <a:rPr lang="en-US" sz="2600" b="1" smtClean="0"/>
              <a:t>III-</a:t>
            </a:r>
            <a:r>
              <a:rPr lang="ru-RU" sz="2600" b="1" smtClean="0"/>
              <a:t> </a:t>
            </a:r>
            <a:r>
              <a:rPr lang="ru-RU" sz="2600" smtClean="0"/>
              <a:t>опасные резервуары объемом </a:t>
            </a:r>
            <a:r>
              <a:rPr lang="en-US" sz="2600" smtClean="0"/>
              <a:t> V</a:t>
            </a:r>
            <a:r>
              <a:rPr lang="ru-RU" sz="2600" smtClean="0"/>
              <a:t>=100-5000 м</a:t>
            </a:r>
            <a:r>
              <a:rPr lang="ru-RU" sz="2600" baseline="30000" smtClean="0"/>
              <a:t>3</a:t>
            </a:r>
            <a:r>
              <a:rPr lang="ru-RU" sz="2600" smtClean="0"/>
              <a:t>.</a:t>
            </a:r>
          </a:p>
        </p:txBody>
      </p:sp>
    </p:spTree>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idx="4294967295"/>
          </p:nvPr>
        </p:nvSpPr>
        <p:spPr>
          <a:xfrm>
            <a:off x="457200" y="549275"/>
            <a:ext cx="8229600" cy="1079500"/>
          </a:xfrm>
        </p:spPr>
        <p:txBody>
          <a:bodyPr>
            <a:noAutofit/>
          </a:bodyPr>
          <a:lstStyle/>
          <a:p>
            <a:pPr>
              <a:defRPr/>
            </a:pPr>
            <a:r>
              <a:rPr lang="ru-RU" sz="3200" b="1" smtClean="0">
                <a:effectLst>
                  <a:outerShdw blurRad="38100" dist="38100" dir="2700000" algn="tl">
                    <a:srgbClr val="C0C0C0"/>
                  </a:outerShdw>
                </a:effectLst>
              </a:rPr>
              <a:t>Конструкции днищ вертикальных цилиндрических резервуаров низкого давления </a:t>
            </a:r>
            <a:br>
              <a:rPr lang="ru-RU" sz="3200" b="1" smtClean="0">
                <a:effectLst>
                  <a:outerShdw blurRad="38100" dist="38100" dir="2700000" algn="tl">
                    <a:srgbClr val="C0C0C0"/>
                  </a:outerShdw>
                </a:effectLst>
              </a:rPr>
            </a:br>
            <a:endParaRPr lang="ru-RU" sz="3000" b="1" smtClean="0">
              <a:effectLst>
                <a:outerShdw blurRad="38100" dist="38100" dir="2700000" algn="tl">
                  <a:srgbClr val="C0C0C0"/>
                </a:outerShdw>
              </a:effectLst>
            </a:endParaRPr>
          </a:p>
        </p:txBody>
      </p:sp>
      <p:pic>
        <p:nvPicPr>
          <p:cNvPr id="378882" name="Picture 2"/>
          <p:cNvPicPr>
            <a:picLocks noGrp="1" noChangeAspect="1" noChangeArrowheads="1"/>
          </p:cNvPicPr>
          <p:nvPr>
            <p:ph sz="half" idx="4294967295"/>
          </p:nvPr>
        </p:nvPicPr>
        <p:blipFill>
          <a:blip r:embed="rId2"/>
          <a:srcRect/>
          <a:stretch>
            <a:fillRect/>
          </a:stretch>
        </p:blipFill>
        <p:spPr>
          <a:xfrm>
            <a:off x="2195513" y="1773238"/>
            <a:ext cx="4835525" cy="4113212"/>
          </a:xfrm>
        </p:spPr>
      </p:pic>
      <p:sp>
        <p:nvSpPr>
          <p:cNvPr id="10" name="Содержимое 9"/>
          <p:cNvSpPr>
            <a:spLocks noGrp="1"/>
          </p:cNvSpPr>
          <p:nvPr>
            <p:ph sz="half" idx="4294967295"/>
          </p:nvPr>
        </p:nvSpPr>
        <p:spPr>
          <a:xfrm>
            <a:off x="684213" y="5876925"/>
            <a:ext cx="8002587" cy="981075"/>
          </a:xfrm>
        </p:spPr>
        <p:txBody>
          <a:bodyPr>
            <a:normAutofit/>
          </a:bodyPr>
          <a:lstStyle/>
          <a:p>
            <a:pPr algn="ctr">
              <a:buFont typeface="Arial" charset="0"/>
              <a:buNone/>
              <a:defRPr/>
            </a:pPr>
            <a:r>
              <a:rPr lang="ru-RU" sz="2800" smtClean="0">
                <a:effectLst>
                  <a:outerShdw blurRad="38100" dist="38100" dir="2700000" algn="tl">
                    <a:srgbClr val="C0C0C0"/>
                  </a:outerShdw>
                </a:effectLst>
              </a:rPr>
              <a:t>План днища (а) и стационарной крыши (б) вертикального цилиндрического резервуара</a:t>
            </a:r>
          </a:p>
        </p:txBody>
      </p:sp>
    </p:spTree>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a:bodyPr>
          <a:lstStyle/>
          <a:p>
            <a:pPr>
              <a:defRPr/>
            </a:pPr>
            <a:r>
              <a:rPr lang="ru-RU" sz="3600" b="1" smtClean="0">
                <a:effectLst>
                  <a:outerShdw blurRad="38100" dist="38100" dir="2700000" algn="tl">
                    <a:srgbClr val="C0C0C0"/>
                  </a:outerShdw>
                </a:effectLst>
              </a:rPr>
              <a:t>Конструкция стенок</a:t>
            </a:r>
          </a:p>
        </p:txBody>
      </p:sp>
      <p:sp>
        <p:nvSpPr>
          <p:cNvPr id="5" name="Содержимое 4"/>
          <p:cNvSpPr>
            <a:spLocks noGrp="1"/>
          </p:cNvSpPr>
          <p:nvPr>
            <p:ph sz="half" idx="4294967295"/>
          </p:nvPr>
        </p:nvSpPr>
        <p:spPr>
          <a:xfrm>
            <a:off x="611188" y="5157788"/>
            <a:ext cx="8075612" cy="1366837"/>
          </a:xfrm>
        </p:spPr>
        <p:txBody>
          <a:bodyPr>
            <a:normAutofit/>
          </a:bodyPr>
          <a:lstStyle/>
          <a:p>
            <a:pPr algn="ctr">
              <a:lnSpc>
                <a:spcPct val="80000"/>
              </a:lnSpc>
              <a:buFont typeface="Arial" charset="0"/>
              <a:buNone/>
              <a:defRPr/>
            </a:pPr>
            <a:r>
              <a:rPr lang="ru-RU" sz="2400" smtClean="0">
                <a:effectLst>
                  <a:outerShdw blurRad="38100" dist="38100" dir="2700000" algn="tl">
                    <a:srgbClr val="C0C0C0"/>
                  </a:outerShdw>
                </a:effectLst>
              </a:rPr>
              <a:t>Варианты стенки резервуаров объемом 100000 м</a:t>
            </a:r>
            <a:r>
              <a:rPr lang="ru-RU" sz="2400" baseline="30000" smtClean="0">
                <a:effectLst>
                  <a:outerShdw blurRad="38100" dist="38100" dir="2700000" algn="tl">
                    <a:srgbClr val="C0C0C0"/>
                  </a:outerShdw>
                </a:effectLst>
              </a:rPr>
              <a:t>3</a:t>
            </a:r>
            <a:r>
              <a:rPr lang="ru-RU" sz="2400" smtClean="0">
                <a:effectLst>
                  <a:outerShdw blurRad="38100" dist="38100" dir="2700000" algn="tl">
                    <a:srgbClr val="C0C0C0"/>
                  </a:outerShdw>
                </a:effectLst>
              </a:rPr>
              <a:t>:</a:t>
            </a:r>
          </a:p>
          <a:p>
            <a:pPr algn="ctr">
              <a:lnSpc>
                <a:spcPct val="80000"/>
              </a:lnSpc>
              <a:buFont typeface="Arial" charset="0"/>
              <a:buNone/>
              <a:defRPr/>
            </a:pPr>
            <a:r>
              <a:rPr lang="ru-RU" sz="2400" smtClean="0"/>
              <a:t>а- комбинированная; б- двухслойная; в- усиленная бандажами; г-с предварительно напряженной обмоткой; д- однослойная рулонированная</a:t>
            </a:r>
          </a:p>
        </p:txBody>
      </p:sp>
      <p:pic>
        <p:nvPicPr>
          <p:cNvPr id="379907" name="Picture 2"/>
          <p:cNvPicPr>
            <a:picLocks noGrp="1" noChangeAspect="1" noChangeArrowheads="1"/>
          </p:cNvPicPr>
          <p:nvPr>
            <p:ph sz="half" idx="4294967295"/>
          </p:nvPr>
        </p:nvPicPr>
        <p:blipFill>
          <a:blip r:embed="rId2"/>
          <a:srcRect/>
          <a:stretch>
            <a:fillRect/>
          </a:stretch>
        </p:blipFill>
        <p:spPr>
          <a:xfrm>
            <a:off x="1179513" y="1196975"/>
            <a:ext cx="6992937" cy="3925888"/>
          </a:xfrm>
        </p:spPr>
      </p:pic>
    </p:spTree>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idx="4294967295"/>
          </p:nvPr>
        </p:nvSpPr>
        <p:spPr>
          <a:xfrm>
            <a:off x="457200" y="0"/>
            <a:ext cx="8229600" cy="1268413"/>
          </a:xfrm>
        </p:spPr>
        <p:txBody>
          <a:bodyPr>
            <a:normAutofit/>
          </a:bodyPr>
          <a:lstStyle/>
          <a:p>
            <a:pPr>
              <a:defRPr/>
            </a:pPr>
            <a:r>
              <a:rPr lang="ru-RU" sz="4000" b="1" smtClean="0">
                <a:effectLst>
                  <a:outerShdw blurRad="38100" dist="38100" dir="2700000" algn="tl">
                    <a:srgbClr val="C0C0C0"/>
                  </a:outerShdw>
                </a:effectLst>
              </a:rPr>
              <a:t>Основные узлы корпуса резервуара </a:t>
            </a:r>
          </a:p>
        </p:txBody>
      </p:sp>
      <p:sp>
        <p:nvSpPr>
          <p:cNvPr id="380930" name="Содержимое 11"/>
          <p:cNvSpPr>
            <a:spLocks noGrp="1"/>
          </p:cNvSpPr>
          <p:nvPr>
            <p:ph sz="half" idx="4294967295"/>
          </p:nvPr>
        </p:nvSpPr>
        <p:spPr>
          <a:xfrm>
            <a:off x="5294313" y="1916113"/>
            <a:ext cx="3392487" cy="4210050"/>
          </a:xfrm>
        </p:spPr>
        <p:txBody>
          <a:bodyPr/>
          <a:lstStyle/>
          <a:p>
            <a:pPr>
              <a:buFont typeface="Arial" charset="0"/>
              <a:buNone/>
            </a:pPr>
            <a:r>
              <a:rPr lang="ru-RU" sz="2800" smtClean="0"/>
              <a:t>а- узел сопряжения стенки с крышей; </a:t>
            </a:r>
          </a:p>
          <a:p>
            <a:pPr>
              <a:buFont typeface="Arial" charset="0"/>
              <a:buNone/>
            </a:pPr>
            <a:r>
              <a:rPr lang="ru-RU" sz="2800" smtClean="0"/>
              <a:t>б- варианты сечений промежуточных колец жесткости; </a:t>
            </a:r>
          </a:p>
          <a:p>
            <a:pPr>
              <a:buFont typeface="Arial" charset="0"/>
              <a:buNone/>
            </a:pPr>
            <a:r>
              <a:rPr lang="ru-RU" sz="2800" smtClean="0"/>
              <a:t>в- узел сопряжения стенки с днищем</a:t>
            </a:r>
          </a:p>
        </p:txBody>
      </p:sp>
      <p:pic>
        <p:nvPicPr>
          <p:cNvPr id="380931" name="Picture 2"/>
          <p:cNvPicPr>
            <a:picLocks noGrp="1" noChangeAspect="1" noChangeArrowheads="1"/>
          </p:cNvPicPr>
          <p:nvPr>
            <p:ph sz="half" idx="4294967295"/>
          </p:nvPr>
        </p:nvPicPr>
        <p:blipFill>
          <a:blip r:embed="rId2"/>
          <a:srcRect/>
          <a:stretch>
            <a:fillRect/>
          </a:stretch>
        </p:blipFill>
        <p:spPr>
          <a:xfrm>
            <a:off x="230188" y="1125538"/>
            <a:ext cx="5133975" cy="5732462"/>
          </a:xfrm>
        </p:spPr>
      </p:pic>
    </p:spTree>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p:txBody>
          <a:bodyPr>
            <a:normAutofit/>
          </a:bodyPr>
          <a:lstStyle/>
          <a:p>
            <a:r>
              <a:rPr lang="ru-RU" sz="3400" b="1" smtClean="0">
                <a:effectLst>
                  <a:outerShdw blurRad="38100" dist="38100" dir="2700000" algn="tl">
                    <a:srgbClr val="C0C0C0"/>
                  </a:outerShdw>
                </a:effectLst>
              </a:rPr>
              <a:t>Расчетная схема стенки вертикального цилиндрического резервуара:</a:t>
            </a:r>
          </a:p>
        </p:txBody>
      </p:sp>
      <p:pic>
        <p:nvPicPr>
          <p:cNvPr id="381954" name="Picture 1"/>
          <p:cNvPicPr>
            <a:picLocks noGrp="1" noChangeAspect="1" noChangeArrowheads="1"/>
          </p:cNvPicPr>
          <p:nvPr>
            <p:ph sz="half" idx="4294967295"/>
          </p:nvPr>
        </p:nvPicPr>
        <p:blipFill>
          <a:blip r:embed="rId2"/>
          <a:srcRect/>
          <a:stretch>
            <a:fillRect/>
          </a:stretch>
        </p:blipFill>
        <p:spPr>
          <a:xfrm>
            <a:off x="457200" y="1968500"/>
            <a:ext cx="4837113" cy="3789363"/>
          </a:xfrm>
        </p:spPr>
      </p:pic>
      <p:sp>
        <p:nvSpPr>
          <p:cNvPr id="381955" name="Содержимое 8"/>
          <p:cNvSpPr>
            <a:spLocks noGrp="1"/>
          </p:cNvSpPr>
          <p:nvPr>
            <p:ph sz="half" idx="4294967295"/>
          </p:nvPr>
        </p:nvSpPr>
        <p:spPr>
          <a:xfrm>
            <a:off x="5078413" y="2276475"/>
            <a:ext cx="3608387" cy="3849688"/>
          </a:xfrm>
        </p:spPr>
        <p:txBody>
          <a:bodyPr/>
          <a:lstStyle/>
          <a:p>
            <a:pPr>
              <a:buFont typeface="Arial" charset="0"/>
              <a:buNone/>
            </a:pPr>
            <a:r>
              <a:rPr lang="ru-RU" sz="2800" smtClean="0"/>
              <a:t>а- гидростатическое и избыточное давление на стенку; </a:t>
            </a:r>
          </a:p>
          <a:p>
            <a:pPr>
              <a:buFont typeface="Arial" charset="0"/>
              <a:buNone/>
            </a:pPr>
            <a:r>
              <a:rPr lang="ru-RU" sz="2800" smtClean="0"/>
              <a:t>б- краевой эффект в узле сопряжения стенки с днищем</a:t>
            </a:r>
          </a:p>
        </p:txBody>
      </p:sp>
    </p:spTree>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idx="4294967295"/>
          </p:nvPr>
        </p:nvSpPr>
        <p:spPr>
          <a:xfrm>
            <a:off x="457200" y="274638"/>
            <a:ext cx="8229600" cy="633412"/>
          </a:xfrm>
        </p:spPr>
        <p:txBody>
          <a:bodyPr>
            <a:normAutofit/>
          </a:bodyPr>
          <a:lstStyle/>
          <a:p>
            <a:pPr>
              <a:defRPr/>
            </a:pPr>
            <a:r>
              <a:rPr lang="ru-RU" sz="4000" b="1" smtClean="0">
                <a:effectLst>
                  <a:outerShdw blurRad="38100" dist="38100" dir="2700000" algn="tl">
                    <a:srgbClr val="C0C0C0"/>
                  </a:outerShdw>
                </a:effectLst>
              </a:rPr>
              <a:t>Расчет стенки</a:t>
            </a:r>
          </a:p>
        </p:txBody>
      </p:sp>
      <p:sp>
        <p:nvSpPr>
          <p:cNvPr id="382984" name="Содержимое 6"/>
          <p:cNvSpPr>
            <a:spLocks noGrp="1"/>
          </p:cNvSpPr>
          <p:nvPr>
            <p:ph idx="4294967295"/>
          </p:nvPr>
        </p:nvSpPr>
        <p:spPr>
          <a:xfrm>
            <a:off x="457200" y="981075"/>
            <a:ext cx="8229600" cy="5876925"/>
          </a:xfrm>
        </p:spPr>
        <p:txBody>
          <a:bodyPr/>
          <a:lstStyle/>
          <a:p>
            <a:pPr algn="just">
              <a:buFont typeface="Arial" charset="0"/>
              <a:buNone/>
            </a:pPr>
            <a:r>
              <a:rPr lang="ru-RU" sz="2800" smtClean="0"/>
              <a:t>Условие прочности стенки </a:t>
            </a:r>
            <a:r>
              <a:rPr lang="en-US" sz="2800" smtClean="0"/>
              <a:t>i-</a:t>
            </a:r>
            <a:r>
              <a:rPr lang="ru-RU" sz="2800" smtClean="0"/>
              <a:t>го пояса в кольцевом направлении по вертикальным стыкам швам рассчитывается по формуле:                                                                                                                                       </a:t>
            </a:r>
          </a:p>
          <a:p>
            <a:pPr algn="just">
              <a:buFont typeface="Arial" charset="0"/>
              <a:buNone/>
            </a:pPr>
            <a:endParaRPr lang="ru-RU" sz="2800" smtClean="0"/>
          </a:p>
          <a:p>
            <a:pPr algn="just">
              <a:buFont typeface="Arial" charset="0"/>
              <a:buNone/>
            </a:pPr>
            <a:endParaRPr lang="ru-RU" sz="2800" smtClean="0"/>
          </a:p>
          <a:p>
            <a:pPr algn="just">
              <a:buFont typeface="Arial" charset="0"/>
              <a:buNone/>
            </a:pPr>
            <a:endParaRPr lang="ru-RU" sz="2800" smtClean="0"/>
          </a:p>
          <a:p>
            <a:pPr algn="just">
              <a:buFont typeface="Arial" charset="0"/>
              <a:buNone/>
            </a:pPr>
            <a:r>
              <a:rPr lang="ru-RU" sz="2400" smtClean="0"/>
              <a:t>где </a:t>
            </a:r>
            <a:r>
              <a:rPr lang="en-US" sz="2400" smtClean="0"/>
              <a:t>P</a:t>
            </a:r>
            <a:r>
              <a:rPr lang="en-US" sz="2400" baseline="-25000" smtClean="0"/>
              <a:t>i</a:t>
            </a:r>
            <a:r>
              <a:rPr lang="ru-RU" sz="2400" smtClean="0"/>
              <a:t>- внутреннее давление на </a:t>
            </a:r>
            <a:r>
              <a:rPr lang="en-US" sz="2400" smtClean="0"/>
              <a:t>i-</a:t>
            </a:r>
            <a:r>
              <a:rPr lang="ru-RU" sz="2400" smtClean="0"/>
              <a:t>м уровне от хранимой жидкости и избыточного давления паров; </a:t>
            </a:r>
            <a:r>
              <a:rPr lang="en-US" sz="2400" smtClean="0"/>
              <a:t>Rwy=Ry</a:t>
            </a:r>
            <a:r>
              <a:rPr lang="ru-RU" sz="2400" smtClean="0"/>
              <a:t>- расчетное сопротивление сварного шва при физических методах контроля; </a:t>
            </a:r>
            <a:r>
              <a:rPr lang="el-GR" sz="2400" smtClean="0"/>
              <a:t>γ</a:t>
            </a:r>
            <a:r>
              <a:rPr lang="ru-RU" sz="2400" baseline="-25000" smtClean="0"/>
              <a:t>с</a:t>
            </a:r>
            <a:r>
              <a:rPr lang="ru-RU" sz="2400" smtClean="0"/>
              <a:t>- коэффициент условий работы, равный 0,7 для нижнего пояса и 0,8 для всех остальных поясов; </a:t>
            </a:r>
            <a:r>
              <a:rPr lang="el-GR" sz="2400" smtClean="0"/>
              <a:t>γ</a:t>
            </a:r>
            <a:r>
              <a:rPr lang="en-US" sz="2400" smtClean="0"/>
              <a:t>n- 1…1</a:t>
            </a:r>
            <a:r>
              <a:rPr lang="ru-RU" sz="2400" smtClean="0"/>
              <a:t>,1- коэффициент надежности по назначению для резервуаров  </a:t>
            </a:r>
            <a:r>
              <a:rPr lang="en-US" sz="2400" smtClean="0"/>
              <a:t>I-III</a:t>
            </a:r>
            <a:r>
              <a:rPr lang="ru-RU" sz="2400" smtClean="0"/>
              <a:t> класса.</a:t>
            </a:r>
          </a:p>
        </p:txBody>
      </p:sp>
      <p:sp>
        <p:nvSpPr>
          <p:cNvPr id="8" name="Скругленный прямоугольник 7"/>
          <p:cNvSpPr/>
          <p:nvPr/>
        </p:nvSpPr>
        <p:spPr>
          <a:xfrm>
            <a:off x="2195513" y="2349500"/>
            <a:ext cx="4610100" cy="14398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sp>
        <p:nvSpPr>
          <p:cNvPr id="382986" name="Rectangle 2"/>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382982" name="Object 6"/>
          <p:cNvGraphicFramePr>
            <a:graphicFrameLocks noChangeAspect="1"/>
          </p:cNvGraphicFramePr>
          <p:nvPr/>
        </p:nvGraphicFramePr>
        <p:xfrm>
          <a:off x="2773363" y="2420938"/>
          <a:ext cx="3238500" cy="1298575"/>
        </p:xfrm>
        <a:graphic>
          <a:graphicData uri="http://schemas.openxmlformats.org/presentationml/2006/ole">
            <p:oleObj spid="_x0000_s382982" name="Формула" r:id="rId3" imgW="1447172" imgH="583947" progId="Equation.3">
              <p:embed/>
            </p:oleObj>
          </a:graphicData>
        </a:graphic>
      </p:graphicFrame>
    </p:spTree>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72" y="274638"/>
            <a:ext cx="8228046" cy="634082"/>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Расчетная схема ребристой крыши</a:t>
            </a:r>
            <a:endParaRPr lang="ru-RU" sz="3600" dirty="0"/>
          </a:p>
        </p:txBody>
      </p:sp>
      <p:sp>
        <p:nvSpPr>
          <p:cNvPr id="384002" name="Содержимое 4"/>
          <p:cNvSpPr>
            <a:spLocks noGrp="1"/>
          </p:cNvSpPr>
          <p:nvPr>
            <p:ph sz="half" idx="4294967295"/>
          </p:nvPr>
        </p:nvSpPr>
        <p:spPr>
          <a:xfrm>
            <a:off x="252413" y="4797425"/>
            <a:ext cx="8434387" cy="1727200"/>
          </a:xfrm>
        </p:spPr>
        <p:txBody>
          <a:bodyPr/>
          <a:lstStyle/>
          <a:p>
            <a:pPr algn="just">
              <a:buFont typeface="Arial" charset="0"/>
              <a:buNone/>
            </a:pPr>
            <a:r>
              <a:rPr lang="ru-RU" sz="2600" smtClean="0"/>
              <a:t>     а- план ребер; б- расчетная схема ребер конической крыши; в- расчетная схема ребер сферической крыши; г- расчетные погонные нагрузки на арку; д- эпюры М1 и </a:t>
            </a:r>
            <a:r>
              <a:rPr lang="en-US" sz="2600" smtClean="0"/>
              <a:t>N1 </a:t>
            </a:r>
            <a:r>
              <a:rPr lang="ru-RU" sz="2600" smtClean="0"/>
              <a:t>в ребрах от нагрузки Р1</a:t>
            </a:r>
          </a:p>
        </p:txBody>
      </p:sp>
      <p:pic>
        <p:nvPicPr>
          <p:cNvPr id="384003" name="Picture 1"/>
          <p:cNvPicPr>
            <a:picLocks noGrp="1" noChangeAspect="1" noChangeArrowheads="1"/>
          </p:cNvPicPr>
          <p:nvPr>
            <p:ph sz="half" idx="4294967295"/>
          </p:nvPr>
        </p:nvPicPr>
        <p:blipFill>
          <a:blip r:embed="rId3"/>
          <a:srcRect/>
          <a:stretch>
            <a:fillRect/>
          </a:stretch>
        </p:blipFill>
        <p:spPr>
          <a:xfrm>
            <a:off x="1924050" y="981075"/>
            <a:ext cx="5295900" cy="3783013"/>
          </a:xfrm>
        </p:spPr>
      </p:pic>
    </p:spTree>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a:bodyPr>
          <a:lstStyle/>
          <a:p>
            <a:pPr>
              <a:defRPr/>
            </a:pPr>
            <a:r>
              <a:rPr lang="ru-RU" sz="4000" b="1" smtClean="0">
                <a:effectLst>
                  <a:outerShdw blurRad="38100" dist="38100" dir="2700000" algn="tl">
                    <a:srgbClr val="C0C0C0"/>
                  </a:outerShdw>
                </a:effectLst>
              </a:rPr>
              <a:t>Расчетная схема опорного кольца</a:t>
            </a:r>
          </a:p>
        </p:txBody>
      </p:sp>
      <p:sp>
        <p:nvSpPr>
          <p:cNvPr id="386050" name="Содержимое 4"/>
          <p:cNvSpPr>
            <a:spLocks noGrp="1"/>
          </p:cNvSpPr>
          <p:nvPr>
            <p:ph sz="half" idx="4294967295"/>
          </p:nvPr>
        </p:nvSpPr>
        <p:spPr>
          <a:xfrm>
            <a:off x="755650" y="5589588"/>
            <a:ext cx="7931150" cy="1008062"/>
          </a:xfrm>
        </p:spPr>
        <p:txBody>
          <a:bodyPr/>
          <a:lstStyle/>
          <a:p>
            <a:pPr algn="just">
              <a:buFont typeface="Arial" charset="0"/>
              <a:buNone/>
            </a:pPr>
            <a:r>
              <a:rPr lang="ru-RU" sz="2800" smtClean="0"/>
              <a:t>а- при основном сочетании нагрузок; б- при дополнительном сочетании нагрузок</a:t>
            </a:r>
          </a:p>
        </p:txBody>
      </p:sp>
      <p:pic>
        <p:nvPicPr>
          <p:cNvPr id="386051" name="Picture 1"/>
          <p:cNvPicPr>
            <a:picLocks noGrp="1" noChangeAspect="1" noChangeArrowheads="1"/>
          </p:cNvPicPr>
          <p:nvPr>
            <p:ph sz="half" idx="4294967295"/>
          </p:nvPr>
        </p:nvPicPr>
        <p:blipFill>
          <a:blip r:embed="rId2"/>
          <a:srcRect/>
          <a:stretch>
            <a:fillRect/>
          </a:stretch>
        </p:blipFill>
        <p:spPr>
          <a:xfrm>
            <a:off x="1693863" y="1474788"/>
            <a:ext cx="5759450" cy="3757612"/>
          </a:xfrm>
        </p:spPr>
      </p:pic>
    </p:spTree>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Заголовок 6"/>
          <p:cNvSpPr>
            <a:spLocks noGrp="1"/>
          </p:cNvSpPr>
          <p:nvPr>
            <p:ph type="title" idx="4294967295"/>
          </p:nvPr>
        </p:nvSpPr>
        <p:spPr/>
        <p:txBody>
          <a:bodyPr/>
          <a:lstStyle/>
          <a:p>
            <a:r>
              <a:rPr lang="ru-RU" sz="3400" smtClean="0"/>
              <a:t>Вертикальные цилиндрические резервуары повышенного давления</a:t>
            </a:r>
          </a:p>
        </p:txBody>
      </p:sp>
      <p:pic>
        <p:nvPicPr>
          <p:cNvPr id="387074" name="Picture 1"/>
          <p:cNvPicPr>
            <a:picLocks noGrp="1" noChangeAspect="1" noChangeArrowheads="1"/>
          </p:cNvPicPr>
          <p:nvPr>
            <p:ph sz="half" idx="4294967295"/>
          </p:nvPr>
        </p:nvPicPr>
        <p:blipFill>
          <a:blip r:embed="rId2"/>
          <a:srcRect/>
          <a:stretch>
            <a:fillRect/>
          </a:stretch>
        </p:blipFill>
        <p:spPr>
          <a:xfrm>
            <a:off x="1824038" y="1484313"/>
            <a:ext cx="5133975" cy="4238625"/>
          </a:xfrm>
        </p:spPr>
      </p:pic>
      <p:sp>
        <p:nvSpPr>
          <p:cNvPr id="387075" name="Содержимое 9"/>
          <p:cNvSpPr>
            <a:spLocks noGrp="1"/>
          </p:cNvSpPr>
          <p:nvPr>
            <p:ph sz="half" idx="4294967295"/>
          </p:nvPr>
        </p:nvSpPr>
        <p:spPr>
          <a:xfrm>
            <a:off x="395288" y="5732463"/>
            <a:ext cx="8291512" cy="865187"/>
          </a:xfrm>
        </p:spPr>
        <p:txBody>
          <a:bodyPr/>
          <a:lstStyle/>
          <a:p>
            <a:pPr algn="ctr">
              <a:lnSpc>
                <a:spcPct val="90000"/>
              </a:lnSpc>
              <a:buFont typeface="Arial" charset="0"/>
              <a:buNone/>
            </a:pPr>
            <a:r>
              <a:rPr lang="ru-RU" sz="2400" smtClean="0"/>
              <a:t>Вертикальные цилиндрические резервуары повышенного давления со сфероцилиндрической крышей</a:t>
            </a:r>
          </a:p>
        </p:txBody>
      </p:sp>
    </p:spTree>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Текст 8"/>
          <p:cNvSpPr>
            <a:spLocks noGrp="1"/>
          </p:cNvSpPr>
          <p:nvPr>
            <p:ph type="body" sz="half" idx="4294967295"/>
          </p:nvPr>
        </p:nvSpPr>
        <p:spPr>
          <a:xfrm>
            <a:off x="611188" y="5084763"/>
            <a:ext cx="7632700" cy="1368425"/>
          </a:xfrm>
        </p:spPr>
        <p:txBody>
          <a:bodyPr/>
          <a:lstStyle/>
          <a:p>
            <a:pPr marL="0" indent="0" algn="ctr">
              <a:buFont typeface="Arial" charset="0"/>
              <a:buNone/>
            </a:pPr>
            <a:r>
              <a:rPr lang="ru-RU" sz="2000" b="1" smtClean="0"/>
              <a:t>Анкерное крепление стенки резервуара повышенного давления к фундаменту:</a:t>
            </a:r>
          </a:p>
          <a:p>
            <a:pPr marL="0" indent="0" algn="ctr">
              <a:buFont typeface="Arial" charset="0"/>
              <a:buNone/>
            </a:pPr>
            <a:r>
              <a:rPr lang="ru-RU" sz="2000" smtClean="0"/>
              <a:t>1- закладная плита; 2- стенка; 3- днище</a:t>
            </a:r>
          </a:p>
        </p:txBody>
      </p:sp>
      <p:pic>
        <p:nvPicPr>
          <p:cNvPr id="388098" name="Picture 1"/>
          <p:cNvPicPr>
            <a:picLocks noGrp="1" noChangeAspect="1" noChangeArrowheads="1"/>
          </p:cNvPicPr>
          <p:nvPr>
            <p:ph idx="4294967295"/>
          </p:nvPr>
        </p:nvPicPr>
        <p:blipFill>
          <a:blip r:embed="rId3"/>
          <a:srcRect t="5441" b="5441"/>
          <a:stretch>
            <a:fillRect/>
          </a:stretch>
        </p:blipFill>
        <p:spPr>
          <a:xfrm>
            <a:off x="1792288" y="612775"/>
            <a:ext cx="5486400" cy="4114800"/>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981075"/>
          </a:xfrm>
        </p:spPr>
        <p:txBody>
          <a:bodyPr>
            <a:normAutofit/>
          </a:bodyPr>
          <a:lstStyle/>
          <a:p>
            <a:pPr eaLnBrk="1" hangingPunct="1">
              <a:defRPr/>
            </a:pPr>
            <a:r>
              <a:rPr lang="ru-RU" sz="4000" b="1" smtClean="0">
                <a:effectLst>
                  <a:outerShdw blurRad="38100" dist="38100" dir="2700000" algn="tl">
                    <a:srgbClr val="C0C0C0"/>
                  </a:outerShdw>
                </a:effectLst>
                <a:cs typeface="Times New Roman" pitchFamily="18" charset="0"/>
              </a:rPr>
              <a:t/>
            </a:r>
            <a:br>
              <a:rPr lang="ru-RU" sz="4000" b="1" smtClean="0">
                <a:effectLst>
                  <a:outerShdw blurRad="38100" dist="38100" dir="2700000" algn="tl">
                    <a:srgbClr val="C0C0C0"/>
                  </a:outerShdw>
                </a:effectLst>
                <a:cs typeface="Times New Roman" pitchFamily="18" charset="0"/>
              </a:rPr>
            </a:br>
            <a:r>
              <a:rPr lang="ru-RU" sz="3600" b="1" smtClean="0">
                <a:effectLst>
                  <a:outerShdw blurRad="38100" dist="38100" dir="2700000" algn="tl">
                    <a:srgbClr val="C0C0C0"/>
                  </a:outerShdw>
                </a:effectLst>
                <a:cs typeface="Times New Roman" pitchFamily="18" charset="0"/>
              </a:rPr>
              <a:t>По способу производства:</a:t>
            </a:r>
            <a:r>
              <a:rPr lang="ru-RU" sz="3600" smtClean="0">
                <a:latin typeface="Times New Roman" pitchFamily="18" charset="0"/>
                <a:cs typeface="Times New Roman" pitchFamily="18" charset="0"/>
              </a:rPr>
              <a:t/>
            </a:r>
            <a:br>
              <a:rPr lang="ru-RU" sz="3600" smtClean="0">
                <a:latin typeface="Times New Roman" pitchFamily="18" charset="0"/>
                <a:cs typeface="Times New Roman" pitchFamily="18" charset="0"/>
              </a:rPr>
            </a:br>
            <a:endParaRPr lang="ru-RU" sz="3600" smtClean="0">
              <a:latin typeface="Times New Roman" pitchFamily="18" charset="0"/>
              <a:cs typeface="Times New Roman" pitchFamily="18" charset="0"/>
            </a:endParaRPr>
          </a:p>
        </p:txBody>
      </p:sp>
      <p:sp>
        <p:nvSpPr>
          <p:cNvPr id="57346" name="Прямоугольник 8"/>
          <p:cNvSpPr>
            <a:spLocks noChangeArrowheads="1"/>
          </p:cNvSpPr>
          <p:nvPr/>
        </p:nvSpPr>
        <p:spPr bwMode="auto">
          <a:xfrm>
            <a:off x="0" y="1143000"/>
            <a:ext cx="3859213" cy="579438"/>
          </a:xfrm>
          <a:prstGeom prst="rect">
            <a:avLst/>
          </a:prstGeom>
          <a:noFill/>
          <a:ln w="9525">
            <a:noFill/>
            <a:miter lim="800000"/>
            <a:headEnd/>
            <a:tailEnd/>
          </a:ln>
        </p:spPr>
        <p:txBody>
          <a:bodyPr>
            <a:spAutoFit/>
          </a:bodyPr>
          <a:lstStyle/>
          <a:p>
            <a:pPr algn="ctr"/>
            <a:r>
              <a:rPr lang="ru-RU" sz="3200" b="1">
                <a:solidFill>
                  <a:srgbClr val="000000"/>
                </a:solidFill>
                <a:latin typeface="Calibri" pitchFamily="34" charset="0"/>
                <a:cs typeface="Times New Roman" pitchFamily="18" charset="0"/>
              </a:rPr>
              <a:t>1.Конверторная</a:t>
            </a:r>
            <a:endParaRPr lang="ru-RU" sz="3200" b="1">
              <a:latin typeface="Calibri" pitchFamily="34" charset="0"/>
              <a:cs typeface="Times New Roman" pitchFamily="18" charset="0"/>
            </a:endParaRP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8523207-7803-4F77-8DBC-4876F97DF3A9}" type="slidenum">
              <a:rPr lang="ru-RU" sz="1200">
                <a:solidFill>
                  <a:schemeClr val="tx1">
                    <a:tint val="75000"/>
                  </a:schemeClr>
                </a:solidFill>
                <a:latin typeface="+mn-lt"/>
                <a:cs typeface="+mn-cs"/>
              </a:rPr>
              <a:pPr algn="r" fontAlgn="auto">
                <a:spcBef>
                  <a:spcPts val="0"/>
                </a:spcBef>
                <a:spcAft>
                  <a:spcPts val="0"/>
                </a:spcAft>
                <a:defRPr/>
              </a:pPr>
              <a:t>34</a:t>
            </a:fld>
            <a:endParaRPr lang="ru-RU" sz="1200" dirty="0">
              <a:solidFill>
                <a:schemeClr val="tx1">
                  <a:tint val="75000"/>
                </a:schemeClr>
              </a:solidFill>
              <a:latin typeface="+mn-lt"/>
              <a:cs typeface="+mn-cs"/>
            </a:endParaRPr>
          </a:p>
        </p:txBody>
      </p:sp>
      <p:pic>
        <p:nvPicPr>
          <p:cNvPr id="57348" name="Picture 5" descr="МК 16"/>
          <p:cNvPicPr>
            <a:picLocks noChangeAspect="1" noChangeArrowheads="1"/>
          </p:cNvPicPr>
          <p:nvPr/>
        </p:nvPicPr>
        <p:blipFill>
          <a:blip r:embed="rId2"/>
          <a:srcRect/>
          <a:stretch>
            <a:fillRect/>
          </a:stretch>
        </p:blipFill>
        <p:spPr bwMode="auto">
          <a:xfrm>
            <a:off x="468313" y="1628775"/>
            <a:ext cx="8496300" cy="5040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Сферические резервуары</a:t>
            </a:r>
            <a:endParaRPr lang="ru-RU" dirty="0"/>
          </a:p>
        </p:txBody>
      </p:sp>
      <p:pic>
        <p:nvPicPr>
          <p:cNvPr id="390146" name="Picture 3"/>
          <p:cNvPicPr>
            <a:picLocks noGrp="1" noChangeAspect="1" noChangeArrowheads="1"/>
          </p:cNvPicPr>
          <p:nvPr>
            <p:ph sz="half" idx="4294967295"/>
          </p:nvPr>
        </p:nvPicPr>
        <p:blipFill>
          <a:blip r:embed="rId2"/>
          <a:srcRect/>
          <a:stretch>
            <a:fillRect/>
          </a:stretch>
        </p:blipFill>
        <p:spPr>
          <a:xfrm>
            <a:off x="684213" y="2060575"/>
            <a:ext cx="4038600" cy="3438525"/>
          </a:xfrm>
        </p:spPr>
      </p:pic>
      <p:sp>
        <p:nvSpPr>
          <p:cNvPr id="390147" name="Содержимое 6"/>
          <p:cNvSpPr>
            <a:spLocks noGrp="1"/>
          </p:cNvSpPr>
          <p:nvPr>
            <p:ph sz="half" idx="4294967295"/>
          </p:nvPr>
        </p:nvSpPr>
        <p:spPr>
          <a:xfrm>
            <a:off x="1116013" y="5516563"/>
            <a:ext cx="7570787" cy="649287"/>
          </a:xfrm>
        </p:spPr>
        <p:txBody>
          <a:bodyPr/>
          <a:lstStyle/>
          <a:p>
            <a:pPr>
              <a:buFont typeface="Arial" charset="0"/>
              <a:buNone/>
            </a:pPr>
            <a:r>
              <a:rPr lang="ru-RU" sz="2800" smtClean="0"/>
              <a:t>Сферический резервуар объемом 2000 м</a:t>
            </a:r>
            <a:r>
              <a:rPr lang="ru-RU" sz="2800" baseline="30000" smtClean="0"/>
              <a:t>3</a:t>
            </a:r>
            <a:endParaRPr lang="ru-RU" sz="2800" smtClean="0"/>
          </a:p>
        </p:txBody>
      </p:sp>
      <p:pic>
        <p:nvPicPr>
          <p:cNvPr id="390148" name="Picture 4"/>
          <p:cNvPicPr>
            <a:picLocks noChangeAspect="1" noChangeArrowheads="1"/>
          </p:cNvPicPr>
          <p:nvPr/>
        </p:nvPicPr>
        <p:blipFill>
          <a:blip r:embed="rId3"/>
          <a:srcRect/>
          <a:stretch>
            <a:fillRect/>
          </a:stretch>
        </p:blipFill>
        <p:spPr bwMode="auto">
          <a:xfrm>
            <a:off x="4643438" y="1844675"/>
            <a:ext cx="4013200" cy="3671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Схема раскроя оболочек</a:t>
            </a:r>
            <a:endParaRPr lang="ru-RU" dirty="0"/>
          </a:p>
        </p:txBody>
      </p:sp>
      <p:sp>
        <p:nvSpPr>
          <p:cNvPr id="5" name="Содержимое 4"/>
          <p:cNvSpPr>
            <a:spLocks noGrp="1"/>
          </p:cNvSpPr>
          <p:nvPr>
            <p:ph sz="half" idx="4294967295"/>
          </p:nvPr>
        </p:nvSpPr>
        <p:spPr>
          <a:xfrm>
            <a:off x="539750" y="4868863"/>
            <a:ext cx="8147050" cy="1655762"/>
          </a:xfrm>
        </p:spPr>
        <p:txBody>
          <a:bodyPr>
            <a:normAutofit/>
          </a:bodyPr>
          <a:lstStyle/>
          <a:p>
            <a:pPr>
              <a:buFont typeface="Arial" charset="0"/>
              <a:buNone/>
              <a:defRPr/>
            </a:pPr>
            <a:r>
              <a:rPr lang="ru-RU" sz="2800" smtClean="0">
                <a:effectLst>
                  <a:outerShdw blurRad="38100" dist="38100" dir="2700000" algn="tl">
                    <a:srgbClr val="C0C0C0"/>
                  </a:outerShdw>
                </a:effectLst>
              </a:rPr>
              <a:t>а- параллельно-меридиональная (трехпоясная);   </a:t>
            </a:r>
          </a:p>
          <a:p>
            <a:pPr>
              <a:buFont typeface="Arial" charset="0"/>
              <a:buNone/>
              <a:defRPr/>
            </a:pPr>
            <a:r>
              <a:rPr lang="ru-RU" sz="2800" smtClean="0">
                <a:effectLst>
                  <a:outerShdw blurRad="38100" dist="38100" dir="2700000" algn="tl">
                    <a:srgbClr val="C0C0C0"/>
                  </a:outerShdw>
                </a:effectLst>
              </a:rPr>
              <a:t>б- экваториально-меридиональная (двухпоясная);</a:t>
            </a:r>
          </a:p>
          <a:p>
            <a:pPr>
              <a:buFont typeface="Arial" charset="0"/>
              <a:buNone/>
              <a:defRPr/>
            </a:pPr>
            <a:r>
              <a:rPr lang="ru-RU" sz="2800" smtClean="0">
                <a:effectLst>
                  <a:outerShdw blurRad="38100" dist="38100" dir="2700000" algn="tl">
                    <a:srgbClr val="C0C0C0"/>
                  </a:outerShdw>
                </a:effectLst>
              </a:rPr>
              <a:t>в-меридиональная</a:t>
            </a:r>
          </a:p>
        </p:txBody>
      </p:sp>
      <p:pic>
        <p:nvPicPr>
          <p:cNvPr id="391171" name="Picture 2"/>
          <p:cNvPicPr>
            <a:picLocks noGrp="1" noChangeAspect="1" noChangeArrowheads="1"/>
          </p:cNvPicPr>
          <p:nvPr>
            <p:ph sz="half" idx="4294967295"/>
          </p:nvPr>
        </p:nvPicPr>
        <p:blipFill>
          <a:blip r:embed="rId2"/>
          <a:srcRect/>
          <a:stretch>
            <a:fillRect/>
          </a:stretch>
        </p:blipFill>
        <p:spPr>
          <a:xfrm>
            <a:off x="457200" y="1704975"/>
            <a:ext cx="7786688" cy="2843213"/>
          </a:xfrm>
        </p:spPr>
      </p:pic>
    </p:spTree>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Заголовок 1"/>
          <p:cNvSpPr>
            <a:spLocks noGrp="1"/>
          </p:cNvSpPr>
          <p:nvPr>
            <p:ph type="title" idx="4294967295"/>
          </p:nvPr>
        </p:nvSpPr>
        <p:spPr/>
        <p:txBody>
          <a:bodyPr/>
          <a:lstStyle/>
          <a:p>
            <a:r>
              <a:rPr lang="ru-RU" sz="4000" smtClean="0"/>
              <a:t>Схемы опирания сферического резервуара</a:t>
            </a:r>
          </a:p>
        </p:txBody>
      </p:sp>
      <p:sp>
        <p:nvSpPr>
          <p:cNvPr id="6" name="Содержимое 5"/>
          <p:cNvSpPr>
            <a:spLocks noGrp="1"/>
          </p:cNvSpPr>
          <p:nvPr>
            <p:ph sz="half" idx="4294967295"/>
          </p:nvPr>
        </p:nvSpPr>
        <p:spPr>
          <a:xfrm>
            <a:off x="323850" y="5516563"/>
            <a:ext cx="8362950" cy="1341437"/>
          </a:xfrm>
        </p:spPr>
        <p:txBody>
          <a:bodyPr>
            <a:normAutofit/>
          </a:bodyPr>
          <a:lstStyle/>
          <a:p>
            <a:pPr algn="ctr">
              <a:lnSpc>
                <a:spcPct val="90000"/>
              </a:lnSpc>
              <a:buFont typeface="Arial" charset="0"/>
              <a:buNone/>
              <a:defRPr/>
            </a:pPr>
            <a:r>
              <a:rPr lang="ru-RU" sz="2800" b="1" smtClean="0">
                <a:effectLst>
                  <a:outerShdw blurRad="38100" dist="38100" dir="2700000" algn="tl">
                    <a:srgbClr val="C0C0C0"/>
                  </a:outerShdw>
                </a:effectLst>
              </a:rPr>
              <a:t>а</a:t>
            </a:r>
            <a:r>
              <a:rPr lang="ru-RU" sz="2800" smtClean="0">
                <a:effectLst>
                  <a:outerShdw blurRad="38100" dist="38100" dir="2700000" algn="tl">
                    <a:srgbClr val="C0C0C0"/>
                  </a:outerShdw>
                </a:effectLst>
              </a:rPr>
              <a:t>- с вертикальными стойками; </a:t>
            </a:r>
            <a:r>
              <a:rPr lang="ru-RU" sz="2800" b="1" smtClean="0">
                <a:effectLst>
                  <a:outerShdw blurRad="38100" dist="38100" dir="2700000" algn="tl">
                    <a:srgbClr val="C0C0C0"/>
                  </a:outerShdw>
                </a:effectLst>
              </a:rPr>
              <a:t>б</a:t>
            </a:r>
            <a:r>
              <a:rPr lang="ru-RU" sz="2800" smtClean="0">
                <a:effectLst>
                  <a:outerShdw blurRad="38100" dist="38100" dir="2700000" algn="tl">
                    <a:srgbClr val="C0C0C0"/>
                  </a:outerShdw>
                </a:effectLst>
              </a:rPr>
              <a:t> и </a:t>
            </a:r>
            <a:r>
              <a:rPr lang="ru-RU" sz="2800" b="1" smtClean="0">
                <a:effectLst>
                  <a:outerShdw blurRad="38100" dist="38100" dir="2700000" algn="tl">
                    <a:srgbClr val="C0C0C0"/>
                  </a:outerShdw>
                </a:effectLst>
              </a:rPr>
              <a:t>в</a:t>
            </a:r>
            <a:r>
              <a:rPr lang="ru-RU" sz="2800" smtClean="0">
                <a:effectLst>
                  <a:outerShdw blurRad="38100" dist="38100" dir="2700000" algn="tl">
                    <a:srgbClr val="C0C0C0"/>
                  </a:outerShdw>
                </a:effectLst>
              </a:rPr>
              <a:t>- с наклонными стойками;  </a:t>
            </a:r>
            <a:r>
              <a:rPr lang="ru-RU" sz="2800" b="1" smtClean="0">
                <a:effectLst>
                  <a:outerShdw blurRad="38100" dist="38100" dir="2700000" algn="tl">
                    <a:srgbClr val="C0C0C0"/>
                  </a:outerShdw>
                </a:effectLst>
              </a:rPr>
              <a:t>г</a:t>
            </a:r>
            <a:r>
              <a:rPr lang="ru-RU" sz="2800" smtClean="0">
                <a:effectLst>
                  <a:outerShdw blurRad="38100" dist="38100" dir="2700000" algn="tl">
                    <a:srgbClr val="C0C0C0"/>
                  </a:outerShdw>
                </a:effectLst>
              </a:rPr>
              <a:t>- с опорным кольцом; </a:t>
            </a:r>
            <a:r>
              <a:rPr lang="ru-RU" sz="2800" b="1" smtClean="0">
                <a:effectLst>
                  <a:outerShdw blurRad="38100" dist="38100" dir="2700000" algn="tl">
                    <a:srgbClr val="C0C0C0"/>
                  </a:outerShdw>
                </a:effectLst>
              </a:rPr>
              <a:t>д</a:t>
            </a:r>
            <a:r>
              <a:rPr lang="ru-RU" sz="2800" smtClean="0">
                <a:effectLst>
                  <a:outerShdw blurRad="38100" dist="38100" dir="2700000" algn="tl">
                    <a:srgbClr val="C0C0C0"/>
                  </a:outerShdw>
                </a:effectLst>
              </a:rPr>
              <a:t>- на центральной опоре</a:t>
            </a:r>
          </a:p>
        </p:txBody>
      </p:sp>
      <p:pic>
        <p:nvPicPr>
          <p:cNvPr id="392195" name="Picture 2"/>
          <p:cNvPicPr>
            <a:picLocks noGrp="1" noChangeAspect="1" noChangeArrowheads="1"/>
          </p:cNvPicPr>
          <p:nvPr>
            <p:ph sz="half" idx="4294967295"/>
          </p:nvPr>
        </p:nvPicPr>
        <p:blipFill>
          <a:blip r:embed="rId2"/>
          <a:srcRect/>
          <a:stretch>
            <a:fillRect/>
          </a:stretch>
        </p:blipFill>
        <p:spPr>
          <a:xfrm>
            <a:off x="1258888" y="1412875"/>
            <a:ext cx="6697662" cy="3998913"/>
          </a:xfrm>
        </p:spPr>
      </p:pic>
    </p:spTree>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23528" y="-27384"/>
            <a:ext cx="8568952" cy="1143000"/>
          </a:xfrm>
        </p:spPr>
        <p:txBody>
          <a:bodyPr rtlCol="0">
            <a:no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Расчет сферического резервуара</a:t>
            </a:r>
            <a:endParaRPr lang="ru-RU" dirty="0"/>
          </a:p>
        </p:txBody>
      </p:sp>
      <p:sp>
        <p:nvSpPr>
          <p:cNvPr id="393224" name="Объект 3"/>
          <p:cNvSpPr>
            <a:spLocks noGrp="1"/>
          </p:cNvSpPr>
          <p:nvPr>
            <p:ph idx="4294967295"/>
          </p:nvPr>
        </p:nvSpPr>
        <p:spPr>
          <a:xfrm>
            <a:off x="827088" y="1052513"/>
            <a:ext cx="7632700" cy="5472112"/>
          </a:xfrm>
        </p:spPr>
        <p:txBody>
          <a:bodyPr/>
          <a:lstStyle/>
          <a:p>
            <a:pPr marL="0" indent="0" algn="just">
              <a:buFont typeface="Arial" charset="0"/>
              <a:buNone/>
            </a:pPr>
            <a:r>
              <a:rPr lang="ru-RU" sz="2400" smtClean="0"/>
              <a:t>Минимальную расчетную толщину стенки в нижней точке корпуса определяют из условия прочности сварных стыков швов по формуле: </a:t>
            </a:r>
          </a:p>
          <a:p>
            <a:pPr marL="0" indent="0" algn="just">
              <a:buFont typeface="Arial" charset="0"/>
              <a:buNone/>
            </a:pPr>
            <a:endParaRPr lang="ru-RU" sz="2400" smtClean="0"/>
          </a:p>
          <a:p>
            <a:pPr marL="0" indent="0" algn="just">
              <a:buFont typeface="Arial" charset="0"/>
              <a:buNone/>
            </a:pPr>
            <a:endParaRPr lang="ru-RU" sz="2400" smtClean="0"/>
          </a:p>
          <a:p>
            <a:pPr marL="0" indent="0" algn="just">
              <a:buFont typeface="Arial" charset="0"/>
              <a:buNone/>
            </a:pPr>
            <a:endParaRPr lang="ru-RU" sz="2400" smtClean="0"/>
          </a:p>
          <a:p>
            <a:pPr marL="0" indent="0" algn="just">
              <a:buFont typeface="Arial" charset="0"/>
              <a:buNone/>
            </a:pPr>
            <a:endParaRPr lang="ru-RU" sz="2400" smtClean="0"/>
          </a:p>
          <a:p>
            <a:pPr marL="0" indent="0" algn="just">
              <a:buFont typeface="Arial" charset="0"/>
              <a:buNone/>
            </a:pPr>
            <a:r>
              <a:rPr lang="ru-RU" sz="2400" smtClean="0"/>
              <a:t>где Р- давление на стенку от хранимой жидкости и избыточного давления; </a:t>
            </a:r>
            <a:r>
              <a:rPr lang="en-US" sz="2400" smtClean="0"/>
              <a:t>R</a:t>
            </a:r>
            <a:r>
              <a:rPr lang="en-US" sz="2400" baseline="-25000" smtClean="0"/>
              <a:t>wy</a:t>
            </a:r>
            <a:r>
              <a:rPr lang="ru-RU" sz="2400" smtClean="0"/>
              <a:t>-расчетное сопротивление сварных стыков швов, при физическом контроле их качества </a:t>
            </a:r>
            <a:r>
              <a:rPr lang="en-US" sz="2400" smtClean="0"/>
              <a:t>R</a:t>
            </a:r>
            <a:r>
              <a:rPr lang="en-US" sz="2400" baseline="-25000" smtClean="0"/>
              <a:t>wy</a:t>
            </a:r>
            <a:r>
              <a:rPr lang="ru-RU" sz="2400" smtClean="0"/>
              <a:t>=</a:t>
            </a:r>
            <a:r>
              <a:rPr lang="en-US" sz="2400" smtClean="0"/>
              <a:t>Ry</a:t>
            </a:r>
            <a:r>
              <a:rPr lang="ru-RU" sz="2400" smtClean="0"/>
              <a:t>; </a:t>
            </a:r>
            <a:r>
              <a:rPr lang="el-GR" sz="2400" smtClean="0"/>
              <a:t>γ</a:t>
            </a:r>
            <a:r>
              <a:rPr lang="ru-RU" sz="2400" baseline="-25000" smtClean="0"/>
              <a:t>с</a:t>
            </a:r>
            <a:r>
              <a:rPr lang="ru-RU" sz="2400" smtClean="0"/>
              <a:t>=0,6-коэффициент условий работы корпусов резервуаров высокого давления при расчете на прочность и устойчивость.</a:t>
            </a:r>
            <a:r>
              <a:rPr lang="en-US" sz="2400" smtClean="0"/>
              <a:t> </a:t>
            </a:r>
            <a:endParaRPr lang="ru-RU" sz="2400" smtClean="0"/>
          </a:p>
        </p:txBody>
      </p:sp>
      <p:grpSp>
        <p:nvGrpSpPr>
          <p:cNvPr id="393225" name="Группа 13"/>
          <p:cNvGrpSpPr>
            <a:grpSpLocks/>
          </p:cNvGrpSpPr>
          <p:nvPr/>
        </p:nvGrpSpPr>
        <p:grpSpPr bwMode="auto">
          <a:xfrm>
            <a:off x="2700338" y="2349500"/>
            <a:ext cx="3889375" cy="1295400"/>
            <a:chOff x="3419872" y="2348880"/>
            <a:chExt cx="3240360" cy="1296144"/>
          </a:xfrm>
        </p:grpSpPr>
        <p:sp>
          <p:nvSpPr>
            <p:cNvPr id="9" name="Скругленный прямоугольник 8"/>
            <p:cNvSpPr/>
            <p:nvPr/>
          </p:nvSpPr>
          <p:spPr>
            <a:xfrm>
              <a:off x="3419872" y="2348880"/>
              <a:ext cx="3240360" cy="129614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dirty="0">
                <a:solidFill>
                  <a:prstClr val="black"/>
                </a:solidFill>
              </a:endParaRPr>
            </a:p>
          </p:txBody>
        </p:sp>
        <p:graphicFrame>
          <p:nvGraphicFramePr>
            <p:cNvPr id="393222" name="Object 6"/>
            <p:cNvGraphicFramePr>
              <a:graphicFrameLocks noChangeAspect="1"/>
            </p:cNvGraphicFramePr>
            <p:nvPr/>
          </p:nvGraphicFramePr>
          <p:xfrm>
            <a:off x="3839919" y="2420888"/>
            <a:ext cx="2504182" cy="1141412"/>
          </p:xfrm>
          <a:graphic>
            <a:graphicData uri="http://schemas.openxmlformats.org/presentationml/2006/ole">
              <p:oleObj spid="_x0000_s393222" name="Формула" r:id="rId3" imgW="1079032" imgH="545863" progId="Equation.3">
                <p:embed/>
              </p:oleObj>
            </a:graphicData>
          </a:graphic>
        </p:graphicFrame>
      </p:grpSp>
      <p:sp>
        <p:nvSpPr>
          <p:cNvPr id="393226" name="Rectangle 5"/>
          <p:cNvSpPr>
            <a:spLocks noChangeArrowheads="1"/>
          </p:cNvSpPr>
          <p:nvPr/>
        </p:nvSpPr>
        <p:spPr bwMode="auto">
          <a:xfrm>
            <a:off x="0" y="465138"/>
            <a:ext cx="271463" cy="304800"/>
          </a:xfrm>
          <a:prstGeom prst="rect">
            <a:avLst/>
          </a:prstGeom>
          <a:noFill/>
          <a:ln w="9525">
            <a:noFill/>
            <a:miter lim="800000"/>
            <a:headEnd/>
            <a:tailEnd/>
          </a:ln>
        </p:spPr>
        <p:txBody>
          <a:bodyPr wrap="none" anchor="ctr">
            <a:spAutoFit/>
          </a:bodyPr>
          <a:lstStyle/>
          <a:p>
            <a:r>
              <a:rPr lang="ru-RU" sz="1400">
                <a:solidFill>
                  <a:srgbClr val="000000"/>
                </a:solidFill>
                <a:cs typeface="Times New Roman" pitchFamily="18" charset="0"/>
              </a:rPr>
              <a:t> </a:t>
            </a:r>
            <a:r>
              <a:rPr lang="ru-RU" sz="1100">
                <a:solidFill>
                  <a:srgbClr val="000000"/>
                </a:solidFill>
              </a:rPr>
              <a:t> </a:t>
            </a:r>
            <a:endParaRPr lang="ru-RU">
              <a:solidFill>
                <a:srgbClr val="000000"/>
              </a:solidFill>
            </a:endParaRPr>
          </a:p>
        </p:txBody>
      </p:sp>
    </p:spTree>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457200" y="404813"/>
            <a:ext cx="8229600" cy="5721350"/>
          </a:xfrm>
        </p:spPr>
        <p:txBody>
          <a:bodyPr>
            <a:normAutofit/>
          </a:bodyPr>
          <a:lstStyle/>
          <a:p>
            <a:pPr>
              <a:buFont typeface="Arial" charset="0"/>
              <a:buNone/>
              <a:defRPr/>
            </a:pPr>
            <a:r>
              <a:rPr lang="ru-RU" smtClean="0">
                <a:effectLst>
                  <a:outerShdw blurRad="38100" dist="38100" dir="2700000" algn="tl">
                    <a:srgbClr val="C0C0C0"/>
                  </a:outerShdw>
                </a:effectLst>
              </a:rPr>
              <a:t>Устойчивость стенки сферической оболочки проверяется при действии вакуума в пустом резервуаре по формуле:</a:t>
            </a:r>
          </a:p>
          <a:p>
            <a:pPr>
              <a:buFont typeface="Arial" charset="0"/>
              <a:buNone/>
              <a:defRPr/>
            </a:pPr>
            <a:endParaRPr lang="ru-RU" smtClean="0"/>
          </a:p>
          <a:p>
            <a:pPr>
              <a:buFont typeface="Arial" charset="0"/>
              <a:buNone/>
              <a:defRPr/>
            </a:pPr>
            <a:endParaRPr lang="ru-RU" smtClean="0"/>
          </a:p>
          <a:p>
            <a:pPr>
              <a:buFont typeface="Arial" charset="0"/>
              <a:buNone/>
              <a:defRPr/>
            </a:pPr>
            <a:endParaRPr lang="ru-RU" smtClean="0"/>
          </a:p>
          <a:p>
            <a:pPr>
              <a:buFont typeface="Arial" charset="0"/>
              <a:buNone/>
              <a:defRPr/>
            </a:pPr>
            <a:r>
              <a:rPr lang="ru-RU" smtClean="0"/>
              <a:t>где  </a:t>
            </a:r>
            <a:r>
              <a:rPr lang="el-GR" smtClean="0">
                <a:effectLst>
                  <a:outerShdw blurRad="38100" dist="38100" dir="2700000" algn="tl">
                    <a:srgbClr val="C0C0C0"/>
                  </a:outerShdw>
                </a:effectLst>
              </a:rPr>
              <a:t>σ</a:t>
            </a:r>
            <a:r>
              <a:rPr lang="ru-RU" smtClean="0"/>
              <a:t>-действующее сжимающее напряжение от вакуума; </a:t>
            </a:r>
          </a:p>
          <a:p>
            <a:pPr>
              <a:buFont typeface="Arial" charset="0"/>
              <a:buNone/>
              <a:defRPr/>
            </a:pPr>
            <a:r>
              <a:rPr lang="el-GR" smtClean="0">
                <a:effectLst>
                  <a:outerShdw blurRad="38100" dist="38100" dir="2700000" algn="tl">
                    <a:srgbClr val="C0C0C0"/>
                  </a:outerShdw>
                </a:effectLst>
              </a:rPr>
              <a:t>σ</a:t>
            </a:r>
            <a:r>
              <a:rPr lang="en-US" baseline="-25000" smtClean="0">
                <a:effectLst>
                  <a:outerShdw blurRad="38100" dist="38100" dir="2700000" algn="tl">
                    <a:srgbClr val="C0C0C0"/>
                  </a:outerShdw>
                </a:effectLst>
              </a:rPr>
              <a:t>cr</a:t>
            </a:r>
            <a:r>
              <a:rPr lang="en-US" smtClean="0">
                <a:effectLst>
                  <a:outerShdw blurRad="38100" dist="38100" dir="2700000" algn="tl">
                    <a:srgbClr val="C0C0C0"/>
                  </a:outerShdw>
                </a:effectLst>
              </a:rPr>
              <a:t>-</a:t>
            </a:r>
            <a:r>
              <a:rPr lang="ru-RU" smtClean="0">
                <a:effectLst>
                  <a:outerShdw blurRad="38100" dist="38100" dir="2700000" algn="tl">
                    <a:srgbClr val="C0C0C0"/>
                  </a:outerShdw>
                </a:effectLst>
              </a:rPr>
              <a:t> </a:t>
            </a:r>
            <a:r>
              <a:rPr lang="ru-RU" smtClean="0"/>
              <a:t>соответствующее критическое напряжение.</a:t>
            </a:r>
          </a:p>
          <a:p>
            <a:pPr>
              <a:buFont typeface="Arial" charset="0"/>
              <a:buNone/>
              <a:defRPr/>
            </a:pPr>
            <a:endParaRPr lang="ru-RU" smtClean="0"/>
          </a:p>
        </p:txBody>
      </p:sp>
      <p:sp>
        <p:nvSpPr>
          <p:cNvPr id="4" name="Скругленный прямоугольник 3"/>
          <p:cNvSpPr/>
          <p:nvPr/>
        </p:nvSpPr>
        <p:spPr>
          <a:xfrm>
            <a:off x="2411413" y="2205038"/>
            <a:ext cx="3746500" cy="10080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solidFill>
                <a:prstClr val="black"/>
              </a:solidFill>
            </a:endParaRPr>
          </a:p>
        </p:txBody>
      </p:sp>
      <p:sp>
        <p:nvSpPr>
          <p:cNvPr id="394249" name="Rectangle 2"/>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solidFill>
                <a:srgbClr val="000000"/>
              </a:solidFill>
              <a:latin typeface="Calibri" pitchFamily="34" charset="0"/>
            </a:endParaRPr>
          </a:p>
        </p:txBody>
      </p:sp>
      <p:sp>
        <p:nvSpPr>
          <p:cNvPr id="394250" name="Rectangle 4"/>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solidFill>
                <a:srgbClr val="000000"/>
              </a:solidFill>
              <a:latin typeface="Calibri" pitchFamily="34" charset="0"/>
            </a:endParaRPr>
          </a:p>
        </p:txBody>
      </p:sp>
      <p:graphicFrame>
        <p:nvGraphicFramePr>
          <p:cNvPr id="394246" name="Object 6"/>
          <p:cNvGraphicFramePr>
            <a:graphicFrameLocks noChangeAspect="1"/>
          </p:cNvGraphicFramePr>
          <p:nvPr/>
        </p:nvGraphicFramePr>
        <p:xfrm>
          <a:off x="2916238" y="2276475"/>
          <a:ext cx="2752725" cy="963613"/>
        </p:xfrm>
        <a:graphic>
          <a:graphicData uri="http://schemas.openxmlformats.org/presentationml/2006/ole">
            <p:oleObj spid="_x0000_s394246" name="Формула" r:id="rId3" imgW="647700" imgH="228600" progId="Equation.3">
              <p:embed/>
            </p:oleObj>
          </a:graphicData>
        </a:graphic>
      </p:graphicFrame>
    </p:spTree>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5265" name="Picture 1"/>
          <p:cNvPicPr>
            <a:picLocks noGrp="1" noChangeAspect="1" noChangeArrowheads="1"/>
          </p:cNvPicPr>
          <p:nvPr>
            <p:ph sz="half" idx="4294967295"/>
          </p:nvPr>
        </p:nvPicPr>
        <p:blipFill>
          <a:blip r:embed="rId2"/>
          <a:srcRect/>
          <a:stretch>
            <a:fillRect/>
          </a:stretch>
        </p:blipFill>
        <p:spPr>
          <a:xfrm>
            <a:off x="0" y="404813"/>
            <a:ext cx="5364163" cy="3354387"/>
          </a:xfrm>
        </p:spPr>
      </p:pic>
      <p:pic>
        <p:nvPicPr>
          <p:cNvPr id="395266" name="Picture 2"/>
          <p:cNvPicPr>
            <a:picLocks noGrp="1" noChangeAspect="1" noChangeArrowheads="1"/>
          </p:cNvPicPr>
          <p:nvPr>
            <p:ph sz="half" idx="4294967295"/>
          </p:nvPr>
        </p:nvPicPr>
        <p:blipFill>
          <a:blip r:embed="rId3"/>
          <a:srcRect/>
          <a:stretch>
            <a:fillRect/>
          </a:stretch>
        </p:blipFill>
        <p:spPr>
          <a:xfrm>
            <a:off x="4313238" y="3208338"/>
            <a:ext cx="4830762" cy="3649662"/>
          </a:xfrm>
        </p:spPr>
      </p:pic>
      <p:sp>
        <p:nvSpPr>
          <p:cNvPr id="395267" name="Заголовок 7"/>
          <p:cNvSpPr>
            <a:spLocks noGrp="1"/>
          </p:cNvSpPr>
          <p:nvPr>
            <p:ph type="title" idx="4294967295"/>
          </p:nvPr>
        </p:nvSpPr>
        <p:spPr>
          <a:xfrm>
            <a:off x="4787900" y="1268413"/>
            <a:ext cx="4043363" cy="1143000"/>
          </a:xfrm>
        </p:spPr>
        <p:txBody>
          <a:bodyPr/>
          <a:lstStyle/>
          <a:p>
            <a:r>
              <a:rPr lang="ru-RU" sz="4000" smtClean="0"/>
              <a:t>Изотермические резервуары</a:t>
            </a:r>
          </a:p>
        </p:txBody>
      </p:sp>
      <p:sp>
        <p:nvSpPr>
          <p:cNvPr id="15" name="Заголовок 7"/>
          <p:cNvSpPr txBox="1">
            <a:spLocks/>
          </p:cNvSpPr>
          <p:nvPr/>
        </p:nvSpPr>
        <p:spPr>
          <a:xfrm>
            <a:off x="468313" y="4365625"/>
            <a:ext cx="4041775" cy="2232025"/>
          </a:xfrm>
          <a:prstGeom prst="rect">
            <a:avLst/>
          </a:prstGeom>
        </p:spPr>
        <p:txBody>
          <a:bodyPr anchor="ctr">
            <a:normAutofit fontScale="97500"/>
          </a:bodyPr>
          <a:lstStyle/>
          <a:p>
            <a:pPr algn="ctr" fontAlgn="auto">
              <a:spcAft>
                <a:spcPts val="0"/>
              </a:spcAft>
              <a:defRPr/>
            </a:pPr>
            <a:r>
              <a:rPr lang="ru-RU" sz="2800" dirty="0">
                <a:latin typeface="+mj-lt"/>
                <a:ea typeface="+mj-ea"/>
                <a:cs typeface="+mj-cs"/>
              </a:rPr>
              <a:t>Изотермический резервуар объемом 15000м</a:t>
            </a:r>
            <a:r>
              <a:rPr lang="ru-RU" sz="2800" baseline="30000" dirty="0">
                <a:latin typeface="+mj-lt"/>
                <a:ea typeface="+mj-ea"/>
                <a:cs typeface="+mj-cs"/>
              </a:rPr>
              <a:t>3</a:t>
            </a:r>
            <a:r>
              <a:rPr lang="ru-RU" sz="2800" dirty="0">
                <a:latin typeface="+mj-lt"/>
                <a:ea typeface="+mj-ea"/>
                <a:cs typeface="+mj-cs"/>
              </a:rPr>
              <a:t> для хранения жидкого аммиака(-34</a:t>
            </a:r>
            <a:r>
              <a:rPr lang="ru-RU" sz="2800" baseline="30000" dirty="0">
                <a:latin typeface="+mj-lt"/>
                <a:ea typeface="+mj-ea"/>
                <a:cs typeface="+mj-cs"/>
              </a:rPr>
              <a:t>◦</a:t>
            </a:r>
            <a:r>
              <a:rPr lang="ru-RU" sz="2800" dirty="0">
                <a:latin typeface="+mj-lt"/>
                <a:ea typeface="+mj-ea"/>
                <a:cs typeface="+mj-cs"/>
              </a:rPr>
              <a:t>С)</a:t>
            </a:r>
          </a:p>
        </p:txBody>
      </p:sp>
    </p:spTree>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Объект 2"/>
          <p:cNvSpPr>
            <a:spLocks noGrp="1"/>
          </p:cNvSpPr>
          <p:nvPr>
            <p:ph idx="4294967295"/>
          </p:nvPr>
        </p:nvSpPr>
        <p:spPr>
          <a:xfrm>
            <a:off x="323850" y="5084763"/>
            <a:ext cx="8351838" cy="1223962"/>
          </a:xfrm>
        </p:spPr>
        <p:txBody>
          <a:bodyPr/>
          <a:lstStyle/>
          <a:p>
            <a:pPr marL="0" indent="0" algn="ctr" defTabSz="530225">
              <a:buFont typeface="Arial" charset="0"/>
              <a:buNone/>
            </a:pPr>
            <a:r>
              <a:rPr lang="ru-RU" sz="2400" b="1" smtClean="0"/>
              <a:t>Изотермический резервуар объемом 60000м</a:t>
            </a:r>
            <a:r>
              <a:rPr lang="ru-RU" sz="2400" b="1" baseline="30000" smtClean="0"/>
              <a:t>3</a:t>
            </a:r>
            <a:r>
              <a:rPr lang="ru-RU" sz="2400" b="1" smtClean="0"/>
              <a:t> для хранения сжимаемого природного газа (температура -162</a:t>
            </a:r>
            <a:r>
              <a:rPr lang="ru-RU" sz="2400" b="1" baseline="30000" smtClean="0"/>
              <a:t>◦</a:t>
            </a:r>
            <a:r>
              <a:rPr lang="ru-RU" sz="2400" b="1" smtClean="0"/>
              <a:t>С)</a:t>
            </a:r>
          </a:p>
        </p:txBody>
      </p:sp>
      <p:pic>
        <p:nvPicPr>
          <p:cNvPr id="396290" name="Picture 1"/>
          <p:cNvPicPr>
            <a:picLocks noChangeAspect="1" noChangeArrowheads="1"/>
          </p:cNvPicPr>
          <p:nvPr/>
        </p:nvPicPr>
        <p:blipFill>
          <a:blip r:embed="rId2"/>
          <a:srcRect/>
          <a:stretch>
            <a:fillRect/>
          </a:stretch>
        </p:blipFill>
        <p:spPr bwMode="auto">
          <a:xfrm>
            <a:off x="0" y="981075"/>
            <a:ext cx="5078413" cy="3573463"/>
          </a:xfrm>
          <a:prstGeom prst="rect">
            <a:avLst/>
          </a:prstGeom>
          <a:noFill/>
          <a:ln w="9525">
            <a:noFill/>
            <a:miter lim="800000"/>
            <a:headEnd/>
            <a:tailEnd/>
          </a:ln>
        </p:spPr>
      </p:pic>
      <p:pic>
        <p:nvPicPr>
          <p:cNvPr id="396291" name="Picture 2"/>
          <p:cNvPicPr>
            <a:picLocks noChangeAspect="1" noChangeArrowheads="1"/>
          </p:cNvPicPr>
          <p:nvPr/>
        </p:nvPicPr>
        <p:blipFill>
          <a:blip r:embed="rId3"/>
          <a:srcRect/>
          <a:stretch>
            <a:fillRect/>
          </a:stretch>
        </p:blipFill>
        <p:spPr bwMode="auto">
          <a:xfrm>
            <a:off x="4762500" y="1268413"/>
            <a:ext cx="4381500"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3" name="Заголовок 3"/>
          <p:cNvSpPr>
            <a:spLocks noGrp="1"/>
          </p:cNvSpPr>
          <p:nvPr>
            <p:ph type="title" idx="4294967295"/>
          </p:nvPr>
        </p:nvSpPr>
        <p:spPr>
          <a:xfrm>
            <a:off x="457200" y="476250"/>
            <a:ext cx="8229600" cy="941388"/>
          </a:xfrm>
        </p:spPr>
        <p:txBody>
          <a:bodyPr/>
          <a:lstStyle/>
          <a:p>
            <a:r>
              <a:rPr lang="ru-RU" sz="4000" b="1" smtClean="0"/>
              <a:t>Горизонтальные цилиндрические резервуары</a:t>
            </a:r>
            <a:br>
              <a:rPr lang="ru-RU" sz="4000" b="1" smtClean="0"/>
            </a:br>
            <a:endParaRPr lang="ru-RU" sz="4000" smtClean="0"/>
          </a:p>
        </p:txBody>
      </p:sp>
      <p:sp>
        <p:nvSpPr>
          <p:cNvPr id="397314" name="Содержимое 4"/>
          <p:cNvSpPr>
            <a:spLocks noGrp="1"/>
          </p:cNvSpPr>
          <p:nvPr>
            <p:ph sz="half" idx="4294967295"/>
          </p:nvPr>
        </p:nvSpPr>
        <p:spPr>
          <a:xfrm>
            <a:off x="323850" y="5445125"/>
            <a:ext cx="8424863" cy="1079500"/>
          </a:xfrm>
        </p:spPr>
        <p:txBody>
          <a:bodyPr/>
          <a:lstStyle/>
          <a:p>
            <a:pPr algn="ctr">
              <a:buFont typeface="Arial" charset="0"/>
              <a:buNone/>
            </a:pPr>
            <a:r>
              <a:rPr lang="ru-RU" sz="2600" smtClean="0"/>
              <a:t>1- корпус; 2- днище; 3- кольца жесткости; 4-опорные диафрагмы ; 5-опорные стойки; 6- лестница; 7- люк-лаз</a:t>
            </a:r>
          </a:p>
        </p:txBody>
      </p:sp>
      <p:pic>
        <p:nvPicPr>
          <p:cNvPr id="397315" name="Picture 1"/>
          <p:cNvPicPr>
            <a:picLocks noGrp="1" noChangeAspect="1" noChangeArrowheads="1"/>
          </p:cNvPicPr>
          <p:nvPr>
            <p:ph sz="half" idx="4294967295"/>
          </p:nvPr>
        </p:nvPicPr>
        <p:blipFill>
          <a:blip r:embed="rId2"/>
          <a:srcRect/>
          <a:stretch>
            <a:fillRect/>
          </a:stretch>
        </p:blipFill>
        <p:spPr>
          <a:xfrm>
            <a:off x="2195513" y="1412875"/>
            <a:ext cx="5041900" cy="3803650"/>
          </a:xfrm>
        </p:spPr>
      </p:pic>
    </p:spTree>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Заголовок 9"/>
          <p:cNvSpPr>
            <a:spLocks noGrp="1"/>
          </p:cNvSpPr>
          <p:nvPr>
            <p:ph type="title" idx="4294967295"/>
          </p:nvPr>
        </p:nvSpPr>
        <p:spPr/>
        <p:txBody>
          <a:bodyPr/>
          <a:lstStyle/>
          <a:p>
            <a:r>
              <a:rPr lang="ru-RU" smtClean="0"/>
              <a:t>Типы днищ</a:t>
            </a:r>
          </a:p>
        </p:txBody>
      </p:sp>
      <p:sp>
        <p:nvSpPr>
          <p:cNvPr id="11" name="Содержимое 10"/>
          <p:cNvSpPr>
            <a:spLocks noGrp="1"/>
          </p:cNvSpPr>
          <p:nvPr>
            <p:ph idx="4294967295"/>
          </p:nvPr>
        </p:nvSpPr>
        <p:spPr>
          <a:xfrm>
            <a:off x="5078413" y="1700213"/>
            <a:ext cx="3608387" cy="4425950"/>
          </a:xfrm>
        </p:spPr>
        <p:txBody>
          <a:bodyPr>
            <a:noAutofit/>
          </a:bodyPr>
          <a:lstStyle/>
          <a:p>
            <a:pPr>
              <a:buFont typeface="Arial" charset="0"/>
              <a:buNone/>
              <a:defRPr/>
            </a:pPr>
            <a:r>
              <a:rPr lang="ru-RU" sz="2800" smtClean="0">
                <a:effectLst>
                  <a:outerShdw blurRad="38100" dist="38100" dir="2700000" algn="tl">
                    <a:srgbClr val="C0C0C0"/>
                  </a:outerShdw>
                </a:effectLst>
              </a:rPr>
              <a:t>а</a:t>
            </a:r>
            <a:r>
              <a:rPr lang="ru-RU" sz="2800" smtClean="0"/>
              <a:t>- плоское; </a:t>
            </a:r>
          </a:p>
          <a:p>
            <a:pPr>
              <a:buFont typeface="Arial" charset="0"/>
              <a:buNone/>
              <a:defRPr/>
            </a:pPr>
            <a:r>
              <a:rPr lang="ru-RU" sz="2800" smtClean="0">
                <a:effectLst>
                  <a:outerShdw blurRad="38100" dist="38100" dir="2700000" algn="tl">
                    <a:srgbClr val="C0C0C0"/>
                  </a:outerShdw>
                </a:effectLst>
              </a:rPr>
              <a:t>б</a:t>
            </a:r>
            <a:r>
              <a:rPr lang="ru-RU" sz="2800" smtClean="0"/>
              <a:t>- коническое;</a:t>
            </a:r>
          </a:p>
          <a:p>
            <a:pPr>
              <a:buFont typeface="Arial" charset="0"/>
              <a:buNone/>
              <a:defRPr/>
            </a:pPr>
            <a:r>
              <a:rPr lang="ru-RU" sz="2800" smtClean="0">
                <a:effectLst>
                  <a:outerShdw blurRad="38100" dist="38100" dir="2700000" algn="tl">
                    <a:srgbClr val="C0C0C0"/>
                  </a:outerShdw>
                </a:effectLst>
              </a:rPr>
              <a:t>в</a:t>
            </a:r>
            <a:r>
              <a:rPr lang="ru-RU" sz="2800" smtClean="0"/>
              <a:t>- пологое сферическое; </a:t>
            </a:r>
          </a:p>
          <a:p>
            <a:pPr>
              <a:buFont typeface="Arial" charset="0"/>
              <a:buNone/>
              <a:defRPr/>
            </a:pPr>
            <a:r>
              <a:rPr lang="ru-RU" sz="2800" smtClean="0">
                <a:effectLst>
                  <a:outerShdw blurRad="38100" dist="38100" dir="2700000" algn="tl">
                    <a:srgbClr val="C0C0C0"/>
                  </a:outerShdw>
                </a:effectLst>
              </a:rPr>
              <a:t>г</a:t>
            </a:r>
            <a:r>
              <a:rPr lang="ru-RU" sz="2800" smtClean="0"/>
              <a:t>- цилиндрическое ; </a:t>
            </a:r>
          </a:p>
          <a:p>
            <a:pPr>
              <a:buFont typeface="Arial" charset="0"/>
              <a:buNone/>
              <a:defRPr/>
            </a:pPr>
            <a:r>
              <a:rPr lang="ru-RU" sz="2800" smtClean="0">
                <a:effectLst>
                  <a:outerShdw blurRad="38100" dist="38100" dir="2700000" algn="tl">
                    <a:srgbClr val="C0C0C0"/>
                  </a:outerShdw>
                </a:effectLst>
              </a:rPr>
              <a:t>д</a:t>
            </a:r>
            <a:r>
              <a:rPr lang="ru-RU" sz="2800" smtClean="0"/>
              <a:t>- полусферическо;</a:t>
            </a:r>
          </a:p>
          <a:p>
            <a:pPr>
              <a:buFont typeface="Arial" charset="0"/>
              <a:buNone/>
              <a:defRPr/>
            </a:pPr>
            <a:r>
              <a:rPr lang="ru-RU" sz="2800" smtClean="0">
                <a:effectLst>
                  <a:outerShdw blurRad="38100" dist="38100" dir="2700000" algn="tl">
                    <a:srgbClr val="C0C0C0"/>
                  </a:outerShdw>
                </a:effectLst>
              </a:rPr>
              <a:t>е</a:t>
            </a:r>
            <a:r>
              <a:rPr lang="ru-RU" sz="2800" smtClean="0"/>
              <a:t>- эллипсоидальное</a:t>
            </a:r>
          </a:p>
        </p:txBody>
      </p:sp>
      <p:pic>
        <p:nvPicPr>
          <p:cNvPr id="398339" name="Picture 2"/>
          <p:cNvPicPr>
            <a:picLocks noChangeAspect="1" noChangeArrowheads="1"/>
          </p:cNvPicPr>
          <p:nvPr/>
        </p:nvPicPr>
        <p:blipFill>
          <a:blip r:embed="rId2"/>
          <a:srcRect/>
          <a:stretch>
            <a:fillRect/>
          </a:stretch>
        </p:blipFill>
        <p:spPr bwMode="auto">
          <a:xfrm>
            <a:off x="684213" y="1341438"/>
            <a:ext cx="4117975" cy="2159000"/>
          </a:xfrm>
          <a:prstGeom prst="rect">
            <a:avLst/>
          </a:prstGeom>
          <a:noFill/>
          <a:ln w="9525">
            <a:noFill/>
            <a:miter lim="800000"/>
            <a:headEnd/>
            <a:tailEnd/>
          </a:ln>
        </p:spPr>
      </p:pic>
      <p:pic>
        <p:nvPicPr>
          <p:cNvPr id="398340" name="Picture 3"/>
          <p:cNvPicPr>
            <a:picLocks noChangeAspect="1" noChangeArrowheads="1"/>
          </p:cNvPicPr>
          <p:nvPr/>
        </p:nvPicPr>
        <p:blipFill>
          <a:blip r:embed="rId3"/>
          <a:srcRect/>
          <a:stretch>
            <a:fillRect/>
          </a:stretch>
        </p:blipFill>
        <p:spPr bwMode="auto">
          <a:xfrm>
            <a:off x="539750" y="3644900"/>
            <a:ext cx="4141788" cy="208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7123" y="-27384"/>
            <a:ext cx="842335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Расчетная схема горизонтального цилиндрического резервуара</a:t>
            </a:r>
            <a:endParaRPr lang="ru-RU" dirty="0"/>
          </a:p>
        </p:txBody>
      </p:sp>
      <p:pic>
        <p:nvPicPr>
          <p:cNvPr id="399362" name="Picture 1"/>
          <p:cNvPicPr>
            <a:picLocks noGrp="1" noChangeAspect="1" noChangeArrowheads="1"/>
          </p:cNvPicPr>
          <p:nvPr>
            <p:ph idx="4294967295"/>
          </p:nvPr>
        </p:nvPicPr>
        <p:blipFill>
          <a:blip r:embed="rId2"/>
          <a:srcRect/>
          <a:stretch>
            <a:fillRect/>
          </a:stretch>
        </p:blipFill>
        <p:spPr>
          <a:xfrm>
            <a:off x="1052513" y="1600200"/>
            <a:ext cx="7042150" cy="478155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Заголовок 1"/>
          <p:cNvSpPr>
            <a:spLocks noGrp="1"/>
          </p:cNvSpPr>
          <p:nvPr>
            <p:ph type="title" idx="4294967295"/>
          </p:nvPr>
        </p:nvSpPr>
        <p:spPr>
          <a:xfrm>
            <a:off x="468313" y="188913"/>
            <a:ext cx="8229600" cy="854075"/>
          </a:xfrm>
        </p:spPr>
        <p:txBody>
          <a:bodyPr/>
          <a:lstStyle/>
          <a:p>
            <a:pPr algn="l" eaLnBrk="1" hangingPunct="1"/>
            <a:r>
              <a:rPr lang="ru-RU" sz="3200" b="1" smtClean="0">
                <a:latin typeface="Times New Roman" pitchFamily="18" charset="0"/>
                <a:cs typeface="Times New Roman" pitchFamily="18" charset="0"/>
              </a:rPr>
              <a:t>2.Мартеновская</a:t>
            </a:r>
            <a:endParaRPr lang="ru-RU" sz="3200" b="1" smtClean="0">
              <a:latin typeface="Times New Roman" pitchFamily="18" charset="0"/>
            </a:endParaRP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FCDBDD0-7CDD-4EBC-BB37-E0E9447A73E2}" type="slidenum">
              <a:rPr lang="ru-RU" sz="1200">
                <a:solidFill>
                  <a:schemeClr val="tx1">
                    <a:tint val="75000"/>
                  </a:schemeClr>
                </a:solidFill>
                <a:latin typeface="+mn-lt"/>
                <a:cs typeface="+mn-cs"/>
              </a:rPr>
              <a:pPr algn="r" fontAlgn="auto">
                <a:spcBef>
                  <a:spcPts val="0"/>
                </a:spcBef>
                <a:spcAft>
                  <a:spcPts val="0"/>
                </a:spcAft>
                <a:defRPr/>
              </a:pPr>
              <a:t>35</a:t>
            </a:fld>
            <a:endParaRPr lang="ru-RU" sz="1200" dirty="0">
              <a:solidFill>
                <a:schemeClr val="tx1">
                  <a:tint val="75000"/>
                </a:schemeClr>
              </a:solidFill>
              <a:latin typeface="+mn-lt"/>
              <a:cs typeface="+mn-cs"/>
            </a:endParaRPr>
          </a:p>
        </p:txBody>
      </p:sp>
      <p:pic>
        <p:nvPicPr>
          <p:cNvPr id="58371" name="Picture 4" descr="МК 17"/>
          <p:cNvPicPr>
            <a:picLocks noChangeAspect="1" noChangeArrowheads="1"/>
          </p:cNvPicPr>
          <p:nvPr/>
        </p:nvPicPr>
        <p:blipFill>
          <a:blip r:embed="rId2"/>
          <a:srcRect/>
          <a:stretch>
            <a:fillRect/>
          </a:stretch>
        </p:blipFill>
        <p:spPr bwMode="auto">
          <a:xfrm>
            <a:off x="395288" y="1125538"/>
            <a:ext cx="8461375" cy="5213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95" name="Содержимое 5"/>
          <p:cNvSpPr>
            <a:spLocks noGrp="1"/>
          </p:cNvSpPr>
          <p:nvPr>
            <p:ph idx="4294967295"/>
          </p:nvPr>
        </p:nvSpPr>
        <p:spPr>
          <a:xfrm>
            <a:off x="457200" y="404813"/>
            <a:ext cx="8229600" cy="5721350"/>
          </a:xfrm>
        </p:spPr>
        <p:txBody>
          <a:bodyPr/>
          <a:lstStyle/>
          <a:p>
            <a:pPr algn="just">
              <a:buFont typeface="Arial" charset="0"/>
              <a:buNone/>
            </a:pPr>
            <a:r>
              <a:rPr lang="ru-RU" smtClean="0"/>
              <a:t>Размеры резервуара заданного объема </a:t>
            </a:r>
            <a:r>
              <a:rPr lang="en-US" smtClean="0"/>
              <a:t>V</a:t>
            </a:r>
            <a:r>
              <a:rPr lang="ru-RU" smtClean="0"/>
              <a:t> устанавливаются исходя из минимального расхода металла. Оптимальный диаметр определяется по формуле:</a:t>
            </a:r>
          </a:p>
          <a:p>
            <a:pPr algn="just">
              <a:buFont typeface="Arial" charset="0"/>
              <a:buNone/>
            </a:pPr>
            <a:endParaRPr lang="ru-RU" smtClean="0"/>
          </a:p>
          <a:p>
            <a:pPr algn="just">
              <a:buFont typeface="Arial" charset="0"/>
              <a:buNone/>
            </a:pPr>
            <a:endParaRPr lang="ru-RU" smtClean="0"/>
          </a:p>
          <a:p>
            <a:pPr algn="just">
              <a:buFont typeface="Arial" charset="0"/>
              <a:buNone/>
            </a:pPr>
            <a:r>
              <a:rPr lang="ru-RU" smtClean="0"/>
              <a:t>Длина цилиндрической части корпуса определяется с учетом выбора типа днищ:</a:t>
            </a:r>
          </a:p>
        </p:txBody>
      </p:sp>
      <p:sp>
        <p:nvSpPr>
          <p:cNvPr id="400396" name="Rectangle 2"/>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latin typeface="Calibri" pitchFamily="34" charset="0"/>
            </a:endParaRPr>
          </a:p>
        </p:txBody>
      </p:sp>
      <p:grpSp>
        <p:nvGrpSpPr>
          <p:cNvPr id="400397" name="Группа 14"/>
          <p:cNvGrpSpPr>
            <a:grpSpLocks/>
          </p:cNvGrpSpPr>
          <p:nvPr/>
        </p:nvGrpSpPr>
        <p:grpSpPr bwMode="auto">
          <a:xfrm>
            <a:off x="2484438" y="2420938"/>
            <a:ext cx="4248150" cy="1008062"/>
            <a:chOff x="2483768" y="2852936"/>
            <a:chExt cx="4248472" cy="1008112"/>
          </a:xfrm>
        </p:grpSpPr>
        <p:sp>
          <p:nvSpPr>
            <p:cNvPr id="7" name="Скругленный прямоугольник 6"/>
            <p:cNvSpPr/>
            <p:nvPr/>
          </p:nvSpPr>
          <p:spPr>
            <a:xfrm>
              <a:off x="2483768" y="2852936"/>
              <a:ext cx="4248472" cy="100811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00390" name="Object 6"/>
            <p:cNvGraphicFramePr>
              <a:graphicFrameLocks noChangeAspect="1"/>
            </p:cNvGraphicFramePr>
            <p:nvPr/>
          </p:nvGraphicFramePr>
          <p:xfrm>
            <a:off x="2771800" y="3068960"/>
            <a:ext cx="3752850" cy="533400"/>
          </p:xfrm>
          <a:graphic>
            <a:graphicData uri="http://schemas.openxmlformats.org/presentationml/2006/ole">
              <p:oleObj spid="_x0000_s400390" name="Формула" r:id="rId3" imgW="1409700" imgH="228600" progId="Equation.3">
                <p:embed/>
              </p:oleObj>
            </a:graphicData>
          </a:graphic>
        </p:graphicFrame>
      </p:grpSp>
      <p:sp>
        <p:nvSpPr>
          <p:cNvPr id="400398" name="Rectangle 5"/>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latin typeface="Calibri" pitchFamily="34" charset="0"/>
            </a:endParaRPr>
          </a:p>
        </p:txBody>
      </p:sp>
      <p:grpSp>
        <p:nvGrpSpPr>
          <p:cNvPr id="400399" name="Группа 15"/>
          <p:cNvGrpSpPr>
            <a:grpSpLocks/>
          </p:cNvGrpSpPr>
          <p:nvPr/>
        </p:nvGrpSpPr>
        <p:grpSpPr bwMode="auto">
          <a:xfrm>
            <a:off x="3205163" y="4941888"/>
            <a:ext cx="2879725" cy="1511300"/>
            <a:chOff x="3203848" y="5265204"/>
            <a:chExt cx="2880320" cy="1260140"/>
          </a:xfrm>
        </p:grpSpPr>
        <p:sp>
          <p:nvSpPr>
            <p:cNvPr id="13" name="Скругленный прямоугольник 12"/>
            <p:cNvSpPr/>
            <p:nvPr/>
          </p:nvSpPr>
          <p:spPr>
            <a:xfrm>
              <a:off x="3203848" y="5265204"/>
              <a:ext cx="2880320" cy="126014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00394" name="Object 10"/>
            <p:cNvGraphicFramePr>
              <a:graphicFrameLocks noChangeAspect="1"/>
            </p:cNvGraphicFramePr>
            <p:nvPr/>
          </p:nvGraphicFramePr>
          <p:xfrm>
            <a:off x="3419872" y="5325211"/>
            <a:ext cx="2448272" cy="1055171"/>
          </p:xfrm>
          <a:graphic>
            <a:graphicData uri="http://schemas.openxmlformats.org/presentationml/2006/ole">
              <p:oleObj spid="_x0000_s400394" name="Формула" r:id="rId4" imgW="952500" imgH="596900" progId="Equation.3">
                <p:embed/>
              </p:oleObj>
            </a:graphicData>
          </a:graphic>
        </p:graphicFrame>
      </p:grpSp>
    </p:spTree>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6" name="Объект 9"/>
          <p:cNvSpPr txBox="1">
            <a:spLocks/>
          </p:cNvSpPr>
          <p:nvPr/>
        </p:nvSpPr>
        <p:spPr bwMode="auto">
          <a:xfrm>
            <a:off x="684213" y="404813"/>
            <a:ext cx="8135937" cy="1655762"/>
          </a:xfrm>
          <a:prstGeom prst="rect">
            <a:avLst/>
          </a:prstGeom>
          <a:noFill/>
          <a:ln w="9525">
            <a:noFill/>
            <a:miter lim="800000"/>
            <a:headEnd/>
            <a:tailEnd/>
          </a:ln>
        </p:spPr>
        <p:txBody>
          <a:bodyPr/>
          <a:lstStyle/>
          <a:p>
            <a:pPr algn="just">
              <a:spcBef>
                <a:spcPct val="20000"/>
              </a:spcBef>
              <a:buSzPct val="150000"/>
              <a:buFont typeface="Arial" charset="0"/>
              <a:buNone/>
            </a:pPr>
            <a:endParaRPr lang="ru-RU" sz="2400">
              <a:latin typeface="Calibri" pitchFamily="34" charset="0"/>
            </a:endParaRPr>
          </a:p>
          <a:p>
            <a:pPr algn="just">
              <a:spcBef>
                <a:spcPct val="20000"/>
              </a:spcBef>
              <a:buSzPct val="150000"/>
              <a:buFont typeface="Arial" charset="0"/>
              <a:buNone/>
            </a:pPr>
            <a:endParaRPr lang="ru-RU" sz="2400" b="1">
              <a:latin typeface="Calibri" pitchFamily="34" charset="0"/>
            </a:endParaRPr>
          </a:p>
        </p:txBody>
      </p:sp>
      <p:sp>
        <p:nvSpPr>
          <p:cNvPr id="401417" name="Заголовок 6"/>
          <p:cNvSpPr>
            <a:spLocks noGrp="1"/>
          </p:cNvSpPr>
          <p:nvPr>
            <p:ph type="title" idx="4294967295"/>
          </p:nvPr>
        </p:nvSpPr>
        <p:spPr/>
        <p:txBody>
          <a:bodyPr/>
          <a:lstStyle/>
          <a:p>
            <a:r>
              <a:rPr lang="ru-RU" smtClean="0"/>
              <a:t>Расчет резервуара</a:t>
            </a:r>
          </a:p>
        </p:txBody>
      </p:sp>
      <p:sp>
        <p:nvSpPr>
          <p:cNvPr id="401418" name="Содержимое 7"/>
          <p:cNvSpPr>
            <a:spLocks noGrp="1"/>
          </p:cNvSpPr>
          <p:nvPr>
            <p:ph idx="4294967295"/>
          </p:nvPr>
        </p:nvSpPr>
        <p:spPr>
          <a:xfrm>
            <a:off x="457200" y="1196975"/>
            <a:ext cx="8229600" cy="5256213"/>
          </a:xfrm>
        </p:spPr>
        <p:txBody>
          <a:bodyPr/>
          <a:lstStyle/>
          <a:p>
            <a:pPr algn="just">
              <a:buFont typeface="Arial" charset="0"/>
              <a:buNone/>
            </a:pPr>
            <a:r>
              <a:rPr lang="ru-RU" sz="2800" smtClean="0"/>
              <a:t>Прочность стенки при двуосном напряженном состоянии с учетом кольцевых </a:t>
            </a:r>
            <a:r>
              <a:rPr lang="el-GR" sz="2800" smtClean="0"/>
              <a:t>σ</a:t>
            </a:r>
            <a:r>
              <a:rPr lang="ru-RU" sz="2800" baseline="-25000" smtClean="0"/>
              <a:t>2</a:t>
            </a:r>
            <a:r>
              <a:rPr lang="ru-RU" sz="2800" smtClean="0"/>
              <a:t> и </a:t>
            </a:r>
            <a:r>
              <a:rPr lang="el-GR" sz="2800" smtClean="0"/>
              <a:t>σ</a:t>
            </a:r>
            <a:r>
              <a:rPr lang="ru-RU" sz="2800" baseline="-25000" smtClean="0"/>
              <a:t>1 </a:t>
            </a:r>
            <a:r>
              <a:rPr lang="ru-RU" sz="2800" smtClean="0"/>
              <a:t>продольных   напряжений, возникающих от давления продукта на днище, а также от изгиба корпуса как двухопорной балки кольцевого сечения с консолями, проверяют по формуле:</a:t>
            </a:r>
          </a:p>
          <a:p>
            <a:pPr algn="just">
              <a:buFont typeface="Arial" charset="0"/>
              <a:buNone/>
            </a:pPr>
            <a:endParaRPr lang="ru-RU" sz="2800" smtClean="0"/>
          </a:p>
          <a:p>
            <a:pPr algn="just">
              <a:buFont typeface="Arial" charset="0"/>
              <a:buNone/>
            </a:pPr>
            <a:endParaRPr lang="ru-RU" sz="2800" smtClean="0"/>
          </a:p>
          <a:p>
            <a:pPr algn="just">
              <a:buFont typeface="Arial" charset="0"/>
              <a:buNone/>
            </a:pPr>
            <a:r>
              <a:rPr lang="ru-RU" sz="2800" smtClean="0"/>
              <a:t>Толщину полусферических днищ назначают </a:t>
            </a:r>
            <a:r>
              <a:rPr lang="en-US" sz="2800" smtClean="0"/>
              <a:t>t</a:t>
            </a:r>
            <a:r>
              <a:rPr lang="ru-RU" sz="2800" smtClean="0"/>
              <a:t>дн≈0,6</a:t>
            </a:r>
            <a:r>
              <a:rPr lang="en-US" sz="2800" smtClean="0"/>
              <a:t>t</a:t>
            </a:r>
            <a:r>
              <a:rPr lang="ru-RU" sz="2800" smtClean="0"/>
              <a:t>, эллипсоидных - </a:t>
            </a:r>
            <a:r>
              <a:rPr lang="en-US" sz="2800" smtClean="0"/>
              <a:t>t</a:t>
            </a:r>
            <a:r>
              <a:rPr lang="ru-RU" sz="2800" smtClean="0"/>
              <a:t>дн≈1,2</a:t>
            </a:r>
            <a:r>
              <a:rPr lang="en-US" sz="2800" smtClean="0"/>
              <a:t>t</a:t>
            </a:r>
            <a:r>
              <a:rPr lang="ru-RU" sz="2800" smtClean="0"/>
              <a:t> , но в любом случае не менее 8 мм.</a:t>
            </a:r>
          </a:p>
          <a:p>
            <a:pPr>
              <a:buFont typeface="Arial" charset="0"/>
              <a:buNone/>
            </a:pPr>
            <a:endParaRPr lang="ru-RU" smtClean="0"/>
          </a:p>
        </p:txBody>
      </p:sp>
      <p:sp>
        <p:nvSpPr>
          <p:cNvPr id="9" name="Скругленный прямоугольник 8"/>
          <p:cNvSpPr/>
          <p:nvPr/>
        </p:nvSpPr>
        <p:spPr>
          <a:xfrm>
            <a:off x="2341563" y="3860800"/>
            <a:ext cx="4679950" cy="10810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sp>
        <p:nvSpPr>
          <p:cNvPr id="401420" name="Rectangle 2"/>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401415" name="Object 7"/>
          <p:cNvGraphicFramePr>
            <a:graphicFrameLocks noChangeAspect="1"/>
          </p:cNvGraphicFramePr>
          <p:nvPr/>
        </p:nvGraphicFramePr>
        <p:xfrm>
          <a:off x="2559050" y="4076700"/>
          <a:ext cx="4359275" cy="647700"/>
        </p:xfrm>
        <a:graphic>
          <a:graphicData uri="http://schemas.openxmlformats.org/presentationml/2006/ole">
            <p:oleObj spid="_x0000_s401415" name="Формула" r:id="rId3" imgW="2222500" imgH="330200" progId="Equation.3">
              <p:embed/>
            </p:oleObj>
          </a:graphicData>
        </a:graphic>
      </p:graphicFrame>
    </p:spTree>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085184"/>
            <a:ext cx="8643998" cy="1296144"/>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Бункеры и силосы</a:t>
            </a:r>
            <a:endParaRPr lang="ru-RU" sz="5000" dirty="0">
              <a:solidFill>
                <a:schemeClr val="tx1">
                  <a:tint val="75000"/>
                </a:schemeClr>
              </a:solidFill>
            </a:endParaRPr>
          </a:p>
        </p:txBody>
      </p:sp>
      <p:sp>
        <p:nvSpPr>
          <p:cNvPr id="2" name="Заголовок 1"/>
          <p:cNvSpPr>
            <a:spLocks/>
          </p:cNvSpPr>
          <p:nvPr/>
        </p:nvSpPr>
        <p:spPr bwMode="auto">
          <a:xfrm>
            <a:off x="611188" y="476250"/>
            <a:ext cx="2089150"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18</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457200" y="274638"/>
            <a:ext cx="5626968"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Бункеры</a:t>
            </a:r>
          </a:p>
        </p:txBody>
      </p:sp>
      <p:sp>
        <p:nvSpPr>
          <p:cNvPr id="403458" name="Объект 2"/>
          <p:cNvSpPr>
            <a:spLocks noGrp="1"/>
          </p:cNvSpPr>
          <p:nvPr>
            <p:ph sz="half" idx="4294967295"/>
          </p:nvPr>
        </p:nvSpPr>
        <p:spPr>
          <a:xfrm>
            <a:off x="457200" y="1600200"/>
            <a:ext cx="4038600" cy="4525963"/>
          </a:xfrm>
        </p:spPr>
        <p:txBody>
          <a:bodyPr/>
          <a:lstStyle/>
          <a:p>
            <a:pPr>
              <a:buFont typeface="Arial" charset="0"/>
              <a:buNone/>
            </a:pPr>
            <a:r>
              <a:rPr lang="ru-RU" smtClean="0"/>
              <a:t>   К бункерам относятся емкости, наименьший размер которых </a:t>
            </a:r>
            <a:r>
              <a:rPr lang="ru-RU" i="1" smtClean="0"/>
              <a:t>в плане больше высоты призматической части</a:t>
            </a:r>
            <a:endParaRPr lang="ru-RU"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A945CAB-1398-4674-95B9-BD017EFBACBE}" type="slidenum">
              <a:rPr lang="ru-RU" sz="2400">
                <a:solidFill>
                  <a:schemeClr val="tx1">
                    <a:tint val="75000"/>
                  </a:schemeClr>
                </a:solidFill>
                <a:latin typeface="+mn-lt"/>
                <a:cs typeface="+mn-cs"/>
              </a:rPr>
              <a:pPr algn="r" fontAlgn="auto">
                <a:spcBef>
                  <a:spcPts val="0"/>
                </a:spcBef>
                <a:spcAft>
                  <a:spcPts val="0"/>
                </a:spcAft>
                <a:defRPr/>
              </a:pPr>
              <a:t>353</a:t>
            </a:fld>
            <a:endParaRPr lang="ru-RU" sz="2400" dirty="0">
              <a:solidFill>
                <a:schemeClr val="tx1">
                  <a:tint val="75000"/>
                </a:schemeClr>
              </a:solidFill>
              <a:latin typeface="+mn-lt"/>
              <a:cs typeface="+mn-cs"/>
            </a:endParaRPr>
          </a:p>
        </p:txBody>
      </p:sp>
      <p:pic>
        <p:nvPicPr>
          <p:cNvPr id="403460" name="Picture 2"/>
          <p:cNvPicPr>
            <a:picLocks noGrp="1" noChangeAspect="1" noChangeArrowheads="1"/>
          </p:cNvPicPr>
          <p:nvPr>
            <p:ph sz="half" idx="4294967295"/>
          </p:nvPr>
        </p:nvPicPr>
        <p:blipFill>
          <a:blip r:embed="rId2"/>
          <a:srcRect/>
          <a:stretch>
            <a:fillRect/>
          </a:stretch>
        </p:blipFill>
        <p:spPr>
          <a:xfrm>
            <a:off x="5440363" y="425450"/>
            <a:ext cx="3092450" cy="5700713"/>
          </a:xfrm>
        </p:spPr>
      </p:pic>
    </p:spTree>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4638"/>
            <a:ext cx="4978896" cy="114300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Силосы</a:t>
            </a:r>
          </a:p>
        </p:txBody>
      </p:sp>
      <p:sp>
        <p:nvSpPr>
          <p:cNvPr id="404482" name="Содержимое 9"/>
          <p:cNvSpPr>
            <a:spLocks noGrp="1"/>
          </p:cNvSpPr>
          <p:nvPr>
            <p:ph sz="half" idx="4294967295"/>
          </p:nvPr>
        </p:nvSpPr>
        <p:spPr>
          <a:xfrm>
            <a:off x="468313" y="1628775"/>
            <a:ext cx="4038600" cy="4525963"/>
          </a:xfrm>
        </p:spPr>
        <p:txBody>
          <a:bodyPr/>
          <a:lstStyle/>
          <a:p>
            <a:pPr>
              <a:buFont typeface="Arial" charset="0"/>
              <a:buNone/>
            </a:pPr>
            <a:r>
              <a:rPr lang="ru-RU" sz="2800" smtClean="0"/>
              <a:t>    Силосы — это относительно высокие и узкие сосуды, у которых высота призматического или цилиндрического корпуса превосходит в 1,5 и более раза наименьший размер в плане</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1E44E6B-C06B-4FC8-A5AF-F3D31A6AAAFF}" type="slidenum">
              <a:rPr lang="ru-RU" sz="1200">
                <a:solidFill>
                  <a:schemeClr val="tx1">
                    <a:tint val="75000"/>
                  </a:schemeClr>
                </a:solidFill>
                <a:latin typeface="+mn-lt"/>
                <a:cs typeface="+mn-cs"/>
              </a:rPr>
              <a:pPr algn="r" fontAlgn="auto">
                <a:spcBef>
                  <a:spcPts val="0"/>
                </a:spcBef>
                <a:spcAft>
                  <a:spcPts val="0"/>
                </a:spcAft>
                <a:defRPr/>
              </a:pPr>
              <a:t>354</a:t>
            </a:fld>
            <a:endParaRPr lang="ru-RU" sz="1200" dirty="0">
              <a:solidFill>
                <a:schemeClr val="tx1">
                  <a:tint val="75000"/>
                </a:schemeClr>
              </a:solidFill>
              <a:latin typeface="+mn-lt"/>
              <a:cs typeface="+mn-cs"/>
            </a:endParaRPr>
          </a:p>
        </p:txBody>
      </p:sp>
      <p:pic>
        <p:nvPicPr>
          <p:cNvPr id="404484" name="Picture 4"/>
          <p:cNvPicPr>
            <a:picLocks noGrp="1" noChangeAspect="1" noChangeArrowheads="1"/>
          </p:cNvPicPr>
          <p:nvPr>
            <p:ph sz="half" idx="4294967295"/>
          </p:nvPr>
        </p:nvPicPr>
        <p:blipFill>
          <a:blip r:embed="rId2"/>
          <a:srcRect/>
          <a:stretch>
            <a:fillRect/>
          </a:stretch>
        </p:blipFill>
        <p:spPr>
          <a:xfrm>
            <a:off x="5510213" y="236538"/>
            <a:ext cx="2662237" cy="6419850"/>
          </a:xfrm>
        </p:spPr>
      </p:pic>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548680"/>
            <a:ext cx="8229600" cy="1368152"/>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 Основными геометрическими параметрами бункера и силоса являются:</a:t>
            </a:r>
          </a:p>
        </p:txBody>
      </p:sp>
      <p:sp>
        <p:nvSpPr>
          <p:cNvPr id="405506" name="Содержимое 11"/>
          <p:cNvSpPr>
            <a:spLocks noGrp="1"/>
          </p:cNvSpPr>
          <p:nvPr>
            <p:ph idx="4294967295"/>
          </p:nvPr>
        </p:nvSpPr>
        <p:spPr>
          <a:xfrm>
            <a:off x="457200" y="2781300"/>
            <a:ext cx="8229600" cy="3743325"/>
          </a:xfrm>
        </p:spPr>
        <p:txBody>
          <a:bodyPr/>
          <a:lstStyle/>
          <a:p>
            <a:r>
              <a:rPr lang="ru-RU" smtClean="0"/>
              <a:t>Объем</a:t>
            </a:r>
          </a:p>
          <a:p>
            <a:r>
              <a:rPr lang="ru-RU" smtClean="0"/>
              <a:t>Угол наклона стенки воронки к горизонту</a:t>
            </a:r>
          </a:p>
          <a:p>
            <a:r>
              <a:rPr lang="ru-RU" smtClean="0"/>
              <a:t>Размер выпускного отверстия</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1A64BB5-5214-4A28-8835-8BD661FAA268}" type="slidenum">
              <a:rPr lang="ru-RU" sz="2000">
                <a:solidFill>
                  <a:schemeClr val="tx1">
                    <a:tint val="75000"/>
                  </a:schemeClr>
                </a:solidFill>
                <a:latin typeface="+mn-lt"/>
                <a:cs typeface="+mn-cs"/>
              </a:rPr>
              <a:pPr algn="r" fontAlgn="auto">
                <a:spcBef>
                  <a:spcPts val="0"/>
                </a:spcBef>
                <a:spcAft>
                  <a:spcPts val="0"/>
                </a:spcAft>
                <a:defRPr/>
              </a:pPr>
              <a:t>355</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75CE048-7557-483B-A294-C11EB84A2D8A}" type="slidenum">
              <a:rPr lang="ru-RU" sz="2000">
                <a:solidFill>
                  <a:schemeClr val="tx1">
                    <a:tint val="75000"/>
                  </a:schemeClr>
                </a:solidFill>
                <a:latin typeface="+mn-lt"/>
                <a:cs typeface="+mn-cs"/>
              </a:rPr>
              <a:pPr algn="r" fontAlgn="auto">
                <a:spcBef>
                  <a:spcPts val="0"/>
                </a:spcBef>
                <a:spcAft>
                  <a:spcPts val="0"/>
                </a:spcAft>
                <a:defRPr/>
              </a:pPr>
              <a:t>356</a:t>
            </a:fld>
            <a:endParaRPr lang="ru-RU" sz="2000" dirty="0">
              <a:solidFill>
                <a:schemeClr val="tx1">
                  <a:tint val="75000"/>
                </a:schemeClr>
              </a:solidFill>
              <a:latin typeface="+mn-lt"/>
              <a:cs typeface="+mn-cs"/>
            </a:endParaRPr>
          </a:p>
        </p:txBody>
      </p:sp>
      <p:sp>
        <p:nvSpPr>
          <p:cNvPr id="406530" name="Содержимое 21"/>
          <p:cNvSpPr>
            <a:spLocks noGrp="1"/>
          </p:cNvSpPr>
          <p:nvPr>
            <p:ph idx="4294967295"/>
          </p:nvPr>
        </p:nvSpPr>
        <p:spPr>
          <a:xfrm>
            <a:off x="457200" y="1268413"/>
            <a:ext cx="8229600" cy="4857750"/>
          </a:xfrm>
        </p:spPr>
        <p:txBody>
          <a:bodyPr/>
          <a:lstStyle/>
          <a:p>
            <a:pPr algn="ctr">
              <a:buFont typeface="Arial" charset="0"/>
              <a:buNone/>
            </a:pPr>
            <a:r>
              <a:rPr lang="ru-RU" sz="3600" smtClean="0"/>
              <a:t>Бункера и силосы рассчитываются на нагрузки от </a:t>
            </a:r>
            <a:r>
              <a:rPr lang="ru-RU" sz="3600" b="1" smtClean="0"/>
              <a:t>давления сыпучих материалов </a:t>
            </a:r>
            <a:r>
              <a:rPr lang="ru-RU" sz="3600" smtClean="0"/>
              <a:t>и от </a:t>
            </a:r>
            <a:r>
              <a:rPr lang="ru-RU" sz="3600" b="1" smtClean="0"/>
              <a:t>собственной массы конструкций</a:t>
            </a:r>
            <a:r>
              <a:rPr lang="ru-RU" sz="3600" smtClean="0"/>
              <a:t>, а также </a:t>
            </a:r>
            <a:r>
              <a:rPr lang="ru-RU" sz="3600" b="1" smtClean="0"/>
              <a:t>на нагрузки от снега и ветра и временные нагрузки </a:t>
            </a:r>
            <a:r>
              <a:rPr lang="ru-RU" sz="3600" smtClean="0"/>
              <a:t>на надбункерном перекрытии.</a:t>
            </a:r>
          </a:p>
        </p:txBody>
      </p:sp>
    </p:spTree>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Классификация бункеров</a:t>
            </a:r>
          </a:p>
        </p:txBody>
      </p:sp>
      <p:sp>
        <p:nvSpPr>
          <p:cNvPr id="408578" name="Содержимое 18"/>
          <p:cNvSpPr>
            <a:spLocks noGrp="1"/>
          </p:cNvSpPr>
          <p:nvPr>
            <p:ph idx="4294967295"/>
          </p:nvPr>
        </p:nvSpPr>
        <p:spPr/>
        <p:txBody>
          <a:bodyPr/>
          <a:lstStyle/>
          <a:p>
            <a:endParaRPr lang="ru-RU" smtClean="0"/>
          </a:p>
          <a:p>
            <a:endParaRPr lang="ru-RU" smtClean="0"/>
          </a:p>
          <a:p>
            <a:endParaRPr lang="ru-RU" smtClean="0"/>
          </a:p>
          <a:p>
            <a:pPr>
              <a:buFont typeface="Arial" charset="0"/>
              <a:buNone/>
            </a:pPr>
            <a:endParaRPr lang="ru-RU"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E2ABD21-BD45-4F35-86C2-A574B9428D9B}" type="slidenum">
              <a:rPr lang="ru-RU" sz="1200">
                <a:solidFill>
                  <a:schemeClr val="tx1">
                    <a:tint val="75000"/>
                  </a:schemeClr>
                </a:solidFill>
                <a:latin typeface="+mn-lt"/>
                <a:cs typeface="+mn-cs"/>
              </a:rPr>
              <a:pPr algn="r" fontAlgn="auto">
                <a:spcBef>
                  <a:spcPts val="0"/>
                </a:spcBef>
                <a:spcAft>
                  <a:spcPts val="0"/>
                </a:spcAft>
                <a:defRPr/>
              </a:pPr>
              <a:t>357</a:t>
            </a:fld>
            <a:endParaRPr lang="ru-RU" sz="1200" dirty="0">
              <a:solidFill>
                <a:schemeClr val="tx1">
                  <a:tint val="75000"/>
                </a:schemeClr>
              </a:solidFill>
              <a:latin typeface="+mn-lt"/>
              <a:cs typeface="+mn-cs"/>
            </a:endParaRPr>
          </a:p>
        </p:txBody>
      </p:sp>
      <p:sp>
        <p:nvSpPr>
          <p:cNvPr id="408580" name="Содержимое 12"/>
          <p:cNvSpPr txBox="1">
            <a:spLocks/>
          </p:cNvSpPr>
          <p:nvPr/>
        </p:nvSpPr>
        <p:spPr bwMode="auto">
          <a:xfrm>
            <a:off x="457200" y="1600200"/>
            <a:ext cx="8229600" cy="4708525"/>
          </a:xfrm>
          <a:prstGeom prst="rect">
            <a:avLst/>
          </a:prstGeom>
          <a:noFill/>
          <a:ln w="9525">
            <a:noFill/>
            <a:miter lim="800000"/>
            <a:headEnd/>
            <a:tailEnd/>
          </a:ln>
        </p:spPr>
        <p:txBody>
          <a:bodyPr/>
          <a:lstStyle/>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None/>
            </a:pPr>
            <a:endParaRPr lang="en-US" sz="2600">
              <a:latin typeface="Calibri" pitchFamily="34" charset="0"/>
            </a:endParaRPr>
          </a:p>
        </p:txBody>
      </p:sp>
      <p:sp>
        <p:nvSpPr>
          <p:cNvPr id="408581" name="Прямоугольник 19"/>
          <p:cNvSpPr>
            <a:spLocks noChangeArrowheads="1"/>
          </p:cNvSpPr>
          <p:nvPr/>
        </p:nvSpPr>
        <p:spPr bwMode="auto">
          <a:xfrm>
            <a:off x="1187450" y="2133600"/>
            <a:ext cx="7416800" cy="1919288"/>
          </a:xfrm>
          <a:prstGeom prst="rect">
            <a:avLst/>
          </a:prstGeom>
          <a:noFill/>
          <a:ln w="9525">
            <a:noFill/>
            <a:miter lim="800000"/>
            <a:headEnd/>
            <a:tailEnd/>
          </a:ln>
        </p:spPr>
        <p:txBody>
          <a:bodyPr>
            <a:spAutoFit/>
          </a:bodyPr>
          <a:lstStyle/>
          <a:p>
            <a:pPr>
              <a:buFont typeface="Arial" charset="0"/>
              <a:buChar char="•"/>
            </a:pPr>
            <a:r>
              <a:rPr lang="ru-RU" sz="3200" i="1">
                <a:latin typeface="Calibri" pitchFamily="34" charset="0"/>
              </a:rPr>
              <a:t>Бункера с плоскими стенками</a:t>
            </a:r>
          </a:p>
          <a:p>
            <a:pPr>
              <a:buFont typeface="Arial" charset="0"/>
              <a:buChar char="•"/>
            </a:pPr>
            <a:r>
              <a:rPr lang="ru-RU" sz="3200" i="1">
                <a:latin typeface="Calibri" pitchFamily="34" charset="0"/>
              </a:rPr>
              <a:t>Гибкие бункера</a:t>
            </a:r>
          </a:p>
          <a:p>
            <a:pPr>
              <a:buFont typeface="Arial" charset="0"/>
              <a:buChar char="•"/>
            </a:pPr>
            <a:r>
              <a:rPr lang="ru-RU" sz="3200" i="1">
                <a:latin typeface="Calibri" pitchFamily="34" charset="0"/>
              </a:rPr>
              <a:t>Круглые бункера</a:t>
            </a:r>
          </a:p>
          <a:p>
            <a:pPr algn="ctr"/>
            <a:r>
              <a:rPr lang="ru-RU" sz="2400" i="1">
                <a:latin typeface="Calibri" pitchFamily="34" charset="0"/>
              </a:rPr>
              <a:t>.</a:t>
            </a:r>
            <a:endParaRPr lang="ru-RU" sz="2400">
              <a:latin typeface="Calibri" pitchFamily="34" charset="0"/>
            </a:endParaRPr>
          </a:p>
        </p:txBody>
      </p:sp>
    </p:spTree>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Объект 2"/>
          <p:cNvSpPr>
            <a:spLocks noGrp="1"/>
          </p:cNvSpPr>
          <p:nvPr>
            <p:ph idx="4294967295"/>
          </p:nvPr>
        </p:nvSpPr>
        <p:spPr>
          <a:xfrm>
            <a:off x="457200" y="404813"/>
            <a:ext cx="8229600" cy="5721350"/>
          </a:xfrm>
        </p:spPr>
        <p:txBody>
          <a:bodyPr/>
          <a:lstStyle/>
          <a:p>
            <a:pPr marL="0" indent="0">
              <a:lnSpc>
                <a:spcPct val="80000"/>
              </a:lnSpc>
              <a:buFont typeface="Arial" charset="0"/>
              <a:buNone/>
            </a:pPr>
            <a:r>
              <a:rPr lang="ru-RU" sz="2500" b="1" smtClean="0">
                <a:latin typeface="Times New Roman" pitchFamily="18" charset="0"/>
                <a:cs typeface="Times New Roman" pitchFamily="18" charset="0"/>
              </a:rPr>
              <a:t>По назначению бункеры разделяют на технологические и аккумулирующие.</a:t>
            </a:r>
          </a:p>
          <a:p>
            <a:pPr marL="0" indent="0">
              <a:lnSpc>
                <a:spcPct val="80000"/>
              </a:lnSpc>
              <a:buFont typeface="Arial" charset="0"/>
              <a:buNone/>
            </a:pPr>
            <a:endParaRPr lang="ru-RU" sz="2500" b="1" smtClean="0">
              <a:latin typeface="Times New Roman" pitchFamily="18" charset="0"/>
              <a:cs typeface="Times New Roman" pitchFamily="18" charset="0"/>
            </a:endParaRPr>
          </a:p>
          <a:p>
            <a:pPr marL="0" indent="0">
              <a:lnSpc>
                <a:spcPct val="80000"/>
              </a:lnSpc>
              <a:buFont typeface="Arial" charset="0"/>
              <a:buNone/>
            </a:pPr>
            <a:r>
              <a:rPr lang="ru-RU" sz="2500" b="1" smtClean="0">
                <a:latin typeface="Times New Roman" pitchFamily="18" charset="0"/>
                <a:cs typeface="Times New Roman" pitchFamily="18" charset="0"/>
              </a:rPr>
              <a:t>Технологические бункеры разделяют на:</a:t>
            </a:r>
          </a:p>
          <a:p>
            <a:pPr marL="0" indent="0">
              <a:lnSpc>
                <a:spcPct val="80000"/>
              </a:lnSpc>
            </a:pPr>
            <a:r>
              <a:rPr lang="ru-RU" sz="2500" smtClean="0">
                <a:latin typeface="Times New Roman" pitchFamily="18" charset="0"/>
                <a:cs typeface="Times New Roman" pitchFamily="18" charset="0"/>
              </a:rPr>
              <a:t>приёмные — для принятия материала при разгрузке вагонов, скипов, самосвалов;</a:t>
            </a:r>
          </a:p>
          <a:p>
            <a:pPr marL="0" indent="0">
              <a:lnSpc>
                <a:spcPct val="80000"/>
              </a:lnSpc>
            </a:pPr>
            <a:r>
              <a:rPr lang="ru-RU" sz="2500" smtClean="0">
                <a:latin typeface="Times New Roman" pitchFamily="18" charset="0"/>
                <a:cs typeface="Times New Roman" pitchFamily="18" charset="0"/>
              </a:rPr>
              <a:t>дозировочные — для регулируемой разгрузки, отдачи на конвейер (например, при шихтовании);</a:t>
            </a:r>
          </a:p>
          <a:p>
            <a:pPr marL="0" indent="0">
              <a:lnSpc>
                <a:spcPct val="80000"/>
              </a:lnSpc>
            </a:pPr>
            <a:r>
              <a:rPr lang="ru-RU" sz="2500" smtClean="0">
                <a:latin typeface="Times New Roman" pitchFamily="18" charset="0"/>
                <a:cs typeface="Times New Roman" pitchFamily="18" charset="0"/>
              </a:rPr>
              <a:t>обезвоживающие — для дренажного обезвоживания продуктов обогащения продуктов горного производства;</a:t>
            </a:r>
          </a:p>
          <a:p>
            <a:pPr marL="0" indent="0">
              <a:lnSpc>
                <a:spcPct val="80000"/>
              </a:lnSpc>
            </a:pPr>
            <a:r>
              <a:rPr lang="ru-RU" sz="2500" smtClean="0">
                <a:latin typeface="Times New Roman" pitchFamily="18" charset="0"/>
                <a:cs typeface="Times New Roman" pitchFamily="18" charset="0"/>
              </a:rPr>
              <a:t>компенсационные (демпфирующие) — для выравнивания нагрузки на отдельные технологические аппараты по выходному питанию;</a:t>
            </a:r>
          </a:p>
          <a:p>
            <a:pPr marL="0" indent="0">
              <a:lnSpc>
                <a:spcPct val="80000"/>
              </a:lnSpc>
            </a:pPr>
            <a:r>
              <a:rPr lang="ru-RU" sz="2500" smtClean="0">
                <a:latin typeface="Times New Roman" pitchFamily="18" charset="0"/>
                <a:cs typeface="Times New Roman" pitchFamily="18" charset="0"/>
              </a:rPr>
              <a:t>отгрузочные — для накопления и дальнейшей отгрузки продуктов обогащения в железнодорожные вагоны.</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660D770-744B-431B-890B-64404963AB16}" type="slidenum">
              <a:rPr lang="ru-RU" sz="1200">
                <a:solidFill>
                  <a:schemeClr val="tx1">
                    <a:tint val="75000"/>
                  </a:schemeClr>
                </a:solidFill>
                <a:latin typeface="+mn-lt"/>
                <a:cs typeface="+mn-cs"/>
              </a:rPr>
              <a:pPr algn="r" fontAlgn="auto">
                <a:spcBef>
                  <a:spcPts val="0"/>
                </a:spcBef>
                <a:spcAft>
                  <a:spcPts val="0"/>
                </a:spcAft>
                <a:defRPr/>
              </a:pPr>
              <a:t>358</a:t>
            </a:fld>
            <a:endParaRPr lang="ru-RU" sz="1200">
              <a:solidFill>
                <a:schemeClr val="tx1">
                  <a:tint val="75000"/>
                </a:schemeClr>
              </a:solidFill>
              <a:latin typeface="+mn-lt"/>
              <a:cs typeface="+mn-cs"/>
            </a:endParaRP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Бункера с плоскими стенками</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10626" name="Содержимое 12"/>
          <p:cNvSpPr>
            <a:spLocks noGrp="1"/>
          </p:cNvSpPr>
          <p:nvPr>
            <p:ph idx="4294967295"/>
          </p:nvPr>
        </p:nvSpPr>
        <p:spPr>
          <a:xfrm>
            <a:off x="457200" y="1412875"/>
            <a:ext cx="8229600" cy="4713288"/>
          </a:xfrm>
        </p:spPr>
        <p:txBody>
          <a:bodyPr/>
          <a:lstStyle/>
          <a:p>
            <a:r>
              <a:rPr lang="ru-RU" sz="2800" smtClean="0"/>
              <a:t>Плоские стенки воронки рассчитывают на поперечный изгиб от давления засыпки как однопролетные пластинки большого прогиба, шарнирно опертые на горизонтальные ребра жесткости, с учетом цепных продольных растягивающих напряжений.</a:t>
            </a:r>
          </a:p>
          <a:p>
            <a:r>
              <a:rPr lang="ru-RU" sz="2800" smtClean="0"/>
              <a:t>Ребра рассчитываются на изгиб как однопролетные шарнирно опертые балки от нормального к грани воронки равномерного давления от засыпки и на продольные растягивающие усилия от поперечных граней.</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52057D5-6895-4CD8-80A8-D98AA881EEE0}" type="slidenum">
              <a:rPr lang="ru-RU" sz="1200">
                <a:solidFill>
                  <a:schemeClr val="tx1">
                    <a:tint val="75000"/>
                  </a:schemeClr>
                </a:solidFill>
                <a:latin typeface="+mn-lt"/>
                <a:cs typeface="+mn-cs"/>
              </a:rPr>
              <a:pPr algn="r" fontAlgn="auto">
                <a:spcBef>
                  <a:spcPts val="0"/>
                </a:spcBef>
                <a:spcAft>
                  <a:spcPts val="0"/>
                </a:spcAft>
                <a:defRPr/>
              </a:pPr>
              <a:t>359</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algn="l" eaLnBrk="1" fontAlgn="auto" hangingPunct="1">
              <a:spcAft>
                <a:spcPts val="0"/>
              </a:spcAft>
              <a:defRPr/>
            </a:pP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0FB9FC7-8F6B-4DC9-99EB-E4A5C6007CB3}" type="slidenum">
              <a:rPr lang="ru-RU" sz="1200">
                <a:solidFill>
                  <a:schemeClr val="tx1">
                    <a:tint val="75000"/>
                  </a:schemeClr>
                </a:solidFill>
                <a:latin typeface="+mn-lt"/>
                <a:cs typeface="+mn-cs"/>
              </a:rPr>
              <a:pPr algn="r" fontAlgn="auto">
                <a:spcBef>
                  <a:spcPts val="0"/>
                </a:spcBef>
                <a:spcAft>
                  <a:spcPts val="0"/>
                </a:spcAft>
                <a:defRPr/>
              </a:pPr>
              <a:t>36</a:t>
            </a:fld>
            <a:endParaRPr lang="ru-RU" sz="1200" dirty="0">
              <a:solidFill>
                <a:schemeClr val="tx1">
                  <a:tint val="75000"/>
                </a:schemeClr>
              </a:solidFill>
              <a:latin typeface="+mn-lt"/>
              <a:cs typeface="+mn-cs"/>
            </a:endParaRPr>
          </a:p>
        </p:txBody>
      </p:sp>
      <p:sp>
        <p:nvSpPr>
          <p:cNvPr id="59395" name="Text Box 5"/>
          <p:cNvSpPr txBox="1">
            <a:spLocks noChangeArrowheads="1"/>
          </p:cNvSpPr>
          <p:nvPr/>
        </p:nvSpPr>
        <p:spPr bwMode="auto">
          <a:xfrm>
            <a:off x="468313" y="404813"/>
            <a:ext cx="8280400" cy="2365375"/>
          </a:xfrm>
          <a:prstGeom prst="rect">
            <a:avLst/>
          </a:prstGeom>
          <a:noFill/>
          <a:ln w="9525">
            <a:noFill/>
            <a:miter lim="800000"/>
            <a:headEnd/>
            <a:tailEnd/>
          </a:ln>
        </p:spPr>
        <p:txBody>
          <a:bodyPr>
            <a:spAutoFit/>
          </a:bodyPr>
          <a:lstStyle/>
          <a:p>
            <a:pPr algn="ctr">
              <a:spcBef>
                <a:spcPct val="50000"/>
              </a:spcBef>
            </a:pPr>
            <a:r>
              <a:rPr lang="ru-RU" sz="3200">
                <a:latin typeface="Arial Unicode MS" pitchFamily="34" charset="-128"/>
                <a:cs typeface="Times New Roman" pitchFamily="18" charset="0"/>
              </a:rPr>
              <a:t>По степени раскисления:</a:t>
            </a:r>
          </a:p>
          <a:p>
            <a:pPr>
              <a:spcBef>
                <a:spcPct val="50000"/>
              </a:spcBef>
            </a:pPr>
            <a:r>
              <a:rPr lang="ru-RU" sz="2600">
                <a:latin typeface="Arial Unicode MS" pitchFamily="34" charset="-128"/>
                <a:cs typeface="Times New Roman" pitchFamily="18" charset="0"/>
              </a:rPr>
              <a:t>1. Кипящие</a:t>
            </a:r>
          </a:p>
          <a:p>
            <a:pPr>
              <a:spcBef>
                <a:spcPct val="50000"/>
              </a:spcBef>
            </a:pPr>
            <a:r>
              <a:rPr lang="ru-RU" sz="2600">
                <a:latin typeface="Arial Unicode MS" pitchFamily="34" charset="-128"/>
                <a:cs typeface="Times New Roman" pitchFamily="18" charset="0"/>
              </a:rPr>
              <a:t>2. Полуспокойные</a:t>
            </a:r>
          </a:p>
          <a:p>
            <a:pPr>
              <a:spcBef>
                <a:spcPct val="50000"/>
              </a:spcBef>
            </a:pPr>
            <a:r>
              <a:rPr lang="ru-RU" sz="2600">
                <a:latin typeface="Arial Unicode MS" pitchFamily="34" charset="-128"/>
                <a:cs typeface="Times New Roman" pitchFamily="18" charset="0"/>
              </a:rPr>
              <a:t>3. Спокойные</a:t>
            </a:r>
          </a:p>
        </p:txBody>
      </p:sp>
      <p:sp>
        <p:nvSpPr>
          <p:cNvPr id="59396" name="Text Box 7"/>
          <p:cNvSpPr txBox="1">
            <a:spLocks noChangeArrowheads="1"/>
          </p:cNvSpPr>
          <p:nvPr/>
        </p:nvSpPr>
        <p:spPr bwMode="auto">
          <a:xfrm>
            <a:off x="539750" y="3500438"/>
            <a:ext cx="8280400" cy="1770062"/>
          </a:xfrm>
          <a:prstGeom prst="rect">
            <a:avLst/>
          </a:prstGeom>
          <a:noFill/>
          <a:ln w="9525">
            <a:noFill/>
            <a:miter lim="800000"/>
            <a:headEnd/>
            <a:tailEnd/>
          </a:ln>
        </p:spPr>
        <p:txBody>
          <a:bodyPr>
            <a:spAutoFit/>
          </a:bodyPr>
          <a:lstStyle/>
          <a:p>
            <a:pPr algn="ctr">
              <a:spcBef>
                <a:spcPct val="50000"/>
              </a:spcBef>
            </a:pPr>
            <a:r>
              <a:rPr lang="ru-RU" sz="3200">
                <a:latin typeface="Arial Unicode MS" pitchFamily="34" charset="-128"/>
                <a:cs typeface="Times New Roman" pitchFamily="18" charset="0"/>
              </a:rPr>
              <a:t>По способу термообработки:</a:t>
            </a:r>
          </a:p>
          <a:p>
            <a:pPr>
              <a:spcBef>
                <a:spcPct val="50000"/>
              </a:spcBef>
            </a:pPr>
            <a:r>
              <a:rPr lang="ru-RU" sz="2600">
                <a:latin typeface="Arial Unicode MS" pitchFamily="34" charset="-128"/>
                <a:cs typeface="Times New Roman" pitchFamily="18" charset="0"/>
              </a:rPr>
              <a:t>1. Горячекатаные</a:t>
            </a:r>
          </a:p>
          <a:p>
            <a:pPr>
              <a:spcBef>
                <a:spcPct val="50000"/>
              </a:spcBef>
            </a:pPr>
            <a:r>
              <a:rPr lang="ru-RU" sz="2600">
                <a:latin typeface="Arial Unicode MS" pitchFamily="34" charset="-128"/>
                <a:cs typeface="Times New Roman" pitchFamily="18" charset="0"/>
              </a:rPr>
              <a:t>2. Термически улучшенные</a:t>
            </a:r>
          </a:p>
        </p:txBody>
      </p:sp>
    </p:spTree>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Бункер с плоскими стенками</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24AB3A6-6789-472C-98F9-53A3D017C4E7}" type="slidenum">
              <a:rPr lang="ru-RU" sz="1200">
                <a:solidFill>
                  <a:schemeClr val="tx1">
                    <a:tint val="75000"/>
                  </a:schemeClr>
                </a:solidFill>
                <a:latin typeface="+mn-lt"/>
                <a:cs typeface="+mn-cs"/>
              </a:rPr>
              <a:pPr algn="r" fontAlgn="auto">
                <a:spcBef>
                  <a:spcPts val="0"/>
                </a:spcBef>
                <a:spcAft>
                  <a:spcPts val="0"/>
                </a:spcAft>
                <a:defRPr/>
              </a:pPr>
              <a:t>360</a:t>
            </a:fld>
            <a:endParaRPr lang="ru-RU" sz="1200">
              <a:solidFill>
                <a:schemeClr val="tx1">
                  <a:tint val="75000"/>
                </a:schemeClr>
              </a:solidFill>
              <a:latin typeface="+mn-lt"/>
              <a:cs typeface="+mn-cs"/>
            </a:endParaRPr>
          </a:p>
        </p:txBody>
      </p:sp>
      <p:pic>
        <p:nvPicPr>
          <p:cNvPr id="411651" name="Picture 2"/>
          <p:cNvPicPr>
            <a:picLocks noGrp="1" noChangeAspect="1" noChangeArrowheads="1"/>
          </p:cNvPicPr>
          <p:nvPr>
            <p:ph sz="half" idx="4294967295"/>
          </p:nvPr>
        </p:nvPicPr>
        <p:blipFill>
          <a:blip r:embed="rId2"/>
          <a:srcRect/>
          <a:stretch>
            <a:fillRect/>
          </a:stretch>
        </p:blipFill>
        <p:spPr>
          <a:xfrm>
            <a:off x="0" y="1196975"/>
            <a:ext cx="5230813" cy="4708525"/>
          </a:xfrm>
        </p:spPr>
      </p:pic>
      <p:sp>
        <p:nvSpPr>
          <p:cNvPr id="411652" name="Содержимое 5"/>
          <p:cNvSpPr>
            <a:spLocks noGrp="1"/>
          </p:cNvSpPr>
          <p:nvPr>
            <p:ph sz="half" idx="4294967295"/>
          </p:nvPr>
        </p:nvSpPr>
        <p:spPr>
          <a:xfrm>
            <a:off x="5003800" y="1484313"/>
            <a:ext cx="4140200" cy="4641850"/>
          </a:xfrm>
        </p:spPr>
        <p:txBody>
          <a:bodyPr/>
          <a:lstStyle/>
          <a:p>
            <a:pPr>
              <a:buFont typeface="Arial" charset="0"/>
              <a:buNone/>
            </a:pPr>
            <a:r>
              <a:rPr lang="ru-RU" sz="2600" i="1" smtClean="0"/>
              <a:t>     а — пространственная схема; </a:t>
            </a:r>
          </a:p>
          <a:p>
            <a:pPr>
              <a:buFont typeface="Arial" charset="0"/>
              <a:buNone/>
            </a:pPr>
            <a:r>
              <a:rPr lang="ru-RU" sz="2600" i="1" smtClean="0"/>
              <a:t>     б — узел крепления воронки к бункерной балке;                                1— бункерные балки;                     2 — воронка;                                    3 — ребра жесткости балки;                                      4 — ребра жесткости воронки</a:t>
            </a:r>
            <a:endParaRPr lang="ru-RU" sz="2600" smtClean="0"/>
          </a:p>
        </p:txBody>
      </p:sp>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Гибкие бункера</a:t>
            </a:r>
          </a:p>
        </p:txBody>
      </p:sp>
      <p:sp>
        <p:nvSpPr>
          <p:cNvPr id="412674" name="Содержимое 2"/>
          <p:cNvSpPr>
            <a:spLocks noGrp="1"/>
          </p:cNvSpPr>
          <p:nvPr>
            <p:ph idx="4294967295"/>
          </p:nvPr>
        </p:nvSpPr>
        <p:spPr>
          <a:xfrm>
            <a:off x="457200" y="1412875"/>
            <a:ext cx="8229600" cy="4824413"/>
          </a:xfrm>
        </p:spPr>
        <p:txBody>
          <a:bodyPr/>
          <a:lstStyle/>
          <a:p>
            <a:pPr>
              <a:buFont typeface="Arial" charset="0"/>
              <a:buNone/>
            </a:pPr>
            <a:r>
              <a:rPr lang="ru-RU" sz="3000" smtClean="0"/>
              <a:t>Гибкий, или висячий бункер представляет собой длинную цилиндрическую незамкнутую оболочку с горизонтальной осью и направляющей — кубической параболой . Оболочка подвешена к двум продольным неразрезным несущим балкам, опирающимся на колонны, и работает преимущественно на растяжение от массы сыпучих материалов. В торцах бункеров устанавливают жесткие вертикальные стенки — диафрагмы.</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BBB6FAF-3B77-43DA-B2EF-100834C51759}" type="slidenum">
              <a:rPr lang="ru-RU" sz="1200">
                <a:solidFill>
                  <a:schemeClr val="tx1">
                    <a:tint val="75000"/>
                  </a:schemeClr>
                </a:solidFill>
                <a:latin typeface="+mn-lt"/>
                <a:cs typeface="+mn-cs"/>
              </a:rPr>
              <a:pPr algn="r" fontAlgn="auto">
                <a:spcBef>
                  <a:spcPts val="0"/>
                </a:spcBef>
                <a:spcAft>
                  <a:spcPts val="0"/>
                </a:spcAft>
                <a:defRPr/>
              </a:pPr>
              <a:t>361</a:t>
            </a:fld>
            <a:endParaRPr lang="ru-RU" sz="1200">
              <a:solidFill>
                <a:schemeClr val="tx1">
                  <a:tint val="75000"/>
                </a:schemeClr>
              </a:solidFill>
              <a:latin typeface="+mn-lt"/>
              <a:cs typeface="+mn-cs"/>
            </a:endParaRPr>
          </a:p>
        </p:txBody>
      </p:sp>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Гибкий параболический бункер</a:t>
            </a:r>
          </a:p>
        </p:txBody>
      </p:sp>
      <p:sp>
        <p:nvSpPr>
          <p:cNvPr id="413698" name="Содержимое 5"/>
          <p:cNvSpPr>
            <a:spLocks noGrp="1"/>
          </p:cNvSpPr>
          <p:nvPr>
            <p:ph sz="half" idx="4294967295"/>
          </p:nvPr>
        </p:nvSpPr>
        <p:spPr>
          <a:xfrm>
            <a:off x="611188" y="4724400"/>
            <a:ext cx="8075612" cy="1401763"/>
          </a:xfrm>
        </p:spPr>
        <p:txBody>
          <a:bodyPr/>
          <a:lstStyle/>
          <a:p>
            <a:pPr algn="ctr">
              <a:buFont typeface="Arial" charset="0"/>
              <a:buNone/>
            </a:pPr>
            <a:r>
              <a:rPr lang="ru-RU" sz="2800" smtClean="0"/>
              <a:t>1— оболочка; </a:t>
            </a:r>
            <a:r>
              <a:rPr lang="ru-RU" sz="2800" i="1" smtClean="0"/>
              <a:t>2 — продольная балка;                                       3 — поперечная балка; 4 — торцевая стенка;                5 — выпускные отверстия</a:t>
            </a:r>
            <a:endParaRPr lang="ru-RU" sz="2800" smtClean="0"/>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946DEE8-A91D-4268-B2B8-E6ED59DBECA5}" type="slidenum">
              <a:rPr lang="ru-RU" sz="1200">
                <a:solidFill>
                  <a:schemeClr val="tx1">
                    <a:tint val="75000"/>
                  </a:schemeClr>
                </a:solidFill>
                <a:latin typeface="+mn-lt"/>
                <a:cs typeface="+mn-cs"/>
              </a:rPr>
              <a:pPr algn="r" fontAlgn="auto">
                <a:spcBef>
                  <a:spcPts val="0"/>
                </a:spcBef>
                <a:spcAft>
                  <a:spcPts val="0"/>
                </a:spcAft>
                <a:defRPr/>
              </a:pPr>
              <a:t>362</a:t>
            </a:fld>
            <a:endParaRPr lang="ru-RU" sz="1200">
              <a:solidFill>
                <a:schemeClr val="tx1">
                  <a:tint val="75000"/>
                </a:schemeClr>
              </a:solidFill>
              <a:latin typeface="+mn-lt"/>
              <a:cs typeface="+mn-cs"/>
            </a:endParaRPr>
          </a:p>
        </p:txBody>
      </p:sp>
      <p:pic>
        <p:nvPicPr>
          <p:cNvPr id="413700" name="Picture 2"/>
          <p:cNvPicPr>
            <a:picLocks noGrp="1" noChangeAspect="1" noChangeArrowheads="1"/>
          </p:cNvPicPr>
          <p:nvPr>
            <p:ph sz="half" idx="4294967295"/>
          </p:nvPr>
        </p:nvPicPr>
        <p:blipFill>
          <a:blip r:embed="rId2"/>
          <a:srcRect/>
          <a:stretch>
            <a:fillRect/>
          </a:stretch>
        </p:blipFill>
        <p:spPr>
          <a:xfrm>
            <a:off x="395288" y="1125538"/>
            <a:ext cx="8299450" cy="3332162"/>
          </a:xfrm>
        </p:spPr>
      </p:pic>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Круглые бункеры и силосы</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0BC3DDC-A263-46ED-A5D2-78C3F3A6366D}" type="slidenum">
              <a:rPr lang="ru-RU" sz="1200">
                <a:solidFill>
                  <a:schemeClr val="tx1">
                    <a:tint val="75000"/>
                  </a:schemeClr>
                </a:solidFill>
                <a:latin typeface="+mn-lt"/>
                <a:cs typeface="+mn-cs"/>
              </a:rPr>
              <a:pPr algn="r" fontAlgn="auto">
                <a:spcBef>
                  <a:spcPts val="0"/>
                </a:spcBef>
                <a:spcAft>
                  <a:spcPts val="0"/>
                </a:spcAft>
                <a:defRPr/>
              </a:pPr>
              <a:t>363</a:t>
            </a:fld>
            <a:endParaRPr lang="ru-RU" sz="1200">
              <a:solidFill>
                <a:schemeClr val="tx1">
                  <a:tint val="75000"/>
                </a:schemeClr>
              </a:solidFill>
              <a:latin typeface="+mn-lt"/>
              <a:cs typeface="+mn-cs"/>
            </a:endParaRPr>
          </a:p>
        </p:txBody>
      </p:sp>
      <p:pic>
        <p:nvPicPr>
          <p:cNvPr id="414723" name="Picture 2"/>
          <p:cNvPicPr>
            <a:picLocks noChangeAspect="1" noChangeArrowheads="1"/>
          </p:cNvPicPr>
          <p:nvPr/>
        </p:nvPicPr>
        <p:blipFill>
          <a:blip r:embed="rId3"/>
          <a:srcRect l="26172" r="15163"/>
          <a:stretch>
            <a:fillRect/>
          </a:stretch>
        </p:blipFill>
        <p:spPr bwMode="auto">
          <a:xfrm>
            <a:off x="4529138" y="692150"/>
            <a:ext cx="4594225" cy="5873750"/>
          </a:xfrm>
          <a:prstGeom prst="rect">
            <a:avLst/>
          </a:prstGeom>
          <a:noFill/>
          <a:ln w="9525">
            <a:noFill/>
            <a:miter lim="800000"/>
            <a:headEnd/>
            <a:tailEnd/>
          </a:ln>
        </p:spPr>
      </p:pic>
      <p:sp>
        <p:nvSpPr>
          <p:cNvPr id="414724" name="Содержимое 2"/>
          <p:cNvSpPr>
            <a:spLocks noGrp="1"/>
          </p:cNvSpPr>
          <p:nvPr>
            <p:ph idx="4294967295"/>
          </p:nvPr>
        </p:nvSpPr>
        <p:spPr>
          <a:xfrm>
            <a:off x="252413" y="1600200"/>
            <a:ext cx="4464050" cy="4525963"/>
          </a:xfrm>
        </p:spPr>
        <p:txBody>
          <a:bodyPr/>
          <a:lstStyle/>
          <a:p>
            <a:pPr algn="ctr">
              <a:lnSpc>
                <a:spcPct val="80000"/>
              </a:lnSpc>
              <a:buFont typeface="Arial" charset="0"/>
              <a:buNone/>
            </a:pPr>
            <a:r>
              <a:rPr lang="ru-RU" sz="2700" smtClean="0"/>
              <a:t>Круглые бункеры и силосы могут быть установлены на стойках и иметь коническую нижнюю часть — воронку с выпускным отверстием  или плоским днищем опираться на основание (преимущественно силосы сельскохозяйственного назначения). Высота их достигает 25 м и более.</a:t>
            </a:r>
          </a:p>
        </p:txBody>
      </p:sp>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Схемы узла соединения стенки и воронки круглого бункера</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EA07583-E557-491B-975D-25E5CABF0B62}" type="slidenum">
              <a:rPr lang="ru-RU" sz="1200">
                <a:solidFill>
                  <a:schemeClr val="tx1">
                    <a:tint val="75000"/>
                  </a:schemeClr>
                </a:solidFill>
                <a:latin typeface="+mn-lt"/>
                <a:cs typeface="+mn-cs"/>
              </a:rPr>
              <a:pPr algn="r" fontAlgn="auto">
                <a:spcBef>
                  <a:spcPts val="0"/>
                </a:spcBef>
                <a:spcAft>
                  <a:spcPts val="0"/>
                </a:spcAft>
                <a:defRPr/>
              </a:pPr>
              <a:t>364</a:t>
            </a:fld>
            <a:endParaRPr lang="ru-RU" sz="1200">
              <a:solidFill>
                <a:schemeClr val="tx1">
                  <a:tint val="75000"/>
                </a:schemeClr>
              </a:solidFill>
              <a:latin typeface="+mn-lt"/>
              <a:cs typeface="+mn-cs"/>
            </a:endParaRPr>
          </a:p>
        </p:txBody>
      </p:sp>
      <p:pic>
        <p:nvPicPr>
          <p:cNvPr id="416771" name="Picture 2"/>
          <p:cNvPicPr>
            <a:picLocks noGrp="1" noChangeAspect="1" noChangeArrowheads="1"/>
          </p:cNvPicPr>
          <p:nvPr>
            <p:ph sz="half" idx="4294967295"/>
          </p:nvPr>
        </p:nvPicPr>
        <p:blipFill>
          <a:blip r:embed="rId2"/>
          <a:srcRect/>
          <a:stretch>
            <a:fillRect/>
          </a:stretch>
        </p:blipFill>
        <p:spPr>
          <a:xfrm>
            <a:off x="827088" y="1916113"/>
            <a:ext cx="7212012" cy="3514725"/>
          </a:xfrm>
        </p:spPr>
      </p:pic>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7269" y="5085184"/>
            <a:ext cx="8642516" cy="1296144"/>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Опоры антенных сооружений связи</a:t>
            </a:r>
            <a:endParaRPr lang="ru-RU" sz="5000" dirty="0">
              <a:solidFill>
                <a:schemeClr val="tx1">
                  <a:tint val="75000"/>
                </a:schemeClr>
              </a:solidFill>
            </a:endParaRPr>
          </a:p>
        </p:txBody>
      </p:sp>
      <p:sp>
        <p:nvSpPr>
          <p:cNvPr id="2" name="Заголовок 1"/>
          <p:cNvSpPr>
            <a:spLocks/>
          </p:cNvSpPr>
          <p:nvPr/>
        </p:nvSpPr>
        <p:spPr bwMode="auto">
          <a:xfrm>
            <a:off x="611188" y="476250"/>
            <a:ext cx="2089150"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19</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Башни</a:t>
            </a:r>
          </a:p>
        </p:txBody>
      </p:sp>
      <p:sp>
        <p:nvSpPr>
          <p:cNvPr id="418818" name="Объект 2"/>
          <p:cNvSpPr>
            <a:spLocks noGrp="1"/>
          </p:cNvSpPr>
          <p:nvPr>
            <p:ph idx="4294967295"/>
          </p:nvPr>
        </p:nvSpPr>
        <p:spPr/>
        <p:txBody>
          <a:bodyPr/>
          <a:lstStyle/>
          <a:p>
            <a:pPr>
              <a:buFont typeface="Arial" charset="0"/>
              <a:buNone/>
            </a:pPr>
            <a:r>
              <a:rPr lang="ru-RU" smtClean="0"/>
              <a:t> Опоры антенных сооружений связи служат для установки или подвески антенн и другого радио- и телевизионного оборудования, весьма различного по форме, размерам и массе. При выборе основного типа опоры (башня или мачта) учитываются назначение сооружения, место и условия строительства, а также другие факторы.</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A74CF48-487A-4B5E-87CD-AB95DCB2056A}" type="slidenum">
              <a:rPr lang="ru-RU" sz="2400">
                <a:solidFill>
                  <a:schemeClr val="tx1">
                    <a:tint val="75000"/>
                  </a:schemeClr>
                </a:solidFill>
                <a:latin typeface="+mn-lt"/>
                <a:cs typeface="+mn-cs"/>
              </a:rPr>
              <a:pPr algn="r" fontAlgn="auto">
                <a:spcBef>
                  <a:spcPts val="0"/>
                </a:spcBef>
                <a:spcAft>
                  <a:spcPts val="0"/>
                </a:spcAft>
                <a:defRPr/>
              </a:pPr>
              <a:t>366</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Содержимое 11"/>
          <p:cNvSpPr>
            <a:spLocks noGrp="1"/>
          </p:cNvSpPr>
          <p:nvPr>
            <p:ph idx="4294967295"/>
          </p:nvPr>
        </p:nvSpPr>
        <p:spPr>
          <a:xfrm>
            <a:off x="457200" y="404813"/>
            <a:ext cx="8229600" cy="6119812"/>
          </a:xfrm>
        </p:spPr>
        <p:txBody>
          <a:bodyPr/>
          <a:lstStyle/>
          <a:p>
            <a:pPr>
              <a:lnSpc>
                <a:spcPct val="80000"/>
              </a:lnSpc>
            </a:pPr>
            <a:r>
              <a:rPr lang="ru-RU" sz="2700" smtClean="0"/>
              <a:t>Первая в нашей стране радиобашня высотой 160 м построенная в Москве в 1921 г. по проекту В.Г.Шухова. Она выполнена в виде шести сопряженных гиперболоидов вращения.</a:t>
            </a:r>
          </a:p>
          <a:p>
            <a:pPr>
              <a:lnSpc>
                <a:spcPct val="80000"/>
              </a:lnSpc>
            </a:pPr>
            <a:r>
              <a:rPr lang="ru-RU" sz="2700" smtClean="0"/>
              <a:t>Началом массового с строительства радиобашен можно считать 1930-е годы. Дли изготовления конструкций в то время применялись уголки. Позднее на основе результатов широко поставленных научных исследований была доказана целесообразность использования дня высотных сооружений труб.</a:t>
            </a:r>
          </a:p>
          <a:p>
            <a:pPr>
              <a:lnSpc>
                <a:spcPct val="80000"/>
              </a:lnSpc>
            </a:pPr>
            <a:r>
              <a:rPr lang="ru-RU" sz="2700" smtClean="0"/>
              <a:t>Потребность в массовом строительстве антенных сооружений связи привела к необходимости разработки типовых конструкций башен различной высоты для разных ветровых районов. Начиная с 1954 г. во многих городах СССР началось строительство телевизионных башен.</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45D0C00-6427-4322-8F36-3F8A79FD2947}" type="slidenum">
              <a:rPr lang="ru-RU" sz="1200">
                <a:solidFill>
                  <a:schemeClr val="tx1">
                    <a:tint val="75000"/>
                  </a:schemeClr>
                </a:solidFill>
                <a:latin typeface="+mn-lt"/>
                <a:cs typeface="+mn-cs"/>
              </a:rPr>
              <a:pPr algn="r" fontAlgn="auto">
                <a:spcBef>
                  <a:spcPts val="0"/>
                </a:spcBef>
                <a:spcAft>
                  <a:spcPts val="0"/>
                </a:spcAft>
                <a:defRPr/>
              </a:pPr>
              <a:t>367</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004086" y="274638"/>
            <a:ext cx="3684210" cy="4810546"/>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Схемы типовых четырехгранных телевизионных башен</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B02517F-1F2E-4A78-A974-D5977CF60B24}" type="slidenum">
              <a:rPr lang="ru-RU" sz="2000">
                <a:solidFill>
                  <a:schemeClr val="tx1">
                    <a:tint val="75000"/>
                  </a:schemeClr>
                </a:solidFill>
                <a:latin typeface="+mn-lt"/>
                <a:cs typeface="+mn-cs"/>
              </a:rPr>
              <a:pPr algn="r" fontAlgn="auto">
                <a:spcBef>
                  <a:spcPts val="0"/>
                </a:spcBef>
                <a:spcAft>
                  <a:spcPts val="0"/>
                </a:spcAft>
                <a:defRPr/>
              </a:pPr>
              <a:t>368</a:t>
            </a:fld>
            <a:endParaRPr lang="ru-RU" sz="2000" dirty="0">
              <a:solidFill>
                <a:schemeClr val="tx1">
                  <a:tint val="75000"/>
                </a:schemeClr>
              </a:solidFill>
              <a:latin typeface="+mn-lt"/>
              <a:cs typeface="+mn-cs"/>
            </a:endParaRPr>
          </a:p>
        </p:txBody>
      </p:sp>
      <p:pic>
        <p:nvPicPr>
          <p:cNvPr id="420867" name="Picture 4"/>
          <p:cNvPicPr>
            <a:picLocks noGrp="1" noChangeAspect="1" noChangeArrowheads="1"/>
          </p:cNvPicPr>
          <p:nvPr>
            <p:ph sz="half" idx="4294967295"/>
          </p:nvPr>
        </p:nvPicPr>
        <p:blipFill>
          <a:blip r:embed="rId2"/>
          <a:srcRect/>
          <a:stretch>
            <a:fillRect/>
          </a:stretch>
        </p:blipFill>
        <p:spPr>
          <a:xfrm>
            <a:off x="1187450" y="0"/>
            <a:ext cx="3333750" cy="6711950"/>
          </a:xfrm>
        </p:spPr>
      </p:pic>
    </p:spTree>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5148064" y="274638"/>
            <a:ext cx="3538736" cy="4954562"/>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Телевизионная башня высотой 275 м в Тбилиси </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2C0DC05-8F4D-412B-BC87-B830CB475472}" type="slidenum">
              <a:rPr lang="ru-RU" sz="2000">
                <a:solidFill>
                  <a:schemeClr val="tx1">
                    <a:tint val="75000"/>
                  </a:schemeClr>
                </a:solidFill>
                <a:latin typeface="+mn-lt"/>
                <a:cs typeface="+mn-cs"/>
              </a:rPr>
              <a:pPr algn="r" fontAlgn="auto">
                <a:spcBef>
                  <a:spcPts val="0"/>
                </a:spcBef>
                <a:spcAft>
                  <a:spcPts val="0"/>
                </a:spcAft>
                <a:defRPr/>
              </a:pPr>
              <a:t>369</a:t>
            </a:fld>
            <a:endParaRPr lang="ru-RU" sz="2000" dirty="0">
              <a:solidFill>
                <a:schemeClr val="tx1">
                  <a:tint val="75000"/>
                </a:schemeClr>
              </a:solidFill>
              <a:latin typeface="+mn-lt"/>
              <a:cs typeface="+mn-cs"/>
            </a:endParaRPr>
          </a:p>
        </p:txBody>
      </p:sp>
      <p:pic>
        <p:nvPicPr>
          <p:cNvPr id="421891" name="Picture 3"/>
          <p:cNvPicPr>
            <a:picLocks noGrp="1" noChangeAspect="1" noChangeArrowheads="1"/>
          </p:cNvPicPr>
          <p:nvPr>
            <p:ph sz="half" idx="4294967295"/>
          </p:nvPr>
        </p:nvPicPr>
        <p:blipFill>
          <a:blip r:embed="rId3"/>
          <a:srcRect/>
          <a:stretch>
            <a:fillRect/>
          </a:stretch>
        </p:blipFill>
        <p:spPr>
          <a:xfrm>
            <a:off x="684213" y="0"/>
            <a:ext cx="4325937" cy="6597650"/>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AE4FB2F-D2FB-4262-95CD-5FF204806C6A}" type="slidenum">
              <a:rPr lang="ru-RU" sz="1200">
                <a:solidFill>
                  <a:schemeClr val="tx1">
                    <a:tint val="75000"/>
                  </a:schemeClr>
                </a:solidFill>
                <a:latin typeface="+mn-lt"/>
                <a:cs typeface="+mn-cs"/>
              </a:rPr>
              <a:pPr algn="r" fontAlgn="auto">
                <a:spcBef>
                  <a:spcPts val="0"/>
                </a:spcBef>
                <a:spcAft>
                  <a:spcPts val="0"/>
                </a:spcAft>
                <a:defRPr/>
              </a:pPr>
              <a:t>37</a:t>
            </a:fld>
            <a:endParaRPr lang="ru-RU" sz="1200" dirty="0">
              <a:solidFill>
                <a:schemeClr val="tx1">
                  <a:tint val="75000"/>
                </a:schemeClr>
              </a:solidFill>
              <a:latin typeface="+mn-lt"/>
              <a:cs typeface="+mn-cs"/>
            </a:endParaRPr>
          </a:p>
        </p:txBody>
      </p:sp>
      <p:sp>
        <p:nvSpPr>
          <p:cNvPr id="60418" name="Text Box 4"/>
          <p:cNvSpPr txBox="1">
            <a:spLocks noChangeArrowheads="1"/>
          </p:cNvSpPr>
          <p:nvPr/>
        </p:nvSpPr>
        <p:spPr bwMode="auto">
          <a:xfrm>
            <a:off x="539750" y="620713"/>
            <a:ext cx="8280400" cy="2762250"/>
          </a:xfrm>
          <a:prstGeom prst="rect">
            <a:avLst/>
          </a:prstGeom>
          <a:noFill/>
          <a:ln w="9525">
            <a:noFill/>
            <a:miter lim="800000"/>
            <a:headEnd/>
            <a:tailEnd/>
          </a:ln>
        </p:spPr>
        <p:txBody>
          <a:bodyPr>
            <a:spAutoFit/>
          </a:bodyPr>
          <a:lstStyle/>
          <a:p>
            <a:pPr algn="ctr">
              <a:spcBef>
                <a:spcPct val="50000"/>
              </a:spcBef>
            </a:pPr>
            <a:r>
              <a:rPr lang="ru-RU" sz="3200">
                <a:latin typeface="Arial Unicode MS" pitchFamily="34" charset="-128"/>
                <a:cs typeface="Times New Roman" pitchFamily="18" charset="0"/>
              </a:rPr>
              <a:t>По гарантии свойств:</a:t>
            </a:r>
          </a:p>
          <a:p>
            <a:pPr>
              <a:spcBef>
                <a:spcPct val="50000"/>
              </a:spcBef>
            </a:pPr>
            <a:r>
              <a:rPr lang="ru-RU" sz="2600">
                <a:latin typeface="Arial Unicode MS" pitchFamily="34" charset="-128"/>
                <a:cs typeface="Times New Roman" pitchFamily="18" charset="0"/>
              </a:rPr>
              <a:t>1. А (гарантия соответствия механических свойств)</a:t>
            </a:r>
          </a:p>
          <a:p>
            <a:pPr>
              <a:spcBef>
                <a:spcPct val="50000"/>
              </a:spcBef>
            </a:pPr>
            <a:r>
              <a:rPr lang="ru-RU" sz="2600">
                <a:latin typeface="Arial Unicode MS" pitchFamily="34" charset="-128"/>
                <a:cs typeface="Times New Roman" pitchFamily="18" charset="0"/>
              </a:rPr>
              <a:t>2. Б (гарантия химического состава)</a:t>
            </a:r>
          </a:p>
          <a:p>
            <a:pPr>
              <a:spcBef>
                <a:spcPct val="50000"/>
              </a:spcBef>
            </a:pPr>
            <a:r>
              <a:rPr lang="ru-RU" sz="2600">
                <a:latin typeface="Arial Unicode MS" pitchFamily="34" charset="-128"/>
                <a:cs typeface="Times New Roman" pitchFamily="18" charset="0"/>
              </a:rPr>
              <a:t>3. В (гарантия </a:t>
            </a:r>
            <a:r>
              <a:rPr lang="ru-RU" sz="2600">
                <a:latin typeface="Times New Roman" pitchFamily="18" charset="0"/>
                <a:cs typeface="Times New Roman" pitchFamily="18" charset="0"/>
              </a:rPr>
              <a:t>соответствия механических свойств и     химического состава)</a:t>
            </a:r>
          </a:p>
        </p:txBody>
      </p:sp>
    </p:spTree>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Содержимое 18"/>
          <p:cNvSpPr>
            <a:spLocks noGrp="1"/>
          </p:cNvSpPr>
          <p:nvPr>
            <p:ph sz="half" idx="4294967295"/>
          </p:nvPr>
        </p:nvSpPr>
        <p:spPr>
          <a:xfrm>
            <a:off x="457200" y="1600200"/>
            <a:ext cx="4038600" cy="4525963"/>
          </a:xfrm>
        </p:spPr>
        <p:txBody>
          <a:bodyPr/>
          <a:lstStyle/>
          <a:p>
            <a:pPr>
              <a:lnSpc>
                <a:spcPct val="80000"/>
              </a:lnSpc>
            </a:pPr>
            <a:endParaRPr lang="ru-RU" sz="2000" smtClean="0"/>
          </a:p>
          <a:p>
            <a:pPr>
              <a:lnSpc>
                <a:spcPct val="80000"/>
              </a:lnSpc>
            </a:pPr>
            <a:endParaRPr lang="ru-RU" sz="2000" smtClean="0"/>
          </a:p>
          <a:p>
            <a:pPr>
              <a:lnSpc>
                <a:spcPct val="80000"/>
              </a:lnSpc>
            </a:pPr>
            <a:endParaRPr lang="ru-RU" sz="2000" smtClean="0"/>
          </a:p>
          <a:p>
            <a:pPr>
              <a:lnSpc>
                <a:spcPct val="80000"/>
              </a:lnSpc>
              <a:buFont typeface="Arial" charset="0"/>
              <a:buNone/>
            </a:pPr>
            <a:endParaRPr lang="ru-RU" sz="2000"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F7CEBB4-7CA1-422F-A0AF-E21174586AFC}" type="slidenum">
              <a:rPr lang="ru-RU" sz="1200">
                <a:solidFill>
                  <a:schemeClr val="tx1">
                    <a:tint val="75000"/>
                  </a:schemeClr>
                </a:solidFill>
                <a:latin typeface="+mn-lt"/>
                <a:cs typeface="+mn-cs"/>
              </a:rPr>
              <a:pPr algn="r" fontAlgn="auto">
                <a:spcBef>
                  <a:spcPts val="0"/>
                </a:spcBef>
                <a:spcAft>
                  <a:spcPts val="0"/>
                </a:spcAft>
                <a:defRPr/>
              </a:pPr>
              <a:t>370</a:t>
            </a:fld>
            <a:endParaRPr lang="ru-RU" sz="1200" dirty="0">
              <a:solidFill>
                <a:schemeClr val="tx1">
                  <a:tint val="75000"/>
                </a:schemeClr>
              </a:solidFill>
              <a:latin typeface="+mn-lt"/>
              <a:cs typeface="+mn-cs"/>
            </a:endParaRPr>
          </a:p>
        </p:txBody>
      </p:sp>
      <p:sp>
        <p:nvSpPr>
          <p:cNvPr id="423939" name="Содержимое 12"/>
          <p:cNvSpPr txBox="1">
            <a:spLocks/>
          </p:cNvSpPr>
          <p:nvPr/>
        </p:nvSpPr>
        <p:spPr bwMode="auto">
          <a:xfrm>
            <a:off x="539750" y="1557338"/>
            <a:ext cx="8229600" cy="4708525"/>
          </a:xfrm>
          <a:prstGeom prst="rect">
            <a:avLst/>
          </a:prstGeom>
          <a:noFill/>
          <a:ln w="9525">
            <a:noFill/>
            <a:miter lim="800000"/>
            <a:headEnd/>
            <a:tailEnd/>
          </a:ln>
        </p:spPr>
        <p:txBody>
          <a:bodyPr/>
          <a:lstStyle/>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None/>
            </a:pPr>
            <a:endParaRPr lang="en-US" sz="2600">
              <a:latin typeface="Calibri" pitchFamily="34" charset="0"/>
            </a:endParaRPr>
          </a:p>
        </p:txBody>
      </p:sp>
      <p:sp>
        <p:nvSpPr>
          <p:cNvPr id="2" name="Заголовок 1"/>
          <p:cNvSpPr>
            <a:spLocks noGrp="1"/>
          </p:cNvSpPr>
          <p:nvPr>
            <p:ph type="title" idx="4294967295"/>
          </p:nvPr>
        </p:nvSpPr>
        <p:spPr>
          <a:xfrm>
            <a:off x="5149584" y="0"/>
            <a:ext cx="3671011" cy="5877272"/>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Телевизионная башня высотой 312 м в Ереване</a:t>
            </a:r>
          </a:p>
        </p:txBody>
      </p:sp>
      <p:pic>
        <p:nvPicPr>
          <p:cNvPr id="423941" name="Picture 3"/>
          <p:cNvPicPr>
            <a:picLocks noChangeAspect="1" noChangeArrowheads="1"/>
          </p:cNvPicPr>
          <p:nvPr/>
        </p:nvPicPr>
        <p:blipFill>
          <a:blip r:embed="rId2"/>
          <a:srcRect/>
          <a:stretch>
            <a:fillRect/>
          </a:stretch>
        </p:blipFill>
        <p:spPr bwMode="auto">
          <a:xfrm>
            <a:off x="-109538" y="0"/>
            <a:ext cx="468153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Содержимое 8"/>
          <p:cNvSpPr>
            <a:spLocks noGrp="1"/>
          </p:cNvSpPr>
          <p:nvPr>
            <p:ph sz="half" idx="4294967295"/>
          </p:nvPr>
        </p:nvSpPr>
        <p:spPr>
          <a:xfrm>
            <a:off x="457200" y="549275"/>
            <a:ext cx="4038600" cy="6308725"/>
          </a:xfrm>
        </p:spPr>
        <p:txBody>
          <a:bodyPr/>
          <a:lstStyle/>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gn="ctr">
              <a:lnSpc>
                <a:spcPct val="90000"/>
              </a:lnSpc>
              <a:buFont typeface="Arial" charset="0"/>
              <a:buNone/>
            </a:pPr>
            <a:endParaRPr lang="ru-RU" sz="2600" smtClean="0"/>
          </a:p>
          <a:p>
            <a:pPr algn="ctr">
              <a:lnSpc>
                <a:spcPct val="90000"/>
              </a:lnSpc>
              <a:buFont typeface="Arial" charset="0"/>
              <a:buNone/>
            </a:pPr>
            <a:r>
              <a:rPr lang="ru-RU" sz="2600" smtClean="0"/>
              <a:t>Телевизионная башня высотой 360 м в      Алма-Ате</a:t>
            </a:r>
          </a:p>
        </p:txBody>
      </p:sp>
      <p:sp>
        <p:nvSpPr>
          <p:cNvPr id="424962" name="Содержимое 9"/>
          <p:cNvSpPr>
            <a:spLocks noGrp="1"/>
          </p:cNvSpPr>
          <p:nvPr>
            <p:ph sz="half" idx="4294967295"/>
          </p:nvPr>
        </p:nvSpPr>
        <p:spPr>
          <a:xfrm>
            <a:off x="4648200" y="549275"/>
            <a:ext cx="4038600" cy="6308725"/>
          </a:xfrm>
        </p:spPr>
        <p:txBody>
          <a:bodyPr/>
          <a:lstStyle/>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nSpc>
                <a:spcPct val="90000"/>
              </a:lnSpc>
            </a:pPr>
            <a:endParaRPr lang="ru-RU" sz="2600" smtClean="0"/>
          </a:p>
          <a:p>
            <a:pPr algn="ctr">
              <a:lnSpc>
                <a:spcPct val="90000"/>
              </a:lnSpc>
              <a:buFont typeface="Arial" charset="0"/>
              <a:buNone/>
            </a:pPr>
            <a:endParaRPr lang="ru-RU" sz="2600" smtClean="0"/>
          </a:p>
          <a:p>
            <a:pPr algn="ctr">
              <a:lnSpc>
                <a:spcPct val="90000"/>
              </a:lnSpc>
              <a:buFont typeface="Arial" charset="0"/>
              <a:buNone/>
            </a:pPr>
            <a:r>
              <a:rPr lang="ru-RU" sz="2600" smtClean="0"/>
              <a:t>Телевизионная башня высотой 350м в Ташкенте</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A985F37-04F2-4DED-8746-A08047E5B67E}" type="slidenum">
              <a:rPr lang="ru-RU" sz="1200">
                <a:solidFill>
                  <a:schemeClr val="tx1">
                    <a:tint val="75000"/>
                  </a:schemeClr>
                </a:solidFill>
                <a:latin typeface="+mn-lt"/>
                <a:cs typeface="+mn-cs"/>
              </a:rPr>
              <a:pPr algn="r" fontAlgn="auto">
                <a:spcBef>
                  <a:spcPts val="0"/>
                </a:spcBef>
                <a:spcAft>
                  <a:spcPts val="0"/>
                </a:spcAft>
                <a:defRPr/>
              </a:pPr>
              <a:t>371</a:t>
            </a:fld>
            <a:endParaRPr lang="ru-RU" sz="1200">
              <a:solidFill>
                <a:schemeClr val="tx1">
                  <a:tint val="75000"/>
                </a:schemeClr>
              </a:solidFill>
              <a:latin typeface="+mn-lt"/>
              <a:cs typeface="+mn-cs"/>
            </a:endParaRPr>
          </a:p>
        </p:txBody>
      </p:sp>
      <p:pic>
        <p:nvPicPr>
          <p:cNvPr id="424964" name="Picture 2"/>
          <p:cNvPicPr>
            <a:picLocks noChangeAspect="1" noChangeArrowheads="1"/>
          </p:cNvPicPr>
          <p:nvPr/>
        </p:nvPicPr>
        <p:blipFill>
          <a:blip r:embed="rId3"/>
          <a:srcRect/>
          <a:stretch>
            <a:fillRect/>
          </a:stretch>
        </p:blipFill>
        <p:spPr bwMode="auto">
          <a:xfrm>
            <a:off x="1116013" y="0"/>
            <a:ext cx="2603500" cy="5307013"/>
          </a:xfrm>
          <a:prstGeom prst="rect">
            <a:avLst/>
          </a:prstGeom>
          <a:noFill/>
          <a:ln w="9525">
            <a:noFill/>
            <a:miter lim="800000"/>
            <a:headEnd/>
            <a:tailEnd/>
          </a:ln>
        </p:spPr>
      </p:pic>
      <p:pic>
        <p:nvPicPr>
          <p:cNvPr id="424965" name="Picture 3"/>
          <p:cNvPicPr>
            <a:picLocks noChangeAspect="1" noChangeArrowheads="1"/>
          </p:cNvPicPr>
          <p:nvPr/>
        </p:nvPicPr>
        <p:blipFill>
          <a:blip r:embed="rId4"/>
          <a:srcRect/>
          <a:stretch>
            <a:fillRect/>
          </a:stretch>
        </p:blipFill>
        <p:spPr bwMode="auto">
          <a:xfrm>
            <a:off x="5580063" y="0"/>
            <a:ext cx="1946275" cy="5295900"/>
          </a:xfrm>
          <a:prstGeom prst="rect">
            <a:avLst/>
          </a:prstGeom>
          <a:noFill/>
          <a:ln w="9525">
            <a:noFill/>
            <a:miter lim="800000"/>
            <a:headEnd/>
            <a:tailEnd/>
          </a:ln>
        </p:spPr>
      </p:pic>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1033913-1828-4608-81AB-5494D3BB7358}" type="slidenum">
              <a:rPr lang="ru-RU" sz="1200">
                <a:solidFill>
                  <a:schemeClr val="tx1">
                    <a:tint val="75000"/>
                  </a:schemeClr>
                </a:solidFill>
                <a:latin typeface="+mn-lt"/>
                <a:cs typeface="+mn-cs"/>
              </a:rPr>
              <a:pPr algn="r" fontAlgn="auto">
                <a:spcBef>
                  <a:spcPts val="0"/>
                </a:spcBef>
                <a:spcAft>
                  <a:spcPts val="0"/>
                </a:spcAft>
                <a:defRPr/>
              </a:pPr>
              <a:t>372</a:t>
            </a:fld>
            <a:endParaRPr lang="ru-RU" sz="1200" dirty="0">
              <a:solidFill>
                <a:schemeClr val="tx1">
                  <a:tint val="75000"/>
                </a:schemeClr>
              </a:solidFill>
              <a:latin typeface="+mn-lt"/>
              <a:cs typeface="+mn-cs"/>
            </a:endParaRPr>
          </a:p>
        </p:txBody>
      </p:sp>
      <p:sp>
        <p:nvSpPr>
          <p:cNvPr id="2" name="Заголовок 1"/>
          <p:cNvSpPr>
            <a:spLocks noGrp="1"/>
          </p:cNvSpPr>
          <p:nvPr>
            <p:ph type="title" idx="4294967295"/>
          </p:nvPr>
        </p:nvSpPr>
        <p:spPr>
          <a:xfrm>
            <a:off x="457200" y="0"/>
            <a:ext cx="8229600" cy="1417638"/>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Расчетные схемы к определению усилий в поясах </a:t>
            </a:r>
            <a:endParaRPr lang="ru-RU" sz="4000" b="1" dirty="0">
              <a:ln w="17780" cmpd="sng">
                <a:solidFill>
                  <a:srgbClr val="FFFFFF"/>
                </a:solidFill>
                <a:prstDash val="solid"/>
                <a:miter lim="800000"/>
              </a:ln>
              <a:effectLst>
                <a:outerShdw blurRad="38100" dist="38100" dir="2700000" algn="tl">
                  <a:srgbClr val="000000">
                    <a:alpha val="43137"/>
                  </a:srgbClr>
                </a:outerShdw>
              </a:effectLst>
            </a:endParaRPr>
          </a:p>
        </p:txBody>
      </p:sp>
      <p:pic>
        <p:nvPicPr>
          <p:cNvPr id="427011" name="Picture 3"/>
          <p:cNvPicPr>
            <a:picLocks noGrp="1" noChangeAspect="1" noChangeArrowheads="1"/>
          </p:cNvPicPr>
          <p:nvPr>
            <p:ph sz="half" idx="4294967295"/>
          </p:nvPr>
        </p:nvPicPr>
        <p:blipFill>
          <a:blip r:embed="rId2"/>
          <a:srcRect/>
          <a:stretch>
            <a:fillRect/>
          </a:stretch>
        </p:blipFill>
        <p:spPr>
          <a:xfrm>
            <a:off x="1258888" y="1557338"/>
            <a:ext cx="6635750" cy="4778375"/>
          </a:xfrm>
        </p:spPr>
      </p:pic>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45" y="274638"/>
            <a:ext cx="3468159" cy="5818658"/>
          </a:xfrm>
        </p:spPr>
        <p:txBody>
          <a:bodyPr rtlCol="0">
            <a:normAutofit/>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Монтажные узлы типовых решетчатых башен</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53D9C03-4A09-4DA8-8F51-EBE1413C99FE}" type="slidenum">
              <a:rPr lang="ru-RU" sz="1200">
                <a:solidFill>
                  <a:schemeClr val="tx1">
                    <a:tint val="75000"/>
                  </a:schemeClr>
                </a:solidFill>
                <a:latin typeface="+mn-lt"/>
                <a:cs typeface="+mn-cs"/>
              </a:rPr>
              <a:pPr algn="r" fontAlgn="auto">
                <a:spcBef>
                  <a:spcPts val="0"/>
                </a:spcBef>
                <a:spcAft>
                  <a:spcPts val="0"/>
                </a:spcAft>
                <a:defRPr/>
              </a:pPr>
              <a:t>373</a:t>
            </a:fld>
            <a:endParaRPr lang="ru-RU" sz="1200">
              <a:solidFill>
                <a:schemeClr val="tx1">
                  <a:tint val="75000"/>
                </a:schemeClr>
              </a:solidFill>
              <a:latin typeface="+mn-lt"/>
              <a:cs typeface="+mn-cs"/>
            </a:endParaRPr>
          </a:p>
        </p:txBody>
      </p:sp>
      <p:pic>
        <p:nvPicPr>
          <p:cNvPr id="428035" name="Picture 3"/>
          <p:cNvPicPr>
            <a:picLocks noGrp="1" noChangeAspect="1" noChangeArrowheads="1"/>
          </p:cNvPicPr>
          <p:nvPr>
            <p:ph sz="half" idx="4294967295"/>
          </p:nvPr>
        </p:nvPicPr>
        <p:blipFill>
          <a:blip r:embed="rId2"/>
          <a:srcRect/>
          <a:stretch>
            <a:fillRect/>
          </a:stretch>
        </p:blipFill>
        <p:spPr>
          <a:xfrm>
            <a:off x="4102100" y="333375"/>
            <a:ext cx="4538663" cy="6119813"/>
          </a:xfrm>
        </p:spPr>
      </p:pic>
    </p:spTree>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1143000"/>
          </a:xfrm>
        </p:spPr>
        <p:txBody>
          <a:bodyPr rtlCol="0">
            <a:noAutofit/>
          </a:bodyPr>
          <a:lstStyle/>
          <a:p>
            <a:pPr eaLnBrk="1" fontAlgn="auto" hangingPunct="1">
              <a:spcAft>
                <a:spcPts val="0"/>
              </a:spcAft>
              <a:defRPr/>
            </a:pPr>
            <a:r>
              <a:rPr lang="ru-RU" sz="3200" b="1" dirty="0" smtClean="0">
                <a:ln w="17780" cmpd="sng">
                  <a:solidFill>
                    <a:srgbClr val="FFFFFF"/>
                  </a:solidFill>
                  <a:prstDash val="solid"/>
                  <a:miter lim="800000"/>
                </a:ln>
                <a:effectLst>
                  <a:outerShdw blurRad="38100" dist="38100" dir="2700000" algn="tl">
                    <a:srgbClr val="000000">
                      <a:alpha val="43137"/>
                    </a:srgbClr>
                  </a:outerShdw>
                </a:effectLst>
              </a:rPr>
              <a:t>Мачты</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3DCB1F3-B67E-4779-AB59-4ACB6F9A99FD}" type="slidenum">
              <a:rPr lang="ru-RU" sz="1200">
                <a:solidFill>
                  <a:schemeClr val="tx1">
                    <a:tint val="75000"/>
                  </a:schemeClr>
                </a:solidFill>
                <a:latin typeface="+mn-lt"/>
                <a:cs typeface="+mn-cs"/>
              </a:rPr>
              <a:pPr algn="r" fontAlgn="auto">
                <a:spcBef>
                  <a:spcPts val="0"/>
                </a:spcBef>
                <a:spcAft>
                  <a:spcPts val="0"/>
                </a:spcAft>
                <a:defRPr/>
              </a:pPr>
              <a:t>374</a:t>
            </a:fld>
            <a:endParaRPr lang="ru-RU" sz="1200">
              <a:solidFill>
                <a:schemeClr val="tx1">
                  <a:tint val="75000"/>
                </a:schemeClr>
              </a:solidFill>
              <a:latin typeface="+mn-lt"/>
              <a:cs typeface="+mn-cs"/>
            </a:endParaRPr>
          </a:p>
        </p:txBody>
      </p:sp>
      <p:sp>
        <p:nvSpPr>
          <p:cNvPr id="429059" name="Содержимое 7"/>
          <p:cNvSpPr>
            <a:spLocks noGrp="1"/>
          </p:cNvSpPr>
          <p:nvPr>
            <p:ph idx="4294967295"/>
          </p:nvPr>
        </p:nvSpPr>
        <p:spPr>
          <a:xfrm>
            <a:off x="457200" y="1268413"/>
            <a:ext cx="8229600" cy="5113337"/>
          </a:xfrm>
        </p:spPr>
        <p:txBody>
          <a:bodyPr/>
          <a:lstStyle/>
          <a:p>
            <a:pPr>
              <a:lnSpc>
                <a:spcPct val="80000"/>
              </a:lnSpc>
            </a:pPr>
            <a:r>
              <a:rPr lang="ru-RU" sz="3000" smtClean="0"/>
              <a:t>Мачты как сооружения менее металлоемкие и более дешевые по сравнению с башнями, широко используются в качестве опор антенных сооружений связи, особенно при высоте опор более 150 м.</a:t>
            </a:r>
          </a:p>
          <a:p>
            <a:pPr>
              <a:lnSpc>
                <a:spcPct val="80000"/>
              </a:lnSpc>
            </a:pPr>
            <a:r>
              <a:rPr lang="ru-RU" sz="3000" smtClean="0"/>
              <a:t>Мачта состоит из</a:t>
            </a:r>
            <a:r>
              <a:rPr lang="en-US" sz="3000" smtClean="0"/>
              <a:t> </a:t>
            </a:r>
            <a:r>
              <a:rPr lang="ru-RU" sz="3000" smtClean="0"/>
              <a:t>ствола, опирающегося на центральный фундамент, и оттяжек, закрепленных в анкерных фундаментах и удерживающих ствол в вертикальном положении. В зависимости от радиотехнических требований ствол и оттяжки делают не изолированными или изолированными от земли. </a:t>
            </a:r>
          </a:p>
        </p:txBody>
      </p:sp>
    </p:spTree>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Заголовок 1"/>
          <p:cNvSpPr>
            <a:spLocks noGrp="1"/>
          </p:cNvSpPr>
          <p:nvPr>
            <p:ph type="title" idx="4294967295"/>
          </p:nvPr>
        </p:nvSpPr>
        <p:spPr>
          <a:xfrm>
            <a:off x="5651500" y="274638"/>
            <a:ext cx="3035300" cy="5386387"/>
          </a:xfrm>
        </p:spPr>
        <p:txBody>
          <a:bodyPr/>
          <a:lstStyle/>
          <a:p>
            <a:r>
              <a:rPr lang="ru-RU" sz="4000" smtClean="0"/>
              <a:t>Секция типовой радиомачты со стволом трехгранного очертания</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B77E26F-928F-4E7B-8D62-2BA561AE8ED6}" type="slidenum">
              <a:rPr lang="ru-RU" sz="1200">
                <a:solidFill>
                  <a:schemeClr val="tx1">
                    <a:tint val="75000"/>
                  </a:schemeClr>
                </a:solidFill>
                <a:latin typeface="+mn-lt"/>
                <a:cs typeface="+mn-cs"/>
              </a:rPr>
              <a:pPr algn="r" fontAlgn="auto">
                <a:spcBef>
                  <a:spcPts val="0"/>
                </a:spcBef>
                <a:spcAft>
                  <a:spcPts val="0"/>
                </a:spcAft>
                <a:defRPr/>
              </a:pPr>
              <a:t>375</a:t>
            </a:fld>
            <a:endParaRPr lang="ru-RU" sz="1200">
              <a:solidFill>
                <a:schemeClr val="tx1">
                  <a:tint val="75000"/>
                </a:schemeClr>
              </a:solidFill>
              <a:latin typeface="+mn-lt"/>
              <a:cs typeface="+mn-cs"/>
            </a:endParaRPr>
          </a:p>
        </p:txBody>
      </p:sp>
      <p:pic>
        <p:nvPicPr>
          <p:cNvPr id="430083" name="Picture 3"/>
          <p:cNvPicPr>
            <a:picLocks noGrp="1" noChangeAspect="1" noChangeArrowheads="1"/>
          </p:cNvPicPr>
          <p:nvPr>
            <p:ph sz="half" idx="4294967295"/>
          </p:nvPr>
        </p:nvPicPr>
        <p:blipFill>
          <a:blip r:embed="rId2"/>
          <a:srcRect/>
          <a:stretch>
            <a:fillRect/>
          </a:stretch>
        </p:blipFill>
        <p:spPr>
          <a:xfrm>
            <a:off x="323850" y="0"/>
            <a:ext cx="5243513" cy="6858000"/>
          </a:xfrm>
        </p:spPr>
      </p:pic>
    </p:spTree>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Содержимое 3"/>
          <p:cNvSpPr>
            <a:spLocks noGrp="1"/>
          </p:cNvSpPr>
          <p:nvPr>
            <p:ph sz="half" idx="4294967295"/>
          </p:nvPr>
        </p:nvSpPr>
        <p:spPr>
          <a:xfrm>
            <a:off x="0" y="4941888"/>
            <a:ext cx="9144000" cy="1916112"/>
          </a:xfrm>
        </p:spPr>
        <p:txBody>
          <a:bodyPr/>
          <a:lstStyle/>
          <a:p>
            <a:pPr algn="ctr">
              <a:buFont typeface="Arial" charset="0"/>
              <a:buNone/>
            </a:pPr>
            <a:r>
              <a:rPr lang="ru-RU" sz="2000" i="1" smtClean="0"/>
              <a:t>а — расчетная схема; 1— ствол мачты; 2 — упругоподатливая опора; 3 — сила тяжения оттяжек; 4 — ветровая нагрузка: 5 — вертикальная нагрузка;                      6 — шарнирная опора; 6 — эпюра изгибающих моментов; в — эпюра поперечных сил; г — эпюра продольных сил; д — схема размещения оттяжек при стволе квадратной формы сечения; е — то же, при стволе треугольной </a:t>
            </a:r>
            <a:r>
              <a:rPr lang="ru-RU" sz="2000" smtClean="0"/>
              <a:t>формы сечения</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095E026-1CA1-4F0B-9260-21B69AA6CC64}" type="slidenum">
              <a:rPr lang="ru-RU" sz="1200">
                <a:solidFill>
                  <a:schemeClr val="tx1">
                    <a:tint val="75000"/>
                  </a:schemeClr>
                </a:solidFill>
                <a:latin typeface="+mn-lt"/>
                <a:cs typeface="+mn-cs"/>
              </a:rPr>
              <a:pPr algn="r" fontAlgn="auto">
                <a:spcBef>
                  <a:spcPts val="0"/>
                </a:spcBef>
                <a:spcAft>
                  <a:spcPts val="0"/>
                </a:spcAft>
                <a:defRPr/>
              </a:pPr>
              <a:t>376</a:t>
            </a:fld>
            <a:endParaRPr lang="ru-RU" sz="1200">
              <a:solidFill>
                <a:schemeClr val="tx1">
                  <a:tint val="75000"/>
                </a:schemeClr>
              </a:solidFill>
              <a:latin typeface="+mn-lt"/>
              <a:cs typeface="+mn-cs"/>
            </a:endParaRPr>
          </a:p>
        </p:txBody>
      </p:sp>
      <p:pic>
        <p:nvPicPr>
          <p:cNvPr id="431107" name="Picture 2"/>
          <p:cNvPicPr>
            <a:picLocks noGrp="1" noChangeAspect="1" noChangeArrowheads="1"/>
          </p:cNvPicPr>
          <p:nvPr>
            <p:ph sz="half" idx="4294967295"/>
          </p:nvPr>
        </p:nvPicPr>
        <p:blipFill>
          <a:blip r:embed="rId2"/>
          <a:srcRect/>
          <a:stretch>
            <a:fillRect/>
          </a:stretch>
        </p:blipFill>
        <p:spPr>
          <a:xfrm>
            <a:off x="1187450" y="981075"/>
            <a:ext cx="6635750" cy="3890963"/>
          </a:xfrm>
        </p:spPr>
      </p:pic>
      <p:sp>
        <p:nvSpPr>
          <p:cNvPr id="431108" name="Заголовок 1"/>
          <p:cNvSpPr>
            <a:spLocks noGrp="1"/>
          </p:cNvSpPr>
          <p:nvPr>
            <p:ph type="title" idx="4294967295"/>
          </p:nvPr>
        </p:nvSpPr>
        <p:spPr>
          <a:xfrm>
            <a:off x="457200" y="0"/>
            <a:ext cx="8229600" cy="1196975"/>
          </a:xfrm>
        </p:spPr>
        <p:txBody>
          <a:bodyPr/>
          <a:lstStyle/>
          <a:p>
            <a:r>
              <a:rPr lang="ru-RU" sz="4000" smtClean="0"/>
              <a:t>Расчетные схемы к определению усилий в стволе мачты</a:t>
            </a:r>
          </a:p>
        </p:txBody>
      </p:sp>
    </p:spTree>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3" name="Подзаголовок 2"/>
          <p:cNvSpPr>
            <a:spLocks noGrp="1"/>
          </p:cNvSpPr>
          <p:nvPr>
            <p:ph type="subTitle" idx="4294967295"/>
          </p:nvPr>
        </p:nvSpPr>
        <p:spPr>
          <a:xfrm>
            <a:off x="285720" y="5085184"/>
            <a:ext cx="8643998" cy="1296144"/>
          </a:xfrm>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Вопросы экономики металлических конструкций</a:t>
            </a:r>
            <a:endParaRPr lang="ru-RU" sz="5000" dirty="0">
              <a:solidFill>
                <a:schemeClr val="tx1">
                  <a:tint val="75000"/>
                </a:schemeClr>
              </a:solidFill>
            </a:endParaRPr>
          </a:p>
        </p:txBody>
      </p:sp>
      <p:sp>
        <p:nvSpPr>
          <p:cNvPr id="2" name="Заголовок 1"/>
          <p:cNvSpPr>
            <a:spLocks/>
          </p:cNvSpPr>
          <p:nvPr/>
        </p:nvSpPr>
        <p:spPr bwMode="auto">
          <a:xfrm>
            <a:off x="611188" y="476250"/>
            <a:ext cx="1946275" cy="433388"/>
          </a:xfrm>
          <a:prstGeom prst="rect">
            <a:avLst/>
          </a:prstGeom>
          <a:noFill/>
          <a:ln w="9525">
            <a:noFill/>
            <a:miter lim="800000"/>
            <a:headEnd/>
            <a:tailEnd/>
          </a:ln>
        </p:spPr>
        <p:txBody>
          <a:bodyPr anchor="ctr"/>
          <a:lstStyle/>
          <a:p>
            <a:pPr algn="ct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20</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Объект 2"/>
          <p:cNvSpPr>
            <a:spLocks noGrp="1"/>
          </p:cNvSpPr>
          <p:nvPr>
            <p:ph idx="4294967295"/>
          </p:nvPr>
        </p:nvSpPr>
        <p:spPr>
          <a:xfrm>
            <a:off x="323850" y="1268413"/>
            <a:ext cx="8820150" cy="5184775"/>
          </a:xfrm>
        </p:spPr>
        <p:txBody>
          <a:bodyPr/>
          <a:lstStyle/>
          <a:p>
            <a:r>
              <a:rPr lang="ru-RU" sz="2200" smtClean="0"/>
              <a:t>стоимости проектирования, зависящей от вила конструкций, их сложности и повторяемости;</a:t>
            </a:r>
          </a:p>
          <a:p>
            <a:r>
              <a:rPr lang="ru-RU" sz="2200" smtClean="0"/>
              <a:t>стоимости металла и других материалов (электродов, метизов, окрасочных материалов), расходуемых на изготовление металлических конструкций;</a:t>
            </a:r>
          </a:p>
          <a:p>
            <a:r>
              <a:rPr lang="ru-RU" sz="2200" smtClean="0"/>
              <a:t>издержек производства, зависящих главным образом от механовооруженности завода-изготовителя, трудоемкости и серийности изготовления конструкций;</a:t>
            </a:r>
          </a:p>
          <a:p>
            <a:r>
              <a:rPr lang="ru-RU" sz="2200" smtClean="0"/>
              <a:t>транспортных расходов на перевозку конструкций с завода-изготовителя к месту строительства, зависящих от дальности перевозки, вида транспортных средств и степени их использования;</a:t>
            </a:r>
          </a:p>
          <a:p>
            <a:r>
              <a:rPr lang="ru-RU" sz="2200" smtClean="0"/>
              <a:t>стоимости монтажа, зависящей от вида металлических конструкций, оснащенности механизмами и приспособлениями, а также от условий производства работ.</a:t>
            </a:r>
          </a:p>
        </p:txBody>
      </p:sp>
      <p:sp>
        <p:nvSpPr>
          <p:cNvPr id="5" name="Заголовок 4"/>
          <p:cNvSpPr>
            <a:spLocks noGrp="1"/>
          </p:cNvSpPr>
          <p:nvPr>
            <p:ph type="title" idx="4294967295"/>
          </p:nvPr>
        </p:nvSpPr>
        <p:spPr>
          <a:xfrm>
            <a:off x="467544" y="0"/>
            <a:ext cx="8229600" cy="1268760"/>
          </a:xfrm>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Структура стоимости металлических конструкций</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0017125-FAF7-4D36-8F06-0FEB01981FD2}" type="slidenum">
              <a:rPr lang="ru-RU" sz="2400">
                <a:solidFill>
                  <a:schemeClr val="tx1">
                    <a:tint val="75000"/>
                  </a:schemeClr>
                </a:solidFill>
                <a:latin typeface="+mn-lt"/>
                <a:cs typeface="+mn-cs"/>
              </a:rPr>
              <a:pPr algn="r" fontAlgn="auto">
                <a:spcBef>
                  <a:spcPts val="0"/>
                </a:spcBef>
                <a:spcAft>
                  <a:spcPts val="0"/>
                </a:spcAft>
                <a:defRPr/>
              </a:pPr>
              <a:t>378</a:t>
            </a:fld>
            <a:endParaRPr lang="ru-RU" sz="24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Заголовок 1"/>
          <p:cNvSpPr>
            <a:spLocks noGrp="1"/>
          </p:cNvSpPr>
          <p:nvPr>
            <p:ph type="title" idx="4294967295"/>
          </p:nvPr>
        </p:nvSpPr>
        <p:spPr>
          <a:xfrm>
            <a:off x="323850" y="260350"/>
            <a:ext cx="8229600" cy="1655763"/>
          </a:xfrm>
        </p:spPr>
        <p:txBody>
          <a:bodyPr/>
          <a:lstStyle/>
          <a:p>
            <a:r>
              <a:rPr lang="ru-RU" sz="2400" b="1" smtClean="0"/>
              <a:t>По принятой в строительстве системе ценообразования отдельные составляющие стоимости металлических конструкций находятся приблизительно в следующих соотношениях, %:</a:t>
            </a:r>
          </a:p>
        </p:txBody>
      </p:sp>
      <p:sp>
        <p:nvSpPr>
          <p:cNvPr id="434178" name="Содержимое 9"/>
          <p:cNvSpPr>
            <a:spLocks noGrp="1"/>
          </p:cNvSpPr>
          <p:nvPr>
            <p:ph idx="4294967295"/>
          </p:nvPr>
        </p:nvSpPr>
        <p:spPr>
          <a:xfrm>
            <a:off x="457200" y="2205038"/>
            <a:ext cx="8229600" cy="3921125"/>
          </a:xfrm>
        </p:spPr>
        <p:txBody>
          <a:bodyPr/>
          <a:lstStyle/>
          <a:p>
            <a:r>
              <a:rPr lang="ru-RU" sz="2400" smtClean="0"/>
              <a:t>Проектирование..............................................................2 — 3</a:t>
            </a:r>
          </a:p>
          <a:p>
            <a:r>
              <a:rPr lang="ru-RU" sz="2400" smtClean="0"/>
              <a:t>Сталь и другие материалы......................................................................40—60</a:t>
            </a:r>
          </a:p>
          <a:p>
            <a:r>
              <a:rPr lang="ru-RU" sz="2400" smtClean="0"/>
              <a:t>Изготовление.................................................................20—25</a:t>
            </a:r>
          </a:p>
          <a:p>
            <a:r>
              <a:rPr lang="ru-RU" sz="2400" smtClean="0"/>
              <a:t>Транспортные расходы.............................................................................5 — 7</a:t>
            </a:r>
          </a:p>
          <a:p>
            <a:r>
              <a:rPr lang="ru-RU" sz="2400" smtClean="0"/>
              <a:t>Монтаж.........................................................................15 — 25</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CA89497-CE3B-40D0-AF24-67AD297F8B49}" type="slidenum">
              <a:rPr lang="ru-RU" sz="1200">
                <a:solidFill>
                  <a:schemeClr val="tx1">
                    <a:tint val="75000"/>
                  </a:schemeClr>
                </a:solidFill>
                <a:latin typeface="+mn-lt"/>
                <a:cs typeface="+mn-cs"/>
              </a:rPr>
              <a:pPr algn="r" fontAlgn="auto">
                <a:spcBef>
                  <a:spcPts val="0"/>
                </a:spcBef>
                <a:spcAft>
                  <a:spcPts val="0"/>
                </a:spcAft>
                <a:defRPr/>
              </a:pPr>
              <a:t>379</a:t>
            </a:fld>
            <a:endParaRPr lang="ru-RU" sz="1200" dirty="0">
              <a:solidFill>
                <a:schemeClr val="tx1">
                  <a:tint val="75000"/>
                </a:schemeClr>
              </a:solidFill>
              <a:latin typeface="+mn-lt"/>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Заголовок 1"/>
          <p:cNvSpPr>
            <a:spLocks noGrp="1"/>
          </p:cNvSpPr>
          <p:nvPr>
            <p:ph type="title" idx="4294967295"/>
          </p:nvPr>
        </p:nvSpPr>
        <p:spPr>
          <a:xfrm>
            <a:off x="0" y="981075"/>
            <a:ext cx="9144000" cy="5643563"/>
          </a:xfrm>
        </p:spPr>
        <p:txBody>
          <a:bodyPr/>
          <a:lstStyle/>
          <a:p>
            <a:pPr eaLnBrk="1" hangingPunct="1"/>
            <a:r>
              <a:rPr lang="ru-RU" sz="2800" smtClean="0">
                <a:cs typeface="Times New Roman" pitchFamily="18" charset="0"/>
              </a:rPr>
              <a:t>Сталь – это сплав железа с углеродом, содержащий легирующие добавки, улучшающие качество металла, и вредные примеси, которые попадают в металл  из руды или образуются в процессе выплавки.</a:t>
            </a:r>
            <a:br>
              <a:rPr lang="ru-RU" sz="2800" smtClean="0">
                <a:cs typeface="Times New Roman" pitchFamily="18" charset="0"/>
              </a:rPr>
            </a:br>
            <a:r>
              <a:rPr lang="ru-RU" sz="2800" smtClean="0">
                <a:cs typeface="Times New Roman" pitchFamily="18" charset="0"/>
              </a:rPr>
              <a:t>В твердом состоянии сталь является поликристаллическим телом, состоящим из множества различно ориентированных кристаллов (зерен).  Каждое зерно как кристаллическое образование имеет различные свойства по разным направлениям. При большом числе по-разному ориентированных зерен эти различия сглаживаются, статически в среднем по всем направлениям свойства становятся одинаковыми.</a:t>
            </a:r>
          </a:p>
        </p:txBody>
      </p:sp>
      <p:sp>
        <p:nvSpPr>
          <p:cNvPr id="4" name="Содержимое 3"/>
          <p:cNvSpPr>
            <a:spLocks noGrp="1"/>
          </p:cNvSpPr>
          <p:nvPr>
            <p:ph sz="half" idx="4294967295"/>
          </p:nvPr>
        </p:nvSpPr>
        <p:spPr>
          <a:xfrm>
            <a:off x="395288" y="115888"/>
            <a:ext cx="8532812" cy="1000125"/>
          </a:xfrm>
        </p:spPr>
        <p:txBody>
          <a:bodyPr>
            <a:normAutofit/>
          </a:bodyPr>
          <a:lstStyle/>
          <a:p>
            <a:pPr algn="ctr" eaLnBrk="1" hangingPunct="1">
              <a:buFont typeface="Arial" charset="0"/>
              <a:buNone/>
              <a:defRPr/>
            </a:pPr>
            <a:r>
              <a:rPr lang="ru-RU" sz="3600" b="1" smtClean="0">
                <a:effectLst>
                  <a:outerShdw blurRad="38100" dist="38100" dir="2700000" algn="tl">
                    <a:srgbClr val="C0C0C0"/>
                  </a:outerShdw>
                </a:effectLst>
                <a:latin typeface="Arial" charset="0"/>
                <a:cs typeface="Times New Roman" pitchFamily="18" charset="0"/>
              </a:rPr>
              <a:t>2. </a:t>
            </a:r>
            <a:r>
              <a:rPr lang="ru-RU" sz="3600" b="1" smtClean="0">
                <a:effectLst>
                  <a:outerShdw blurRad="38100" dist="38100" dir="2700000" algn="tl">
                    <a:srgbClr val="C0C0C0"/>
                  </a:outerShdw>
                </a:effectLst>
                <a:cs typeface="Times New Roman" pitchFamily="18" charset="0"/>
              </a:rPr>
              <a:t>Состав</a:t>
            </a:r>
            <a:r>
              <a:rPr lang="ru-RU" sz="3600" b="1" smtClean="0">
                <a:effectLst>
                  <a:outerShdw blurRad="38100" dist="38100" dir="2700000" algn="tl">
                    <a:srgbClr val="C0C0C0"/>
                  </a:outerShdw>
                </a:effectLst>
                <a:latin typeface="Arial" charset="0"/>
                <a:cs typeface="Times New Roman" pitchFamily="18" charset="0"/>
              </a:rPr>
              <a:t>, свойства и показатели качества</a:t>
            </a:r>
            <a:r>
              <a:rPr lang="ru-RU" sz="3600" b="1" smtClean="0">
                <a:effectLst>
                  <a:outerShdw blurRad="38100" dist="38100" dir="2700000" algn="tl">
                    <a:srgbClr val="C0C0C0"/>
                  </a:outerShdw>
                </a:effectLst>
                <a:cs typeface="Times New Roman" pitchFamily="18" charset="0"/>
              </a:rPr>
              <a:t> стали</a:t>
            </a: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4716843-15FE-4432-A14D-ED2C1C1BDC5B}" type="slidenum">
              <a:rPr lang="ru-RU" sz="1200">
                <a:solidFill>
                  <a:schemeClr val="tx1">
                    <a:tint val="75000"/>
                  </a:schemeClr>
                </a:solidFill>
                <a:latin typeface="+mn-lt"/>
                <a:cs typeface="+mn-cs"/>
              </a:rPr>
              <a:pPr algn="r" fontAlgn="auto">
                <a:spcBef>
                  <a:spcPts val="0"/>
                </a:spcBef>
                <a:spcAft>
                  <a:spcPts val="0"/>
                </a:spcAft>
                <a:defRPr/>
              </a:pPr>
              <a:t>38</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rtlCol="0">
            <a:normAutofit fontScale="90000"/>
          </a:bodyPr>
          <a:lstStyle/>
          <a:p>
            <a:pPr eaLnBrk="1" fontAlgn="auto" hangingPunct="1">
              <a:spcAft>
                <a:spcPts val="0"/>
              </a:spcAft>
              <a:defRPr/>
            </a:pPr>
            <a:r>
              <a:rPr lang="ru-RU" sz="4000" dirty="0" smtClean="0"/>
              <a:t> </a:t>
            </a:r>
            <a:r>
              <a:rPr lang="ru-RU" sz="3600" dirty="0" smtClean="0"/>
              <a:t>Структура производства по видам стальных конструкций характеризуется следующими соотношениями, % к общему количеству:</a:t>
            </a:r>
            <a:endParaRPr lang="ru-RU" sz="3600" b="1" dirty="0" smtClean="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35202" name="Содержимое 11"/>
          <p:cNvSpPr>
            <a:spLocks noGrp="1"/>
          </p:cNvSpPr>
          <p:nvPr>
            <p:ph idx="4294967295"/>
          </p:nvPr>
        </p:nvSpPr>
        <p:spPr>
          <a:xfrm>
            <a:off x="457200" y="1916113"/>
            <a:ext cx="8229600" cy="4608512"/>
          </a:xfrm>
        </p:spPr>
        <p:txBody>
          <a:bodyPr/>
          <a:lstStyle/>
          <a:p>
            <a:r>
              <a:rPr lang="ru-RU" sz="2400" smtClean="0"/>
              <a:t>Конструкции промышленных и гражданских зданий, промышленные сооружении..............................................60</a:t>
            </a:r>
          </a:p>
          <a:p>
            <a:r>
              <a:rPr lang="ru-RU" sz="2400" smtClean="0"/>
              <a:t>Опоры воздушных линий электропередачи, мачты и башни...............:......................................................................8</a:t>
            </a:r>
          </a:p>
          <a:p>
            <a:r>
              <a:rPr lang="ru-RU" sz="2400" smtClean="0"/>
              <a:t>Резервуары, газгольдеры и подобные листовые</a:t>
            </a:r>
          </a:p>
          <a:p>
            <a:pPr>
              <a:buFont typeface="Arial" charset="0"/>
              <a:buNone/>
            </a:pPr>
            <a:r>
              <a:rPr lang="ru-RU" sz="2400" smtClean="0"/>
              <a:t>     конструкции емкостей...........................................................6</a:t>
            </a:r>
          </a:p>
          <a:p>
            <a:r>
              <a:rPr lang="ru-RU" sz="2400" smtClean="0"/>
              <a:t>Гидротехнические сооружения и мосты..............................2</a:t>
            </a:r>
          </a:p>
          <a:p>
            <a:r>
              <a:rPr lang="ru-RU" sz="2400" smtClean="0"/>
              <a:t>Ограждающие конструкции, лестницы и площадки.........14</a:t>
            </a:r>
          </a:p>
          <a:p>
            <a:r>
              <a:rPr lang="ru-RU" sz="2400" smtClean="0"/>
              <a:t>Прочие виды конструкций………………….......................………10</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D252B37-8189-408B-B98F-3FF102382204}" type="slidenum">
              <a:rPr lang="ru-RU" sz="2000">
                <a:solidFill>
                  <a:schemeClr val="tx1">
                    <a:tint val="75000"/>
                  </a:schemeClr>
                </a:solidFill>
                <a:latin typeface="+mn-lt"/>
                <a:cs typeface="+mn-cs"/>
              </a:rPr>
              <a:pPr algn="r" fontAlgn="auto">
                <a:spcBef>
                  <a:spcPts val="0"/>
                </a:spcBef>
                <a:spcAft>
                  <a:spcPts val="0"/>
                </a:spcAft>
                <a:defRPr/>
              </a:pPr>
              <a:t>380</a:t>
            </a:fld>
            <a:endParaRPr lang="ru-RU" sz="20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idx="4294967295"/>
          </p:nvPr>
        </p:nvSpPr>
        <p:spPr>
          <a:xfrm>
            <a:off x="457200" y="0"/>
            <a:ext cx="8229600" cy="1052736"/>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Данные о трудоемкости изготовления стальных конструкций, </a:t>
            </a:r>
            <a:r>
              <a:rPr lang="ru-RU" sz="4000" b="1" dirty="0" err="1" smtClean="0">
                <a:ln w="17780" cmpd="sng">
                  <a:solidFill>
                    <a:srgbClr val="FFFFFF"/>
                  </a:solidFill>
                  <a:prstDash val="solid"/>
                  <a:miter lim="800000"/>
                </a:ln>
                <a:effectLst>
                  <a:outerShdw blurRad="38100" dist="38100" dir="2700000" algn="tl">
                    <a:srgbClr val="000000">
                      <a:alpha val="43137"/>
                    </a:srgbClr>
                  </a:outerShdw>
                </a:effectLst>
              </a:rPr>
              <a:t>усл</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 - ч</a:t>
            </a:r>
            <a:r>
              <a:rPr lang="en-US" sz="4000" b="1" dirty="0" smtClean="0">
                <a:ln w="17780" cmpd="sng">
                  <a:solidFill>
                    <a:srgbClr val="FFFFFF"/>
                  </a:solidFill>
                  <a:prstDash val="solid"/>
                  <a:miter lim="800000"/>
                </a:ln>
                <a:effectLst>
                  <a:outerShdw blurRad="38100" dist="38100" dir="2700000" algn="tl">
                    <a:srgbClr val="000000">
                      <a:alpha val="43137"/>
                    </a:srgbClr>
                  </a:outerShdw>
                </a:effectLst>
              </a:rPr>
              <a:t>/</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a:t>
            </a: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C7EE863-7AD2-4B87-85D2-03F22D8E231A}" type="slidenum">
              <a:rPr lang="ru-RU" sz="2000">
                <a:solidFill>
                  <a:schemeClr val="tx1">
                    <a:tint val="75000"/>
                  </a:schemeClr>
                </a:solidFill>
                <a:latin typeface="+mn-lt"/>
                <a:cs typeface="+mn-cs"/>
              </a:rPr>
              <a:pPr algn="r" fontAlgn="auto">
                <a:spcBef>
                  <a:spcPts val="0"/>
                </a:spcBef>
                <a:spcAft>
                  <a:spcPts val="0"/>
                </a:spcAft>
                <a:defRPr/>
              </a:pPr>
              <a:t>381</a:t>
            </a:fld>
            <a:endParaRPr lang="ru-RU" sz="2000" dirty="0">
              <a:solidFill>
                <a:schemeClr val="tx1">
                  <a:tint val="75000"/>
                </a:schemeClr>
              </a:solidFill>
              <a:latin typeface="+mn-lt"/>
              <a:cs typeface="+mn-cs"/>
            </a:endParaRPr>
          </a:p>
        </p:txBody>
      </p:sp>
      <p:graphicFrame>
        <p:nvGraphicFramePr>
          <p:cNvPr id="436280" name="Group 56"/>
          <p:cNvGraphicFramePr>
            <a:graphicFrameLocks noGrp="1"/>
          </p:cNvGraphicFramePr>
          <p:nvPr>
            <p:ph idx="4294967295"/>
          </p:nvPr>
        </p:nvGraphicFramePr>
        <p:xfrm>
          <a:off x="457200" y="1196975"/>
          <a:ext cx="8229600" cy="5475288"/>
        </p:xfrm>
        <a:graphic>
          <a:graphicData uri="http://schemas.openxmlformats.org/drawingml/2006/table">
            <a:tbl>
              <a:tblPr/>
              <a:tblGrid>
                <a:gridCol w="2532063"/>
                <a:gridCol w="211137"/>
                <a:gridCol w="3821113"/>
                <a:gridCol w="1665287"/>
              </a:tblGrid>
              <a:tr h="471488">
                <a:tc grid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Цех</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Операция</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Трудоемкость</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71488">
                <a:tc gridSpan="3">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                        1. Основные производственные цеха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c hMerge="1">
                  <a:txBody>
                    <a:bodyPr/>
                    <a:lstStyle/>
                    <a:p>
                      <a:endParaRPr lang="ru-RU"/>
                    </a:p>
                  </a:txBody>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Подготовки</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Правка металла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0,65-0,81</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Обработки</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Разметка и наметка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0,76-0,81</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Резка механическая и  кислородная</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0,86-1,58</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Образование отверстий</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0,57-0.7</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Строжка и фрезеровка деталей</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0,12—0,32</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Вальцовка, правка и гибка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0,15—0.26</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Сборочносварочный</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Сборка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3,19-4,33</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Сварка и клепка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4.4-4,6</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714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Фрезеровка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0.13-0,18</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idx="4294967295"/>
          </p:nvPr>
        </p:nvSpPr>
        <p:spPr>
          <a:xfrm>
            <a:off x="457200" y="0"/>
            <a:ext cx="8229600" cy="1052736"/>
          </a:xfrm>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Данные о трудоемкости изготовления стальных конструкций, </a:t>
            </a:r>
            <a:r>
              <a:rPr lang="ru-RU" sz="4000" b="1" dirty="0" err="1" smtClean="0">
                <a:ln w="17780" cmpd="sng">
                  <a:solidFill>
                    <a:srgbClr val="FFFFFF"/>
                  </a:solidFill>
                  <a:prstDash val="solid"/>
                  <a:miter lim="800000"/>
                </a:ln>
                <a:effectLst>
                  <a:outerShdw blurRad="38100" dist="38100" dir="2700000" algn="tl">
                    <a:srgbClr val="000000">
                      <a:alpha val="43137"/>
                    </a:srgbClr>
                  </a:outerShdw>
                </a:effectLst>
              </a:rPr>
              <a:t>усл</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 - ч</a:t>
            </a:r>
            <a:r>
              <a:rPr lang="en-US" sz="4000" b="1" dirty="0" smtClean="0">
                <a:ln w="17780" cmpd="sng">
                  <a:solidFill>
                    <a:srgbClr val="FFFFFF"/>
                  </a:solidFill>
                  <a:prstDash val="solid"/>
                  <a:miter lim="800000"/>
                </a:ln>
                <a:effectLst>
                  <a:outerShdw blurRad="38100" dist="38100" dir="2700000" algn="tl">
                    <a:srgbClr val="000000">
                      <a:alpha val="43137"/>
                    </a:srgbClr>
                  </a:outerShdw>
                </a:effectLst>
              </a:rPr>
              <a:t>/</a:t>
            </a: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a:t>
            </a: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F97216D-5BE4-4FFD-BEEC-0E5DEB36C262}" type="slidenum">
              <a:rPr lang="ru-RU" sz="2000">
                <a:solidFill>
                  <a:schemeClr val="tx1">
                    <a:tint val="75000"/>
                  </a:schemeClr>
                </a:solidFill>
                <a:latin typeface="+mn-lt"/>
                <a:cs typeface="+mn-cs"/>
              </a:rPr>
              <a:pPr algn="r" fontAlgn="auto">
                <a:spcBef>
                  <a:spcPts val="0"/>
                </a:spcBef>
                <a:spcAft>
                  <a:spcPts val="0"/>
                </a:spcAft>
                <a:defRPr/>
              </a:pPr>
              <a:t>382</a:t>
            </a:fld>
            <a:endParaRPr lang="ru-RU" sz="2000" dirty="0">
              <a:solidFill>
                <a:schemeClr val="tx1">
                  <a:tint val="75000"/>
                </a:schemeClr>
              </a:solidFill>
              <a:latin typeface="+mn-lt"/>
              <a:cs typeface="+mn-cs"/>
            </a:endParaRPr>
          </a:p>
        </p:txBody>
      </p:sp>
      <p:graphicFrame>
        <p:nvGraphicFramePr>
          <p:cNvPr id="437288" name="Group 40"/>
          <p:cNvGraphicFramePr>
            <a:graphicFrameLocks noGrp="1"/>
          </p:cNvGraphicFramePr>
          <p:nvPr>
            <p:ph idx="4294967295"/>
          </p:nvPr>
        </p:nvGraphicFramePr>
        <p:xfrm>
          <a:off x="457200" y="1600200"/>
          <a:ext cx="8229600" cy="4483100"/>
        </p:xfrm>
        <a:graphic>
          <a:graphicData uri="http://schemas.openxmlformats.org/drawingml/2006/table">
            <a:tbl>
              <a:tblPr/>
              <a:tblGrid>
                <a:gridCol w="2532063"/>
                <a:gridCol w="3527425"/>
                <a:gridCol w="2170112"/>
              </a:tblGrid>
              <a:tr h="63023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Цех</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Операция</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Трудоемкость</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30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Механический</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Механослесарные работы</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0-0,55</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0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Малярно-погрузочный</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Грунтовка и окраски</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0.24-0,47</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988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Итого</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12,4—13,8</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20750">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Вспомогательные операции в цехах основного производства</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7,7-8,1</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71513">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 Вспомогательное  производств</a:t>
                      </a:r>
                      <a:r>
                        <a:rPr kumimoji="0" lang="ru-RU" sz="2000" b="0" i="0" u="none" strike="noStrike" cap="none" normalizeH="0" baseline="0" smtClean="0">
                          <a:ln>
                            <a:noFill/>
                          </a:ln>
                          <a:solidFill>
                            <a:srgbClr val="000000"/>
                          </a:solidFill>
                          <a:effectLst/>
                          <a:latin typeface="Arial" charset="0"/>
                          <a:cs typeface="Arial" charset="0"/>
                        </a:rPr>
                        <a:t>о</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6,53-8,08</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0238">
                <a:tc>
                  <a:txBody>
                    <a:bodyPr/>
                    <a:lstStyle/>
                    <a:p>
                      <a:pPr marL="0" marR="0" lvl="0" indent="0" algn="l" defTabSz="914400" rtl="0" eaLnBrk="0" fontAlgn="b"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rgbClr val="000000"/>
                        </a:solidFill>
                        <a:effectLst/>
                        <a:latin typeface="Calibri" pitchFamily="34" charset="0"/>
                        <a:cs typeface="Arial" charset="0"/>
                      </a:endParaRP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Всего</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28-28.5</a:t>
                      </a:r>
                    </a:p>
                  </a:txBody>
                  <a:tcPr marL="7620" marR="7620" marT="76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outerShdw blurRad="50800" dist="38100" dir="5400000" algn="t" rotWithShape="0">
              <a:prstClr val="black">
                <a:alpha val="40000"/>
              </a:prstClr>
            </a:outerShdw>
          </a:effectLst>
        </p:spPr>
        <p:txBody>
          <a:bodyPr rtlCol="0">
            <a:no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38100" dist="38100" dir="2700000" algn="tl">
                    <a:srgbClr val="000000">
                      <a:alpha val="43137"/>
                    </a:srgbClr>
                  </a:outerShdw>
                </a:effectLst>
              </a:rPr>
              <a:t>Зависимость коэффициента трудоемкости от размера партии</a:t>
            </a:r>
            <a:endParaRPr lang="ru-RU" sz="3600" dirty="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BDCCC31-F4A2-4124-956E-9DE778AF65DC}" type="slidenum">
              <a:rPr lang="ru-RU" sz="2000">
                <a:solidFill>
                  <a:schemeClr val="tx1">
                    <a:tint val="75000"/>
                  </a:schemeClr>
                </a:solidFill>
                <a:latin typeface="+mn-lt"/>
                <a:cs typeface="+mn-cs"/>
              </a:rPr>
              <a:pPr algn="r" fontAlgn="auto">
                <a:spcBef>
                  <a:spcPts val="0"/>
                </a:spcBef>
                <a:spcAft>
                  <a:spcPts val="0"/>
                </a:spcAft>
                <a:defRPr/>
              </a:pPr>
              <a:t>383</a:t>
            </a:fld>
            <a:endParaRPr lang="ru-RU" sz="2000" dirty="0">
              <a:solidFill>
                <a:schemeClr val="tx1">
                  <a:tint val="75000"/>
                </a:schemeClr>
              </a:solidFill>
              <a:latin typeface="+mn-lt"/>
              <a:cs typeface="+mn-cs"/>
            </a:endParaRPr>
          </a:p>
        </p:txBody>
      </p:sp>
      <p:pic>
        <p:nvPicPr>
          <p:cNvPr id="438275" name="Picture 6"/>
          <p:cNvPicPr>
            <a:picLocks noGrp="1" noChangeAspect="1" noChangeArrowheads="1"/>
          </p:cNvPicPr>
          <p:nvPr>
            <p:ph sz="half" idx="4294967295"/>
          </p:nvPr>
        </p:nvPicPr>
        <p:blipFill>
          <a:blip r:embed="rId3"/>
          <a:srcRect/>
          <a:stretch>
            <a:fillRect/>
          </a:stretch>
        </p:blipFill>
        <p:spPr>
          <a:xfrm>
            <a:off x="1035050" y="1557338"/>
            <a:ext cx="7073900" cy="4495800"/>
          </a:xfrm>
        </p:spPr>
      </p:pic>
    </p:spTree>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8788" y="274638"/>
            <a:ext cx="8229600" cy="1143000"/>
          </a:xfrm>
          <a:effectLst>
            <a:glow rad="63500">
              <a:schemeClr val="accent4">
                <a:satMod val="175000"/>
                <a:alpha val="40000"/>
              </a:schemeClr>
            </a:glow>
            <a:innerShdw blurRad="63500" dist="50800" dir="13500000">
              <a:prstClr val="black">
                <a:alpha val="50000"/>
              </a:prstClr>
            </a:innerShdw>
            <a:softEdge rad="12700"/>
          </a:effectLst>
          <a:scene3d>
            <a:camera prst="orthographicFront">
              <a:rot lat="0" lon="0" rev="0"/>
            </a:camera>
            <a:lightRig rig="glow" dir="t">
              <a:rot lat="0" lon="0" rev="14100000"/>
            </a:lightRig>
          </a:scene3d>
          <a:sp3d prstMaterial="softEdge">
            <a:bevelT w="127000" prst="artDeco"/>
          </a:sp3d>
        </p:spPr>
        <p:txBody>
          <a:bodyPr rtlCol="0">
            <a:normAutofit fontScale="90000"/>
          </a:bodyPr>
          <a:lstStyle/>
          <a:p>
            <a:pPr eaLnBrk="1" fontAlgn="auto" hangingPunct="1">
              <a:spcAft>
                <a:spcPts val="0"/>
              </a:spcAft>
              <a:defRPr/>
            </a:pPr>
            <a:r>
              <a:rPr lang="ru-RU" sz="4000" b="1" dirty="0" smtClean="0">
                <a:ln w="17780" cmpd="sng">
                  <a:solidFill>
                    <a:srgbClr val="FFFFFF"/>
                  </a:solidFill>
                  <a:prstDash val="solid"/>
                  <a:miter lim="800000"/>
                </a:ln>
                <a:effectLst>
                  <a:outerShdw blurRad="38100" dist="38100" dir="2700000" algn="tl">
                    <a:srgbClr val="000000">
                      <a:alpha val="43137"/>
                    </a:srgbClr>
                  </a:outerShdw>
                </a:effectLst>
              </a:rPr>
              <a:t>Трудоемкость изготовления можно определить по формуле</a:t>
            </a:r>
          </a:p>
        </p:txBody>
      </p:sp>
      <p:sp>
        <p:nvSpPr>
          <p:cNvPr id="440329" name="Содержимое 18"/>
          <p:cNvSpPr>
            <a:spLocks noGrp="1"/>
          </p:cNvSpPr>
          <p:nvPr>
            <p:ph idx="4294967295"/>
          </p:nvPr>
        </p:nvSpPr>
        <p:spPr/>
        <p:txBody>
          <a:bodyPr/>
          <a:lstStyle/>
          <a:p>
            <a:endParaRPr lang="ru-RU" smtClean="0"/>
          </a:p>
          <a:p>
            <a:endParaRPr lang="ru-RU" smtClean="0"/>
          </a:p>
          <a:p>
            <a:endParaRPr lang="ru-RU" smtClean="0"/>
          </a:p>
          <a:p>
            <a:pPr>
              <a:buFont typeface="Arial" charset="0"/>
              <a:buNone/>
            </a:pPr>
            <a:endParaRPr lang="ru-RU" smtClean="0"/>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40A7E95-51F7-476F-BC62-300F8992D6EE}" type="slidenum">
              <a:rPr lang="ru-RU" sz="1200">
                <a:solidFill>
                  <a:schemeClr val="tx1">
                    <a:tint val="75000"/>
                  </a:schemeClr>
                </a:solidFill>
                <a:latin typeface="+mn-lt"/>
                <a:cs typeface="+mn-cs"/>
              </a:rPr>
              <a:pPr algn="r" fontAlgn="auto">
                <a:spcBef>
                  <a:spcPts val="0"/>
                </a:spcBef>
                <a:spcAft>
                  <a:spcPts val="0"/>
                </a:spcAft>
                <a:defRPr/>
              </a:pPr>
              <a:t>384</a:t>
            </a:fld>
            <a:endParaRPr lang="ru-RU" sz="1200" dirty="0">
              <a:solidFill>
                <a:schemeClr val="tx1">
                  <a:tint val="75000"/>
                </a:schemeClr>
              </a:solidFill>
              <a:latin typeface="+mn-lt"/>
              <a:cs typeface="+mn-cs"/>
            </a:endParaRPr>
          </a:p>
        </p:txBody>
      </p:sp>
      <p:sp>
        <p:nvSpPr>
          <p:cNvPr id="440331" name="Содержимое 12"/>
          <p:cNvSpPr txBox="1">
            <a:spLocks/>
          </p:cNvSpPr>
          <p:nvPr/>
        </p:nvSpPr>
        <p:spPr bwMode="auto">
          <a:xfrm>
            <a:off x="457200" y="1600200"/>
            <a:ext cx="8229600" cy="4708525"/>
          </a:xfrm>
          <a:prstGeom prst="rect">
            <a:avLst/>
          </a:prstGeom>
          <a:noFill/>
          <a:ln w="9525">
            <a:noFill/>
            <a:miter lim="800000"/>
            <a:headEnd/>
            <a:tailEnd/>
          </a:ln>
        </p:spPr>
        <p:txBody>
          <a:bodyPr/>
          <a:lstStyle/>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Char char="•"/>
            </a:pPr>
            <a:endParaRPr lang="ru-RU" sz="2800">
              <a:latin typeface="Calibri" pitchFamily="34" charset="0"/>
            </a:endParaRPr>
          </a:p>
          <a:p>
            <a:pPr marL="342900" indent="-342900">
              <a:spcBef>
                <a:spcPct val="20000"/>
              </a:spcBef>
              <a:buFont typeface="Arial" charset="0"/>
              <a:buNone/>
            </a:pPr>
            <a:endParaRPr lang="en-US" sz="2600">
              <a:latin typeface="Calibri" pitchFamily="34" charset="0"/>
            </a:endParaRPr>
          </a:p>
        </p:txBody>
      </p:sp>
      <p:sp>
        <p:nvSpPr>
          <p:cNvPr id="15" name="Скругленный прямоугольник 14"/>
          <p:cNvSpPr/>
          <p:nvPr/>
        </p:nvSpPr>
        <p:spPr>
          <a:xfrm>
            <a:off x="2268538" y="1773238"/>
            <a:ext cx="4606925" cy="14398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40327" name="Object 7"/>
          <p:cNvGraphicFramePr>
            <a:graphicFrameLocks noChangeAspect="1"/>
          </p:cNvGraphicFramePr>
          <p:nvPr/>
        </p:nvGraphicFramePr>
        <p:xfrm>
          <a:off x="2373313" y="1989138"/>
          <a:ext cx="4459287" cy="1079500"/>
        </p:xfrm>
        <a:graphic>
          <a:graphicData uri="http://schemas.openxmlformats.org/presentationml/2006/ole">
            <p:oleObj spid="_x0000_s440327" name="Формула" r:id="rId3" imgW="1091880" imgH="266400" progId="Equation.3">
              <p:embed/>
            </p:oleObj>
          </a:graphicData>
        </a:graphic>
      </p:graphicFrame>
      <p:sp>
        <p:nvSpPr>
          <p:cNvPr id="440333" name="Прямоугольник 19"/>
          <p:cNvSpPr>
            <a:spLocks noChangeArrowheads="1"/>
          </p:cNvSpPr>
          <p:nvPr/>
        </p:nvSpPr>
        <p:spPr bwMode="auto">
          <a:xfrm>
            <a:off x="468313" y="3644900"/>
            <a:ext cx="8135937" cy="3013075"/>
          </a:xfrm>
          <a:prstGeom prst="rect">
            <a:avLst/>
          </a:prstGeom>
          <a:noFill/>
          <a:ln w="9525">
            <a:noFill/>
            <a:miter lim="800000"/>
            <a:headEnd/>
            <a:tailEnd/>
          </a:ln>
        </p:spPr>
        <p:txBody>
          <a:bodyPr>
            <a:spAutoFit/>
          </a:bodyPr>
          <a:lstStyle/>
          <a:p>
            <a:pPr algn="ctr"/>
            <a:r>
              <a:rPr lang="ru-RU" sz="2400">
                <a:latin typeface="Calibri" pitchFamily="34" charset="0"/>
              </a:rPr>
              <a:t>где </a:t>
            </a:r>
            <a:r>
              <a:rPr lang="en-US" sz="2400">
                <a:latin typeface="Calibri" pitchFamily="34" charset="0"/>
              </a:rPr>
              <a:t>G</a:t>
            </a:r>
            <a:r>
              <a:rPr lang="en-US" sz="1600">
                <a:latin typeface="Calibri" pitchFamily="34" charset="0"/>
              </a:rPr>
              <a:t>0</a:t>
            </a:r>
            <a:r>
              <a:rPr lang="ru-RU" sz="2400">
                <a:latin typeface="Calibri" pitchFamily="34" charset="0"/>
              </a:rPr>
              <a:t> , </a:t>
            </a:r>
            <a:r>
              <a:rPr lang="en-US" sz="2400">
                <a:latin typeface="Calibri" pitchFamily="34" charset="0"/>
              </a:rPr>
              <a:t>n</a:t>
            </a:r>
            <a:r>
              <a:rPr lang="en-US" sz="1400">
                <a:latin typeface="Calibri" pitchFamily="34" charset="0"/>
              </a:rPr>
              <a:t>0</a:t>
            </a:r>
            <a:r>
              <a:rPr lang="ru-RU" sz="2400">
                <a:latin typeface="Calibri" pitchFamily="34" charset="0"/>
              </a:rPr>
              <a:t>- соответственно масса и число основных (несущих) деталей стержня конструкции; </a:t>
            </a:r>
            <a:r>
              <a:rPr lang="en-US" sz="2400">
                <a:latin typeface="Calibri" pitchFamily="34" charset="0"/>
              </a:rPr>
              <a:t>k</a:t>
            </a:r>
            <a:r>
              <a:rPr lang="ru-RU">
                <a:latin typeface="Calibri" pitchFamily="34" charset="0"/>
              </a:rPr>
              <a:t>с</a:t>
            </a:r>
            <a:r>
              <a:rPr lang="ru-RU" sz="2400">
                <a:latin typeface="Calibri" pitchFamily="34" charset="0"/>
              </a:rPr>
              <a:t> — коэффициент серийности; </a:t>
            </a:r>
            <a:r>
              <a:rPr lang="ru-RU" sz="2400" i="1">
                <a:latin typeface="Calibri" pitchFamily="34" charset="0"/>
              </a:rPr>
              <a:t>А — эмпирический коэффициент технологичности данной конструктивной формы и прочности проката, определяемый главным образом количественным соотношением между основными (несущими) и дополнительными деталями.</a:t>
            </a:r>
            <a:endParaRPr lang="ru-RU" sz="2400">
              <a:latin typeface="Calibri" pitchFamily="34" charset="0"/>
            </a:endParaRPr>
          </a:p>
        </p:txBody>
      </p:sp>
    </p:spTree>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Заголовок 1"/>
          <p:cNvSpPr>
            <a:spLocks noGrp="1"/>
          </p:cNvSpPr>
          <p:nvPr>
            <p:ph type="title" idx="4294967295"/>
          </p:nvPr>
        </p:nvSpPr>
        <p:spPr/>
        <p:txBody>
          <a:bodyPr/>
          <a:lstStyle/>
          <a:p>
            <a:r>
              <a:rPr lang="ru-RU" sz="3200" smtClean="0"/>
              <a:t>При монтаже стальных конструкций трудовые затраты можно разделить по следующим видам работ, % обшей стоимости монтажа:</a:t>
            </a:r>
          </a:p>
        </p:txBody>
      </p:sp>
      <p:sp>
        <p:nvSpPr>
          <p:cNvPr id="441346" name="Содержимое 12"/>
          <p:cNvSpPr>
            <a:spLocks noGrp="1"/>
          </p:cNvSpPr>
          <p:nvPr>
            <p:ph idx="4294967295"/>
          </p:nvPr>
        </p:nvSpPr>
        <p:spPr>
          <a:xfrm>
            <a:off x="457200" y="1773238"/>
            <a:ext cx="8229600" cy="4352925"/>
          </a:xfrm>
        </p:spPr>
        <p:txBody>
          <a:bodyPr/>
          <a:lstStyle/>
          <a:p>
            <a:pPr>
              <a:lnSpc>
                <a:spcPct val="90000"/>
              </a:lnSpc>
            </a:pPr>
            <a:r>
              <a:rPr lang="ru-RU" sz="2700" smtClean="0"/>
              <a:t>Транспортно-складские работы в пределах </a:t>
            </a:r>
          </a:p>
          <a:p>
            <a:pPr>
              <a:lnSpc>
                <a:spcPct val="90000"/>
              </a:lnSpc>
              <a:buFont typeface="Arial" charset="0"/>
              <a:buNone/>
            </a:pPr>
            <a:r>
              <a:rPr lang="ru-RU" sz="2700" smtClean="0"/>
              <a:t>     монтажной зоны.......................................................10</a:t>
            </a:r>
          </a:p>
          <a:p>
            <a:pPr>
              <a:lnSpc>
                <a:spcPct val="90000"/>
              </a:lnSpc>
            </a:pPr>
            <a:r>
              <a:rPr lang="ru-RU" sz="2700" smtClean="0"/>
              <a:t>Обслуживание монтажных механизмов.................</a:t>
            </a:r>
            <a:r>
              <a:rPr lang="ru-RU" sz="2700" i="1" smtClean="0"/>
              <a:t>15</a:t>
            </a:r>
          </a:p>
          <a:p>
            <a:pPr>
              <a:lnSpc>
                <a:spcPct val="90000"/>
              </a:lnSpc>
            </a:pPr>
            <a:r>
              <a:rPr lang="ru-RU" sz="2700" smtClean="0"/>
              <a:t>Работы по собственно монтажу, включающие подготовительные операции, укрупнительную</a:t>
            </a:r>
          </a:p>
          <a:p>
            <a:pPr>
              <a:lnSpc>
                <a:spcPct val="90000"/>
              </a:lnSpc>
              <a:buFont typeface="Arial" charset="0"/>
              <a:buNone/>
            </a:pPr>
            <a:r>
              <a:rPr lang="ru-RU" sz="2700" smtClean="0"/>
              <a:t>     сборку, установку в проектное положение</a:t>
            </a:r>
            <a:r>
              <a:rPr lang="en-US" sz="2700" smtClean="0"/>
              <a:t> </a:t>
            </a:r>
            <a:r>
              <a:rPr lang="ru-RU" sz="2700" smtClean="0"/>
              <a:t>и</a:t>
            </a:r>
          </a:p>
          <a:p>
            <a:pPr>
              <a:lnSpc>
                <a:spcPct val="90000"/>
              </a:lnSpc>
              <a:buFont typeface="Arial" charset="0"/>
              <a:buNone/>
            </a:pPr>
            <a:r>
              <a:rPr lang="ru-RU" sz="2700" smtClean="0"/>
              <a:t>     выверку конструкций...............................................60</a:t>
            </a:r>
          </a:p>
          <a:p>
            <a:pPr>
              <a:lnSpc>
                <a:spcPct val="90000"/>
              </a:lnSpc>
            </a:pPr>
            <a:r>
              <a:rPr lang="ru-RU" sz="2700" smtClean="0"/>
              <a:t>Сварочные работы....................................................12</a:t>
            </a:r>
          </a:p>
          <a:p>
            <a:pPr>
              <a:lnSpc>
                <a:spcPct val="90000"/>
              </a:lnSpc>
            </a:pPr>
            <a:r>
              <a:rPr lang="ru-RU" sz="2700" smtClean="0"/>
              <a:t>Прочие работы............................................................3</a:t>
            </a:r>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D602ED6-A590-4851-8B57-77293FFDF52F}" type="slidenum">
              <a:rPr lang="ru-RU" sz="1200">
                <a:solidFill>
                  <a:schemeClr val="tx1">
                    <a:tint val="75000"/>
                  </a:schemeClr>
                </a:solidFill>
                <a:latin typeface="+mn-lt"/>
                <a:cs typeface="+mn-cs"/>
              </a:rPr>
              <a:pPr algn="r" fontAlgn="auto">
                <a:spcBef>
                  <a:spcPts val="0"/>
                </a:spcBef>
                <a:spcAft>
                  <a:spcPts val="0"/>
                </a:spcAft>
                <a:defRPr/>
              </a:pPr>
              <a:t>385</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1520" y="274638"/>
            <a:ext cx="8892480" cy="1143000"/>
          </a:xfrm>
        </p:spPr>
        <p:txBody>
          <a:bodyPr rtlCol="0">
            <a:noAutofit/>
          </a:bodyPr>
          <a:lstStyle/>
          <a:p>
            <a:pPr eaLnBrk="1" fontAlgn="auto" hangingPunct="1">
              <a:spcAft>
                <a:spcPts val="0"/>
              </a:spcAft>
              <a:defRPr/>
            </a:pPr>
            <a:r>
              <a:rPr lang="ru-RU" sz="2800" dirty="0" smtClean="0"/>
              <a:t>Стоимость изготовленной и доставленной на приобъектный склад конструкции и соответствующая ей сметная цена выражаются формулой</a:t>
            </a:r>
            <a:endParaRPr lang="ru-RU" sz="2800" b="1" dirty="0" smtClean="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42377" name="Содержимое 8"/>
          <p:cNvSpPr>
            <a:spLocks noGrp="1"/>
          </p:cNvSpPr>
          <p:nvPr>
            <p:ph sz="half" idx="4294967295"/>
          </p:nvPr>
        </p:nvSpPr>
        <p:spPr>
          <a:xfrm>
            <a:off x="457200" y="1600200"/>
            <a:ext cx="4038600" cy="4525963"/>
          </a:xfrm>
        </p:spPr>
        <p:txBody>
          <a:bodyPr/>
          <a:lstStyle/>
          <a:p>
            <a:pPr>
              <a:buFont typeface="Arial" charset="0"/>
              <a:buNone/>
            </a:pPr>
            <a:r>
              <a:rPr lang="ru-RU" sz="2800" smtClean="0"/>
              <a:t> </a:t>
            </a:r>
          </a:p>
        </p:txBody>
      </p:sp>
      <p:sp>
        <p:nvSpPr>
          <p:cNvPr id="442378" name="Содержимое 11"/>
          <p:cNvSpPr>
            <a:spLocks noGrp="1"/>
          </p:cNvSpPr>
          <p:nvPr>
            <p:ph sz="half" idx="4294967295"/>
          </p:nvPr>
        </p:nvSpPr>
        <p:spPr>
          <a:xfrm>
            <a:off x="0" y="3141663"/>
            <a:ext cx="8820150" cy="2984500"/>
          </a:xfrm>
        </p:spPr>
        <p:txBody>
          <a:bodyPr/>
          <a:lstStyle/>
          <a:p>
            <a:pPr algn="ctr">
              <a:buFont typeface="Arial" charset="0"/>
              <a:buNone/>
            </a:pPr>
            <a:r>
              <a:rPr lang="ru-RU" sz="2200" smtClean="0"/>
              <a:t>где С</a:t>
            </a:r>
            <a:r>
              <a:rPr lang="ru-RU" sz="2200" baseline="-25000" smtClean="0"/>
              <a:t>ом</a:t>
            </a:r>
            <a:r>
              <a:rPr lang="ru-RU" sz="2200" smtClean="0"/>
              <a:t>, С</a:t>
            </a:r>
            <a:r>
              <a:rPr lang="ru-RU" sz="1600" smtClean="0"/>
              <a:t>э</a:t>
            </a:r>
            <a:r>
              <a:rPr lang="ru-RU" sz="2200" smtClean="0"/>
              <a:t>, С</a:t>
            </a:r>
            <a:r>
              <a:rPr lang="ru-RU" sz="2200" baseline="-25000" smtClean="0"/>
              <a:t>вн</a:t>
            </a:r>
            <a:r>
              <a:rPr lang="ru-RU" sz="2200" smtClean="0"/>
              <a:t>, С</a:t>
            </a:r>
            <a:r>
              <a:rPr lang="ru-RU" sz="2200" baseline="-25000" smtClean="0"/>
              <a:t>тр</a:t>
            </a:r>
            <a:r>
              <a:rPr lang="ru-RU" sz="2200" smtClean="0"/>
              <a:t>— стоимость основных материалов, энергии, расходуемой на производство, внепроизводственных расходов и транспорта (включая реквизит, разгрузку, доставку- местным транспортом до приобъектного склада, заготовительно-складские и снабженческо-сбытовые расходы); </a:t>
            </a:r>
            <a:r>
              <a:rPr lang="ru-RU" sz="2200" i="1" smtClean="0"/>
              <a:t>аТ — заработная плата рабочих на основных технологических операциях;                                                             а— среднечасовая заработная плата рабочих, руб./ч;                                        Т — трудоемкость, чел.</a:t>
            </a:r>
            <a:r>
              <a:rPr lang="en-US" sz="2200" i="1" smtClean="0"/>
              <a:t>/</a:t>
            </a:r>
            <a:r>
              <a:rPr lang="ru-RU" sz="2200" i="1" smtClean="0"/>
              <a:t>ч; </a:t>
            </a:r>
            <a:r>
              <a:rPr lang="en-US" sz="2200" i="1" smtClean="0"/>
              <a:t>K</a:t>
            </a:r>
            <a:r>
              <a:rPr lang="ru-RU" sz="2000" i="1" smtClean="0"/>
              <a:t>н</a:t>
            </a:r>
            <a:r>
              <a:rPr lang="ru-RU" sz="2200" i="1" smtClean="0"/>
              <a:t>— коэффициент накладных расходов (на заводах металлоконструкций); П — прибыль, закладываемая в оптовую цену завода металлоконструкций.</a:t>
            </a:r>
            <a:endParaRPr lang="ru-RU" sz="22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00BEFE5-A5DF-4661-B09E-F81C7D57D283}" type="slidenum">
              <a:rPr lang="ru-RU" sz="1200">
                <a:solidFill>
                  <a:schemeClr val="tx1">
                    <a:tint val="75000"/>
                  </a:schemeClr>
                </a:solidFill>
                <a:latin typeface="+mn-lt"/>
                <a:cs typeface="+mn-cs"/>
              </a:rPr>
              <a:pPr algn="r" fontAlgn="auto">
                <a:spcBef>
                  <a:spcPts val="0"/>
                </a:spcBef>
                <a:spcAft>
                  <a:spcPts val="0"/>
                </a:spcAft>
                <a:defRPr/>
              </a:pPr>
              <a:t>386</a:t>
            </a:fld>
            <a:endParaRPr lang="ru-RU" sz="1200" dirty="0">
              <a:solidFill>
                <a:schemeClr val="tx1">
                  <a:tint val="75000"/>
                </a:schemeClr>
              </a:solidFill>
              <a:latin typeface="+mn-lt"/>
              <a:cs typeface="+mn-cs"/>
            </a:endParaRPr>
          </a:p>
        </p:txBody>
      </p:sp>
      <p:sp>
        <p:nvSpPr>
          <p:cNvPr id="10" name="Скругленный прямоугольник 9"/>
          <p:cNvSpPr/>
          <p:nvPr/>
        </p:nvSpPr>
        <p:spPr>
          <a:xfrm>
            <a:off x="468313" y="1557338"/>
            <a:ext cx="8351837" cy="14398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42375" name="Object 7"/>
          <p:cNvGraphicFramePr>
            <a:graphicFrameLocks noChangeAspect="1"/>
          </p:cNvGraphicFramePr>
          <p:nvPr/>
        </p:nvGraphicFramePr>
        <p:xfrm>
          <a:off x="539750" y="1844675"/>
          <a:ext cx="8208963" cy="1027113"/>
        </p:xfrm>
        <a:graphic>
          <a:graphicData uri="http://schemas.openxmlformats.org/presentationml/2006/ole">
            <p:oleObj spid="_x0000_s442375" name="Формула" r:id="rId3" imgW="2438280" imgH="253800" progId="Equation.3">
              <p:embed/>
            </p:oleObj>
          </a:graphicData>
        </a:graphic>
      </p:graphicFrame>
    </p:spTree>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1520" y="274638"/>
            <a:ext cx="8892480" cy="1143000"/>
          </a:xfrm>
        </p:spPr>
        <p:txBody>
          <a:bodyPr rtlCol="0">
            <a:noAutofit/>
          </a:bodyPr>
          <a:lstStyle/>
          <a:p>
            <a:pPr eaLnBrk="1" fontAlgn="auto" hangingPunct="1">
              <a:spcAft>
                <a:spcPts val="0"/>
              </a:spcAft>
              <a:defRPr/>
            </a:pPr>
            <a:r>
              <a:rPr lang="ru-RU" sz="2800" dirty="0" smtClean="0"/>
              <a:t>Стоимость монтажа определяется единичной расценкой данного вида работ и системой поправочных коэффициентов по формуле</a:t>
            </a:r>
            <a:endParaRPr lang="ru-RU" sz="2800" b="1" dirty="0" smtClean="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43401" name="Содержимое 8"/>
          <p:cNvSpPr>
            <a:spLocks noGrp="1"/>
          </p:cNvSpPr>
          <p:nvPr>
            <p:ph sz="half" idx="4294967295"/>
          </p:nvPr>
        </p:nvSpPr>
        <p:spPr>
          <a:xfrm>
            <a:off x="457200" y="1600200"/>
            <a:ext cx="4038600" cy="4525963"/>
          </a:xfrm>
        </p:spPr>
        <p:txBody>
          <a:bodyPr/>
          <a:lstStyle/>
          <a:p>
            <a:pPr>
              <a:buFont typeface="Arial" charset="0"/>
              <a:buNone/>
            </a:pPr>
            <a:r>
              <a:rPr lang="ru-RU" sz="2800" smtClean="0"/>
              <a:t> </a:t>
            </a:r>
          </a:p>
        </p:txBody>
      </p:sp>
      <p:sp>
        <p:nvSpPr>
          <p:cNvPr id="443402" name="Содержимое 11"/>
          <p:cNvSpPr>
            <a:spLocks noGrp="1"/>
          </p:cNvSpPr>
          <p:nvPr>
            <p:ph sz="half" idx="4294967295"/>
          </p:nvPr>
        </p:nvSpPr>
        <p:spPr>
          <a:xfrm>
            <a:off x="0" y="3860800"/>
            <a:ext cx="8820150" cy="2265363"/>
          </a:xfrm>
        </p:spPr>
        <p:txBody>
          <a:bodyPr/>
          <a:lstStyle/>
          <a:p>
            <a:pPr algn="ctr">
              <a:buFont typeface="Arial" charset="0"/>
              <a:buNone/>
            </a:pPr>
            <a:r>
              <a:rPr lang="ru-RU" sz="2400" smtClean="0"/>
              <a:t>где С</a:t>
            </a:r>
            <a:r>
              <a:rPr lang="ru-RU" sz="2400" baseline="-25000" smtClean="0"/>
              <a:t>м</a:t>
            </a:r>
            <a:r>
              <a:rPr lang="ru-RU" sz="2400" smtClean="0"/>
              <a:t> — стоимость монтажа по единичной расценке, которая включает прямые затраты на основную заработную плату рабочих, эксплуатацию машин и механизмов, вспомогательные материальные ресурсы, используемые при монтаже.</a:t>
            </a:r>
            <a:r>
              <a:rPr lang="ru-RU" sz="2400" i="1" smtClean="0"/>
              <a:t> </a:t>
            </a:r>
            <a:r>
              <a:rPr lang="en-US" sz="2400" i="1" smtClean="0"/>
              <a:t>k</a:t>
            </a:r>
            <a:r>
              <a:rPr lang="ru-RU" sz="1600" i="1" smtClean="0"/>
              <a:t>тр</a:t>
            </a:r>
            <a:r>
              <a:rPr lang="ru-RU" sz="2400" i="1" smtClean="0"/>
              <a:t>, </a:t>
            </a:r>
            <a:r>
              <a:rPr lang="en-US" sz="2400" i="1" smtClean="0"/>
              <a:t>k</a:t>
            </a:r>
            <a:r>
              <a:rPr lang="ru-RU" sz="1600" i="1" smtClean="0"/>
              <a:t>м</a:t>
            </a:r>
            <a:r>
              <a:rPr lang="ru-RU" sz="2400" i="1" smtClean="0"/>
              <a:t>, </a:t>
            </a:r>
            <a:r>
              <a:rPr lang="en-US" sz="2400" i="1" smtClean="0"/>
              <a:t>k</a:t>
            </a:r>
            <a:r>
              <a:rPr lang="ru-RU" sz="1800" i="1" smtClean="0"/>
              <a:t>н</a:t>
            </a:r>
            <a:r>
              <a:rPr lang="en-US" sz="2400" i="1" smtClean="0"/>
              <a:t>, k</a:t>
            </a:r>
            <a:r>
              <a:rPr lang="ru-RU" sz="1800" i="1" smtClean="0"/>
              <a:t>д </a:t>
            </a:r>
            <a:r>
              <a:rPr lang="ru-RU" sz="2400" i="1" smtClean="0"/>
              <a:t>— коэффициенты, учитывающие соответственно местоположение объекта строительства</a:t>
            </a:r>
            <a:endParaRPr lang="ru-RU" sz="22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AB58AAA-D3F7-4BCE-A84F-EDDEA9B61F66}" type="slidenum">
              <a:rPr lang="ru-RU" sz="1200">
                <a:solidFill>
                  <a:schemeClr val="tx1">
                    <a:tint val="75000"/>
                  </a:schemeClr>
                </a:solidFill>
                <a:latin typeface="+mn-lt"/>
                <a:cs typeface="+mn-cs"/>
              </a:rPr>
              <a:pPr algn="r" fontAlgn="auto">
                <a:spcBef>
                  <a:spcPts val="0"/>
                </a:spcBef>
                <a:spcAft>
                  <a:spcPts val="0"/>
                </a:spcAft>
                <a:defRPr/>
              </a:pPr>
              <a:t>387</a:t>
            </a:fld>
            <a:endParaRPr lang="ru-RU" sz="1200" dirty="0">
              <a:solidFill>
                <a:schemeClr val="tx1">
                  <a:tint val="75000"/>
                </a:schemeClr>
              </a:solidFill>
              <a:latin typeface="+mn-lt"/>
              <a:cs typeface="+mn-cs"/>
            </a:endParaRPr>
          </a:p>
        </p:txBody>
      </p:sp>
      <p:sp>
        <p:nvSpPr>
          <p:cNvPr id="10" name="Скругленный прямоугольник 9"/>
          <p:cNvSpPr/>
          <p:nvPr/>
        </p:nvSpPr>
        <p:spPr>
          <a:xfrm>
            <a:off x="1403350" y="1844675"/>
            <a:ext cx="6408738" cy="14398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43399" name="Object 7"/>
          <p:cNvGraphicFramePr>
            <a:graphicFrameLocks noChangeAspect="1"/>
          </p:cNvGraphicFramePr>
          <p:nvPr/>
        </p:nvGraphicFramePr>
        <p:xfrm>
          <a:off x="1785938" y="2157413"/>
          <a:ext cx="5641975" cy="976312"/>
        </p:xfrm>
        <a:graphic>
          <a:graphicData uri="http://schemas.openxmlformats.org/presentationml/2006/ole">
            <p:oleObj spid="_x0000_s443399" name="Equation" r:id="rId3" imgW="1117440" imgH="241200" progId="">
              <p:embed/>
            </p:oleObj>
          </a:graphicData>
        </a:graphic>
      </p:graphicFrame>
    </p:spTree>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3107" y="692696"/>
            <a:ext cx="8890894" cy="1080120"/>
          </a:xfrm>
        </p:spPr>
        <p:txBody>
          <a:bodyPr rtlCol="0">
            <a:noAutofit/>
          </a:bodyPr>
          <a:lstStyle/>
          <a:p>
            <a:pPr eaLnBrk="1" fontAlgn="auto" hangingPunct="1">
              <a:spcAft>
                <a:spcPts val="0"/>
              </a:spcAft>
              <a:defRPr/>
            </a:pPr>
            <a:r>
              <a:rPr lang="ru-RU" sz="2800" dirty="0" smtClean="0"/>
              <a:t>Стоимость установленных в проектное положение конструкций определяется прямыми затратами, накладными расходами и размерами прибыли монтажной организации по формуле</a:t>
            </a:r>
            <a:endParaRPr lang="ru-RU" sz="2800" b="1" dirty="0" smtClean="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44425" name="Содержимое 8"/>
          <p:cNvSpPr>
            <a:spLocks noGrp="1"/>
          </p:cNvSpPr>
          <p:nvPr>
            <p:ph sz="half" idx="4294967295"/>
          </p:nvPr>
        </p:nvSpPr>
        <p:spPr>
          <a:xfrm>
            <a:off x="457200" y="1600200"/>
            <a:ext cx="4038600" cy="4525963"/>
          </a:xfrm>
        </p:spPr>
        <p:txBody>
          <a:bodyPr/>
          <a:lstStyle/>
          <a:p>
            <a:pPr>
              <a:buFont typeface="Arial" charset="0"/>
              <a:buNone/>
            </a:pPr>
            <a:r>
              <a:rPr lang="ru-RU" sz="2800" smtClean="0"/>
              <a:t> </a:t>
            </a:r>
          </a:p>
        </p:txBody>
      </p:sp>
      <p:sp>
        <p:nvSpPr>
          <p:cNvPr id="444426" name="Содержимое 11"/>
          <p:cNvSpPr>
            <a:spLocks noGrp="1"/>
          </p:cNvSpPr>
          <p:nvPr>
            <p:ph sz="half" idx="4294967295"/>
          </p:nvPr>
        </p:nvSpPr>
        <p:spPr>
          <a:xfrm>
            <a:off x="0" y="4221163"/>
            <a:ext cx="8820150" cy="1905000"/>
          </a:xfrm>
        </p:spPr>
        <p:txBody>
          <a:bodyPr/>
          <a:lstStyle/>
          <a:p>
            <a:pPr algn="ctr">
              <a:buFont typeface="Arial" charset="0"/>
              <a:buNone/>
            </a:pPr>
            <a:r>
              <a:rPr lang="ru-RU" sz="2400" smtClean="0"/>
              <a:t>где </a:t>
            </a:r>
            <a:r>
              <a:rPr lang="en-US" sz="2400" i="1" smtClean="0"/>
              <a:t>k</a:t>
            </a:r>
            <a:r>
              <a:rPr lang="ru-RU" sz="1800" i="1" smtClean="0"/>
              <a:t>н</a:t>
            </a:r>
            <a:r>
              <a:rPr lang="ru-RU" sz="2400" i="1" smtClean="0"/>
              <a:t>, </a:t>
            </a:r>
            <a:r>
              <a:rPr lang="en-US" sz="2400" i="1" smtClean="0"/>
              <a:t>k</a:t>
            </a:r>
            <a:r>
              <a:rPr lang="ru-RU" sz="1800" i="1" smtClean="0"/>
              <a:t>п</a:t>
            </a:r>
            <a:r>
              <a:rPr lang="ru-RU" sz="2400" i="1" smtClean="0"/>
              <a:t>— </a:t>
            </a:r>
            <a:r>
              <a:rPr lang="ru-RU" sz="2400" smtClean="0"/>
              <a:t>коэффициент накладных расходов и прибыли;</a:t>
            </a:r>
          </a:p>
          <a:p>
            <a:pPr algn="ctr">
              <a:buFont typeface="Arial" charset="0"/>
              <a:buNone/>
            </a:pPr>
            <a:r>
              <a:rPr lang="ru-RU" sz="2400" smtClean="0"/>
              <a:t>С</a:t>
            </a:r>
            <a:r>
              <a:rPr lang="ru-RU" sz="1800" smtClean="0"/>
              <a:t>и</a:t>
            </a:r>
            <a:r>
              <a:rPr lang="ru-RU" sz="2400" smtClean="0"/>
              <a:t>- стоимость доставленной конструкции;</a:t>
            </a:r>
          </a:p>
          <a:p>
            <a:pPr algn="ctr">
              <a:buFont typeface="Arial" charset="0"/>
              <a:buNone/>
            </a:pPr>
            <a:r>
              <a:rPr lang="ru-RU" sz="2400" smtClean="0"/>
              <a:t>С</a:t>
            </a:r>
            <a:r>
              <a:rPr lang="ru-RU" sz="1800" smtClean="0"/>
              <a:t>м</a:t>
            </a:r>
            <a:r>
              <a:rPr lang="ru-RU" sz="2400" smtClean="0"/>
              <a:t>- стоимость монтажа</a:t>
            </a:r>
            <a:endParaRPr lang="ru-RU" sz="22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6C7A7F6-C41E-48FC-A129-E71488EB3D6C}" type="slidenum">
              <a:rPr lang="ru-RU" sz="1200">
                <a:solidFill>
                  <a:schemeClr val="tx1">
                    <a:tint val="75000"/>
                  </a:schemeClr>
                </a:solidFill>
                <a:latin typeface="+mn-lt"/>
                <a:cs typeface="+mn-cs"/>
              </a:rPr>
              <a:pPr algn="r" fontAlgn="auto">
                <a:spcBef>
                  <a:spcPts val="0"/>
                </a:spcBef>
                <a:spcAft>
                  <a:spcPts val="0"/>
                </a:spcAft>
                <a:defRPr/>
              </a:pPr>
              <a:t>388</a:t>
            </a:fld>
            <a:endParaRPr lang="ru-RU" sz="1200" dirty="0">
              <a:solidFill>
                <a:schemeClr val="tx1">
                  <a:tint val="75000"/>
                </a:schemeClr>
              </a:solidFill>
              <a:latin typeface="+mn-lt"/>
              <a:cs typeface="+mn-cs"/>
            </a:endParaRPr>
          </a:p>
        </p:txBody>
      </p:sp>
      <p:sp>
        <p:nvSpPr>
          <p:cNvPr id="10" name="Скругленный прямоугольник 9"/>
          <p:cNvSpPr/>
          <p:nvPr/>
        </p:nvSpPr>
        <p:spPr>
          <a:xfrm>
            <a:off x="1477963" y="2349500"/>
            <a:ext cx="6262687" cy="14398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44423" name="Object 7"/>
          <p:cNvGraphicFramePr>
            <a:graphicFrameLocks noChangeAspect="1"/>
          </p:cNvGraphicFramePr>
          <p:nvPr/>
        </p:nvGraphicFramePr>
        <p:xfrm>
          <a:off x="1655763" y="2611438"/>
          <a:ext cx="5905500" cy="1079500"/>
        </p:xfrm>
        <a:graphic>
          <a:graphicData uri="http://schemas.openxmlformats.org/presentationml/2006/ole">
            <p:oleObj spid="_x0000_s444423" name="Формула" r:id="rId3" imgW="1384200" imgH="266400" progId="Equation.3">
              <p:embed/>
            </p:oleObj>
          </a:graphicData>
        </a:graphic>
      </p:graphicFrame>
    </p:spTree>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3107" y="0"/>
            <a:ext cx="8890894" cy="1052736"/>
          </a:xfrm>
        </p:spPr>
        <p:txBody>
          <a:bodyPr rtlCol="0">
            <a:noAutofit/>
          </a:bodyPr>
          <a:lstStyle/>
          <a:p>
            <a:pPr eaLnBrk="1" fontAlgn="auto" hangingPunct="1">
              <a:spcAft>
                <a:spcPts val="0"/>
              </a:spcAft>
              <a:defRPr/>
            </a:pPr>
            <a:r>
              <a:rPr lang="ru-RU" sz="2800" dirty="0" smtClean="0"/>
              <a:t>Приведенные затраты, руб./т, вычисляют по формуле</a:t>
            </a:r>
            <a:endParaRPr lang="ru-RU" sz="2800" b="1" dirty="0" smtClean="0">
              <a:ln w="17780" cmpd="sng">
                <a:solidFill>
                  <a:srgbClr val="FFFFFF"/>
                </a:solidFill>
                <a:prstDash val="solid"/>
                <a:miter lim="800000"/>
              </a:ln>
              <a:effectLst>
                <a:outerShdw blurRad="38100" dist="38100" dir="2700000" algn="tl">
                  <a:srgbClr val="000000">
                    <a:alpha val="43137"/>
                  </a:srgbClr>
                </a:outerShdw>
              </a:effectLst>
            </a:endParaRPr>
          </a:p>
        </p:txBody>
      </p:sp>
      <p:sp>
        <p:nvSpPr>
          <p:cNvPr id="445449" name="Содержимое 8"/>
          <p:cNvSpPr>
            <a:spLocks noGrp="1"/>
          </p:cNvSpPr>
          <p:nvPr>
            <p:ph sz="half" idx="4294967295"/>
          </p:nvPr>
        </p:nvSpPr>
        <p:spPr>
          <a:xfrm>
            <a:off x="457200" y="1600200"/>
            <a:ext cx="4038600" cy="4525963"/>
          </a:xfrm>
        </p:spPr>
        <p:txBody>
          <a:bodyPr/>
          <a:lstStyle/>
          <a:p>
            <a:pPr>
              <a:buFont typeface="Arial" charset="0"/>
              <a:buNone/>
            </a:pPr>
            <a:r>
              <a:rPr lang="ru-RU" sz="2800" smtClean="0"/>
              <a:t> </a:t>
            </a:r>
          </a:p>
        </p:txBody>
      </p:sp>
      <p:sp>
        <p:nvSpPr>
          <p:cNvPr id="445450" name="Содержимое 11"/>
          <p:cNvSpPr>
            <a:spLocks noGrp="1"/>
          </p:cNvSpPr>
          <p:nvPr>
            <p:ph sz="half" idx="4294967295"/>
          </p:nvPr>
        </p:nvSpPr>
        <p:spPr>
          <a:xfrm>
            <a:off x="0" y="2708275"/>
            <a:ext cx="8820150" cy="3417888"/>
          </a:xfrm>
        </p:spPr>
        <p:txBody>
          <a:bodyPr/>
          <a:lstStyle/>
          <a:p>
            <a:pPr algn="ctr">
              <a:buFont typeface="Arial" charset="0"/>
              <a:buNone/>
            </a:pPr>
            <a:r>
              <a:rPr lang="ru-RU" sz="2400" smtClean="0"/>
              <a:t>где С — стоимость конструкции, установленной в проектное положение, руб./т; Е</a:t>
            </a:r>
            <a:r>
              <a:rPr lang="ru-RU" sz="2400" baseline="-25000" smtClean="0"/>
              <a:t>н</a:t>
            </a:r>
            <a:r>
              <a:rPr lang="ru-RU" sz="2400" smtClean="0"/>
              <a:t> — нормативный коэффициент экономической эффективности (Е</a:t>
            </a:r>
            <a:r>
              <a:rPr lang="ru-RU" sz="2400" baseline="-25000" smtClean="0"/>
              <a:t>н</a:t>
            </a:r>
            <a:r>
              <a:rPr lang="ru-RU" sz="2400" smtClean="0"/>
              <a:t> = 0,12); Ф</a:t>
            </a:r>
            <a:r>
              <a:rPr lang="ru-RU" sz="2400" baseline="-25000" smtClean="0"/>
              <a:t>3</a:t>
            </a:r>
            <a:r>
              <a:rPr lang="ru-RU" sz="2400" smtClean="0"/>
              <a:t>, Ф</a:t>
            </a:r>
            <a:r>
              <a:rPr lang="ru-RU" sz="2400" baseline="-25000" smtClean="0"/>
              <a:t>м</a:t>
            </a:r>
            <a:r>
              <a:rPr lang="ru-RU" sz="2400" smtClean="0"/>
              <a:t> — удельные стоимости, руб. на </a:t>
            </a:r>
            <a:r>
              <a:rPr lang="en-US" sz="2400" smtClean="0"/>
              <a:t>I </a:t>
            </a:r>
            <a:r>
              <a:rPr lang="ru-RU" sz="2400" smtClean="0"/>
              <a:t>т конструкций, основных и оборотных фондов заводов металлических конструкций и монтажных организаций, участвующих в производстве и монтаже конструкций; Э — удельные эксплуатационные расходы, руб./т, состоящие из реновационных отчислений (затрат на восстановление) и затрат на капитальные и текущие ремонты конструкции</a:t>
            </a:r>
            <a:endParaRPr lang="ru-RU" sz="2200" smtClean="0"/>
          </a:p>
        </p:txBody>
      </p:sp>
      <p:sp>
        <p:nvSpPr>
          <p:cNvPr id="6" name="Номер слайда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1AAB3EA-9E8C-4C70-A428-5C2CA21C728B}" type="slidenum">
              <a:rPr lang="ru-RU" sz="1200">
                <a:solidFill>
                  <a:schemeClr val="tx1">
                    <a:tint val="75000"/>
                  </a:schemeClr>
                </a:solidFill>
                <a:latin typeface="+mn-lt"/>
                <a:cs typeface="+mn-cs"/>
              </a:rPr>
              <a:pPr algn="r" fontAlgn="auto">
                <a:spcBef>
                  <a:spcPts val="0"/>
                </a:spcBef>
                <a:spcAft>
                  <a:spcPts val="0"/>
                </a:spcAft>
                <a:defRPr/>
              </a:pPr>
              <a:t>389</a:t>
            </a:fld>
            <a:endParaRPr lang="ru-RU" sz="1200" dirty="0">
              <a:solidFill>
                <a:schemeClr val="tx1">
                  <a:tint val="75000"/>
                </a:schemeClr>
              </a:solidFill>
              <a:latin typeface="+mn-lt"/>
              <a:cs typeface="+mn-cs"/>
            </a:endParaRPr>
          </a:p>
        </p:txBody>
      </p:sp>
      <p:sp>
        <p:nvSpPr>
          <p:cNvPr id="10" name="Скругленный прямоугольник 9"/>
          <p:cNvSpPr/>
          <p:nvPr/>
        </p:nvSpPr>
        <p:spPr>
          <a:xfrm>
            <a:off x="468313" y="1196975"/>
            <a:ext cx="8351837" cy="14398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a:p>
        </p:txBody>
      </p:sp>
      <p:graphicFrame>
        <p:nvGraphicFramePr>
          <p:cNvPr id="445447" name="Object 7"/>
          <p:cNvGraphicFramePr>
            <a:graphicFrameLocks noChangeAspect="1"/>
          </p:cNvGraphicFramePr>
          <p:nvPr/>
        </p:nvGraphicFramePr>
        <p:xfrm>
          <a:off x="1352550" y="1458913"/>
          <a:ext cx="6583363" cy="1077912"/>
        </p:xfrm>
        <a:graphic>
          <a:graphicData uri="http://schemas.openxmlformats.org/presentationml/2006/ole">
            <p:oleObj spid="_x0000_s445447" name="Формула" r:id="rId3" imgW="1955520" imgH="266400" progId="Equation.3">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Содержимое 2"/>
          <p:cNvSpPr>
            <a:spLocks noGrp="1"/>
          </p:cNvSpPr>
          <p:nvPr>
            <p:ph sz="half" idx="4294967295"/>
          </p:nvPr>
        </p:nvSpPr>
        <p:spPr>
          <a:xfrm>
            <a:off x="0" y="1268413"/>
            <a:ext cx="4038600" cy="4829175"/>
          </a:xfrm>
        </p:spPr>
        <p:txBody>
          <a:bodyPr/>
          <a:lstStyle/>
          <a:p>
            <a:pPr eaLnBrk="1" hangingPunct="1"/>
            <a:r>
              <a:rPr lang="ru-RU" sz="2800" smtClean="0">
                <a:cs typeface="Times New Roman" pitchFamily="18" charset="0"/>
              </a:rPr>
              <a:t>Феррит – кристаллы чистого железа</a:t>
            </a:r>
            <a:endParaRPr lang="en-US" sz="2800" smtClean="0">
              <a:cs typeface="Times New Roman" pitchFamily="18" charset="0"/>
            </a:endParaRPr>
          </a:p>
          <a:p>
            <a:pPr eaLnBrk="1" hangingPunct="1">
              <a:buFont typeface="Arial" charset="0"/>
              <a:buNone/>
            </a:pPr>
            <a:endParaRPr lang="ru-RU" sz="2800" smtClean="0">
              <a:cs typeface="Times New Roman" pitchFamily="18" charset="0"/>
            </a:endParaRPr>
          </a:p>
          <a:p>
            <a:pPr eaLnBrk="1" hangingPunct="1"/>
            <a:r>
              <a:rPr lang="ru-RU" sz="2800" smtClean="0">
                <a:cs typeface="Times New Roman" pitchFamily="18" charset="0"/>
              </a:rPr>
              <a:t>Цементит – карбид</a:t>
            </a:r>
            <a:r>
              <a:rPr lang="ru-RU" sz="2800" smtClean="0"/>
              <a:t> </a:t>
            </a:r>
            <a:r>
              <a:rPr lang="ru-RU" sz="2800" smtClean="0">
                <a:cs typeface="Times New Roman" pitchFamily="18" charset="0"/>
              </a:rPr>
              <a:t>железа </a:t>
            </a:r>
            <a:r>
              <a:rPr lang="en-US" sz="2800" smtClean="0">
                <a:cs typeface="Times New Roman" pitchFamily="18" charset="0"/>
              </a:rPr>
              <a:t>Fe3C</a:t>
            </a:r>
          </a:p>
          <a:p>
            <a:pPr eaLnBrk="1" hangingPunct="1">
              <a:buFont typeface="Arial" charset="0"/>
              <a:buNone/>
            </a:pPr>
            <a:endParaRPr lang="en-US" sz="2800" smtClean="0">
              <a:cs typeface="Times New Roman" pitchFamily="18" charset="0"/>
            </a:endParaRPr>
          </a:p>
          <a:p>
            <a:pPr eaLnBrk="1" hangingPunct="1"/>
            <a:r>
              <a:rPr lang="ru-RU" sz="2800" smtClean="0">
                <a:cs typeface="Times New Roman" pitchFamily="18" charset="0"/>
              </a:rPr>
              <a:t>Перлит – смесь феррита и цементита</a:t>
            </a:r>
          </a:p>
        </p:txBody>
      </p:sp>
      <p:pic>
        <p:nvPicPr>
          <p:cNvPr id="62466" name="Picture 3" descr="C:\Users\Ванек\Desktop\Безымянный2.png"/>
          <p:cNvPicPr>
            <a:picLocks noGrp="1" noChangeAspect="1" noChangeArrowheads="1"/>
          </p:cNvPicPr>
          <p:nvPr>
            <p:ph sz="half" idx="4294967295"/>
          </p:nvPr>
        </p:nvPicPr>
        <p:blipFill>
          <a:blip r:embed="rId2"/>
          <a:srcRect/>
          <a:stretch>
            <a:fillRect/>
          </a:stretch>
        </p:blipFill>
        <p:spPr>
          <a:xfrm>
            <a:off x="3713163" y="571500"/>
            <a:ext cx="5430837" cy="5764213"/>
          </a:xfrm>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81EE8D7-39B3-4724-96A8-65D31D003A42}" type="slidenum">
              <a:rPr lang="ru-RU" sz="1200">
                <a:solidFill>
                  <a:schemeClr val="tx1">
                    <a:tint val="75000"/>
                  </a:schemeClr>
                </a:solidFill>
                <a:latin typeface="+mn-lt"/>
                <a:cs typeface="+mn-cs"/>
              </a:rPr>
              <a:pPr algn="r" fontAlgn="auto">
                <a:spcBef>
                  <a:spcPts val="0"/>
                </a:spcBef>
                <a:spcAft>
                  <a:spcPts val="0"/>
                </a:spcAft>
                <a:defRPr/>
              </a:pPr>
              <a:t>39</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9780" name="Object 4"/>
          <p:cNvGraphicFramePr>
            <a:graphicFrameLocks noChangeAspect="1"/>
          </p:cNvGraphicFramePr>
          <p:nvPr>
            <p:ph/>
          </p:nvPr>
        </p:nvGraphicFramePr>
        <p:xfrm>
          <a:off x="2555875" y="420688"/>
          <a:ext cx="3881438" cy="6043612"/>
        </p:xfrm>
        <a:graphic>
          <a:graphicData uri="http://schemas.openxmlformats.org/presentationml/2006/ole">
            <p:oleObj spid="_x0000_s459780" name="Document" r:id="rId3" imgW="3915181" imgH="6096664" progId="Word.Document.8">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2" name="Заголовок 1"/>
          <p:cNvSpPr>
            <a:spLocks noGrp="1"/>
          </p:cNvSpPr>
          <p:nvPr>
            <p:ph type="ctrTitle" idx="4294967295"/>
          </p:nvPr>
        </p:nvSpPr>
        <p:spPr>
          <a:xfrm>
            <a:off x="428600" y="214290"/>
            <a:ext cx="2859100" cy="1214447"/>
          </a:xfrm>
          <a:noFill/>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50800" algn="tl" rotWithShape="0">
                    <a:srgbClr val="000000"/>
                  </a:outerShdw>
                </a:effectLst>
              </a:rPr>
              <a:t>Лекция 1</a:t>
            </a:r>
            <a:endParaRPr lang="ru-RU" sz="3600" b="1" dirty="0">
              <a:ln w="17780" cmpd="sng">
                <a:solidFill>
                  <a:srgbClr val="FFFFFF"/>
                </a:solidFill>
                <a:prstDash val="solid"/>
                <a:miter lim="800000"/>
              </a:ln>
              <a:effectLst>
                <a:outerShdw blurRad="50800" algn="tl" rotWithShape="0">
                  <a:srgbClr val="000000"/>
                </a:outerShdw>
              </a:effectLst>
            </a:endParaRPr>
          </a:p>
        </p:txBody>
      </p:sp>
      <p:sp>
        <p:nvSpPr>
          <p:cNvPr id="3" name="Подзаголовок 2"/>
          <p:cNvSpPr>
            <a:spLocks noGrp="1"/>
          </p:cNvSpPr>
          <p:nvPr>
            <p:ph type="subTitle" idx="4294967295"/>
          </p:nvPr>
        </p:nvSpPr>
        <p:spPr>
          <a:xfrm>
            <a:off x="285720" y="4725144"/>
            <a:ext cx="8643998" cy="1656184"/>
          </a:xfrm>
          <a:noFill/>
        </p:spPr>
        <p:txBody>
          <a:bodyPr rtlCol="0">
            <a:noAutofit/>
          </a:bodyPr>
          <a:lstStyle/>
          <a:p>
            <a:pPr marL="0" indent="0" algn="ctr" eaLnBrk="1" fontAlgn="auto" hangingPunct="1">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Общие сведения о металлических конструкциях</a:t>
            </a:r>
            <a:endParaRPr lang="ru-RU" sz="5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30213" y="0"/>
            <a:ext cx="8229600" cy="642938"/>
          </a:xfrm>
        </p:spPr>
        <p:txBody>
          <a:bodyPr rtlCol="0">
            <a:noAutofit/>
          </a:bodyPr>
          <a:lstStyle/>
          <a:p>
            <a:pPr eaLnBrk="1" fontAlgn="auto" hangingPunct="1">
              <a:spcAft>
                <a:spcPts val="0"/>
              </a:spcAft>
              <a:defRPr/>
            </a:pPr>
            <a:r>
              <a:rPr lang="ru-RU" sz="4000" b="1" dirty="0" smtClean="0">
                <a:effectLst>
                  <a:outerShdw blurRad="38100" dist="38100" dir="2700000" algn="tl">
                    <a:srgbClr val="000000">
                      <a:alpha val="43137"/>
                    </a:srgbClr>
                  </a:outerShdw>
                </a:effectLst>
                <a:cs typeface="Times New Roman" pitchFamily="18" charset="0"/>
              </a:rPr>
              <a:t>Легирующие добавки:</a:t>
            </a:r>
            <a:endParaRPr lang="ru-RU" sz="4000" b="1" dirty="0">
              <a:effectLst>
                <a:outerShdw blurRad="38100" dist="38100" dir="2700000" algn="tl">
                  <a:srgbClr val="000000">
                    <a:alpha val="43137"/>
                  </a:srgbClr>
                </a:outerShdw>
              </a:effectLst>
              <a:cs typeface="Times New Roman" pitchFamily="18" charset="0"/>
            </a:endParaRPr>
          </a:p>
        </p:txBody>
      </p:sp>
      <p:sp>
        <p:nvSpPr>
          <p:cNvPr id="63490" name="Содержимое 2"/>
          <p:cNvSpPr>
            <a:spLocks noGrp="1"/>
          </p:cNvSpPr>
          <p:nvPr>
            <p:ph sz="half" idx="4294967295"/>
          </p:nvPr>
        </p:nvSpPr>
        <p:spPr>
          <a:xfrm>
            <a:off x="0" y="714375"/>
            <a:ext cx="9144000" cy="6143625"/>
          </a:xfrm>
        </p:spPr>
        <p:txBody>
          <a:bodyPr/>
          <a:lstStyle/>
          <a:p>
            <a:pPr eaLnBrk="1" hangingPunct="1"/>
            <a:r>
              <a:rPr lang="ru-RU" sz="2800" b="1" i="1" smtClean="0">
                <a:cs typeface="Times New Roman" pitchFamily="18" charset="0"/>
              </a:rPr>
              <a:t>Кремний</a:t>
            </a:r>
            <a:r>
              <a:rPr lang="ru-RU" sz="2800" smtClean="0">
                <a:cs typeface="Times New Roman" pitchFamily="18" charset="0"/>
              </a:rPr>
              <a:t> – раскисляет сталь, т.е. связывает избыточный кислород и повышает ее прочность, но снижает пластичность, ухудшает при повышенном содержании свариваемость и коррозийную стойкость.</a:t>
            </a:r>
          </a:p>
          <a:p>
            <a:pPr eaLnBrk="1" hangingPunct="1"/>
            <a:r>
              <a:rPr lang="ru-RU" sz="2800" b="1" i="1" smtClean="0">
                <a:cs typeface="Times New Roman" pitchFamily="18" charset="0"/>
              </a:rPr>
              <a:t>Марганец</a:t>
            </a:r>
            <a:r>
              <a:rPr lang="ru-RU" sz="2800" i="1" smtClean="0">
                <a:cs typeface="Times New Roman" pitchFamily="18" charset="0"/>
              </a:rPr>
              <a:t> </a:t>
            </a:r>
            <a:r>
              <a:rPr lang="ru-RU" sz="2800" smtClean="0">
                <a:cs typeface="Times New Roman" pitchFamily="18" charset="0"/>
              </a:rPr>
              <a:t>– повышает прочность, хороший раскислитель, соединяясь с серой, снижает ее вредное влияние.</a:t>
            </a:r>
          </a:p>
          <a:p>
            <a:pPr eaLnBrk="1" hangingPunct="1"/>
            <a:r>
              <a:rPr lang="ru-RU" sz="2800" b="1" i="1" smtClean="0">
                <a:cs typeface="Times New Roman" pitchFamily="18" charset="0"/>
              </a:rPr>
              <a:t>Медь</a:t>
            </a:r>
            <a:r>
              <a:rPr lang="ru-RU" sz="2800" smtClean="0">
                <a:cs typeface="Times New Roman" pitchFamily="18" charset="0"/>
              </a:rPr>
              <a:t> – несколько повышает прочность стали и увеличивает ее стойкость против коррозии. </a:t>
            </a:r>
          </a:p>
          <a:p>
            <a:pPr eaLnBrk="1" hangingPunct="1"/>
            <a:r>
              <a:rPr lang="ru-RU" sz="2800" b="1" i="1" smtClean="0">
                <a:cs typeface="Times New Roman" pitchFamily="18" charset="0"/>
              </a:rPr>
              <a:t>Хром и Никель</a:t>
            </a:r>
            <a:r>
              <a:rPr lang="ru-RU" sz="2800" i="1" smtClean="0">
                <a:cs typeface="Times New Roman" pitchFamily="18" charset="0"/>
              </a:rPr>
              <a:t> </a:t>
            </a:r>
            <a:r>
              <a:rPr lang="ru-RU" sz="2800" smtClean="0">
                <a:cs typeface="Times New Roman" pitchFamily="18" charset="0"/>
              </a:rPr>
              <a:t>– повышают прочность стали без снижения пластичности и улучшают ее коррозионную стойкость.</a:t>
            </a:r>
          </a:p>
          <a:p>
            <a:pPr eaLnBrk="1" hangingPunct="1"/>
            <a:endParaRPr lang="ru-RU" sz="2800" smtClean="0">
              <a:latin typeface="Times New Roman" pitchFamily="18" charset="0"/>
              <a:cs typeface="Times New Roman" pitchFamily="18" charset="0"/>
            </a:endParaRP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001FFD9-8C20-46FA-B306-3C6882CB67F1}" type="slidenum">
              <a:rPr lang="ru-RU" sz="1200">
                <a:solidFill>
                  <a:schemeClr val="tx1">
                    <a:tint val="75000"/>
                  </a:schemeClr>
                </a:solidFill>
                <a:latin typeface="+mn-lt"/>
                <a:cs typeface="+mn-cs"/>
              </a:rPr>
              <a:pPr algn="r" fontAlgn="auto">
                <a:spcBef>
                  <a:spcPts val="0"/>
                </a:spcBef>
                <a:spcAft>
                  <a:spcPts val="0"/>
                </a:spcAft>
                <a:defRPr/>
              </a:pPr>
              <a:t>40</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Содержимое 2"/>
          <p:cNvSpPr>
            <a:spLocks noGrp="1"/>
          </p:cNvSpPr>
          <p:nvPr>
            <p:ph sz="half" idx="4294967295"/>
          </p:nvPr>
        </p:nvSpPr>
        <p:spPr>
          <a:xfrm>
            <a:off x="0" y="0"/>
            <a:ext cx="9144000" cy="6858000"/>
          </a:xfrm>
        </p:spPr>
        <p:txBody>
          <a:bodyPr/>
          <a:lstStyle/>
          <a:p>
            <a:pPr eaLnBrk="1" hangingPunct="1"/>
            <a:r>
              <a:rPr lang="ru-RU" sz="2800" i="1" smtClean="0">
                <a:latin typeface="Times New Roman" pitchFamily="18" charset="0"/>
                <a:cs typeface="Times New Roman" pitchFamily="18" charset="0"/>
              </a:rPr>
              <a:t>Алюминий</a:t>
            </a:r>
            <a:r>
              <a:rPr lang="ru-RU" sz="2800" smtClean="0">
                <a:latin typeface="Times New Roman" pitchFamily="18" charset="0"/>
                <a:cs typeface="Times New Roman" pitchFamily="18" charset="0"/>
              </a:rPr>
              <a:t> – хорошо раскисляет сталь, нейтрализует вредное влияние фосфора, повышает ударную вязкость.</a:t>
            </a:r>
          </a:p>
          <a:p>
            <a:pPr eaLnBrk="1" hangingPunct="1"/>
            <a:r>
              <a:rPr lang="ru-RU" sz="2800" i="1" smtClean="0">
                <a:latin typeface="Times New Roman" pitchFamily="18" charset="0"/>
                <a:cs typeface="Times New Roman" pitchFamily="18" charset="0"/>
              </a:rPr>
              <a:t>Ванадий и Молибден </a:t>
            </a:r>
            <a:r>
              <a:rPr lang="ru-RU" sz="2800" smtClean="0">
                <a:latin typeface="Times New Roman" pitchFamily="18" charset="0"/>
                <a:cs typeface="Times New Roman" pitchFamily="18" charset="0"/>
              </a:rPr>
              <a:t>– увеличивают прочность почти без снижения пластичности и предотвращают разупрочнение термообработанной стали при сварке.</a:t>
            </a:r>
          </a:p>
          <a:p>
            <a:pPr eaLnBrk="1" hangingPunct="1"/>
            <a:r>
              <a:rPr lang="ru-RU" sz="2800" i="1" smtClean="0">
                <a:latin typeface="Times New Roman" pitchFamily="18" charset="0"/>
                <a:cs typeface="Times New Roman" pitchFamily="18" charset="0"/>
              </a:rPr>
              <a:t>Фосфор</a:t>
            </a:r>
            <a:r>
              <a:rPr lang="ru-RU" sz="2800" smtClean="0">
                <a:latin typeface="Times New Roman" pitchFamily="18" charset="0"/>
                <a:cs typeface="Times New Roman" pitchFamily="18" charset="0"/>
              </a:rPr>
              <a:t> – относится к вредным примесям, так как, образуя твердый раствор с ферритом, повышает хрупкость стали, особенно при пониженных температурах. Однако при наличии алюминия фосфор сможет служить легирующим элементом, повышающим коррозионную стойкость стали. </a:t>
            </a:r>
          </a:p>
          <a:p>
            <a:pPr eaLnBrk="1" hangingPunct="1"/>
            <a:r>
              <a:rPr lang="ru-RU" sz="2800" i="1" smtClean="0">
                <a:latin typeface="Times New Roman" pitchFamily="18" charset="0"/>
                <a:cs typeface="Times New Roman" pitchFamily="18" charset="0"/>
              </a:rPr>
              <a:t>Сера – </a:t>
            </a:r>
            <a:r>
              <a:rPr lang="ru-RU" sz="2800" smtClean="0">
                <a:latin typeface="Times New Roman" pitchFamily="18" charset="0"/>
                <a:cs typeface="Times New Roman" pitchFamily="18" charset="0"/>
              </a:rPr>
              <a:t>вследствие образования легкоплавкого сернистого железа делает сталь красноломкой. Это особенно важно для сварных конструкций.</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F3F6EA1-B207-4D7B-81AA-6B8574906CEF}" type="slidenum">
              <a:rPr lang="ru-RU" sz="1200">
                <a:solidFill>
                  <a:schemeClr val="tx1">
                    <a:tint val="75000"/>
                  </a:schemeClr>
                </a:solidFill>
                <a:latin typeface="+mn-lt"/>
                <a:cs typeface="+mn-cs"/>
              </a:rPr>
              <a:pPr algn="r" fontAlgn="auto">
                <a:spcBef>
                  <a:spcPts val="0"/>
                </a:spcBef>
                <a:spcAft>
                  <a:spcPts val="0"/>
                </a:spcAft>
                <a:defRPr/>
              </a:pPr>
              <a:t>41</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5288" y="0"/>
            <a:ext cx="8229600" cy="642938"/>
          </a:xfrm>
        </p:spPr>
        <p:txBody>
          <a:bodyPr>
            <a:noAutofit/>
          </a:bodyPr>
          <a:lstStyle/>
          <a:p>
            <a:pPr eaLnBrk="1" hangingPunct="1">
              <a:defRPr/>
            </a:pPr>
            <a:r>
              <a:rPr lang="ru-RU" sz="3200" b="1" smtClean="0">
                <a:effectLst>
                  <a:outerShdw blurRad="38100" dist="38100" dir="2700000" algn="tl">
                    <a:srgbClr val="C0C0C0"/>
                  </a:outerShdw>
                </a:effectLst>
                <a:latin typeface="Arial" charset="0"/>
                <a:cs typeface="Times New Roman" pitchFamily="18" charset="0"/>
              </a:rPr>
              <a:t>Показатели качества стали</a:t>
            </a:r>
            <a:r>
              <a:rPr lang="ru-RU" sz="3200" b="1" smtClean="0">
                <a:effectLst>
                  <a:outerShdw blurRad="38100" dist="38100" dir="2700000" algn="tl">
                    <a:srgbClr val="C0C0C0"/>
                  </a:outerShdw>
                </a:effectLst>
                <a:cs typeface="Times New Roman" pitchFamily="18" charset="0"/>
              </a:rPr>
              <a:t>:</a:t>
            </a:r>
          </a:p>
        </p:txBody>
      </p:sp>
      <p:sp>
        <p:nvSpPr>
          <p:cNvPr id="65538" name="Содержимое 2"/>
          <p:cNvSpPr>
            <a:spLocks noGrp="1"/>
          </p:cNvSpPr>
          <p:nvPr>
            <p:ph sz="half" idx="4294967295"/>
          </p:nvPr>
        </p:nvSpPr>
        <p:spPr>
          <a:xfrm>
            <a:off x="0" y="714375"/>
            <a:ext cx="9144000" cy="6143625"/>
          </a:xfrm>
        </p:spPr>
        <p:txBody>
          <a:bodyPr/>
          <a:lstStyle/>
          <a:p>
            <a:pPr eaLnBrk="1" hangingPunct="1"/>
            <a:r>
              <a:rPr lang="ru-RU" sz="2800" b="1" i="1" smtClean="0">
                <a:latin typeface="Arial" charset="0"/>
                <a:cs typeface="Times New Roman" pitchFamily="18" charset="0"/>
              </a:rPr>
              <a:t>Предел текучести</a:t>
            </a:r>
            <a:endParaRPr lang="ru-RU" sz="2800" smtClean="0">
              <a:latin typeface="Arial" charset="0"/>
              <a:cs typeface="Times New Roman" pitchFamily="18" charset="0"/>
            </a:endParaRPr>
          </a:p>
          <a:p>
            <a:pPr eaLnBrk="1" hangingPunct="1"/>
            <a:r>
              <a:rPr lang="ru-RU" sz="2800" b="1" i="1" smtClean="0">
                <a:latin typeface="Arial" charset="0"/>
                <a:cs typeface="Times New Roman" pitchFamily="18" charset="0"/>
              </a:rPr>
              <a:t>Временное сопротивление</a:t>
            </a:r>
            <a:endParaRPr lang="ru-RU" sz="2800" smtClean="0">
              <a:latin typeface="Arial" charset="0"/>
              <a:cs typeface="Times New Roman" pitchFamily="18" charset="0"/>
            </a:endParaRPr>
          </a:p>
          <a:p>
            <a:pPr eaLnBrk="1" hangingPunct="1"/>
            <a:r>
              <a:rPr lang="ru-RU" sz="2800" b="1" i="1" smtClean="0">
                <a:latin typeface="Arial" charset="0"/>
                <a:cs typeface="Times New Roman" pitchFamily="18" charset="0"/>
              </a:rPr>
              <a:t>Ударная вязкость</a:t>
            </a:r>
            <a:endParaRPr lang="ru-RU" sz="2800" smtClean="0">
              <a:latin typeface="Arial" charset="0"/>
              <a:cs typeface="Times New Roman" pitchFamily="18" charset="0"/>
            </a:endParaRPr>
          </a:p>
          <a:p>
            <a:pPr eaLnBrk="1" hangingPunct="1"/>
            <a:r>
              <a:rPr lang="ru-RU" sz="2800" b="1" i="1" smtClean="0">
                <a:latin typeface="Arial" charset="0"/>
                <a:cs typeface="Times New Roman" pitchFamily="18" charset="0"/>
              </a:rPr>
              <a:t>Относительное удлинение</a:t>
            </a:r>
          </a:p>
          <a:p>
            <a:pPr eaLnBrk="1" hangingPunct="1"/>
            <a:r>
              <a:rPr lang="ru-RU" sz="2800" b="1" i="1" smtClean="0">
                <a:latin typeface="Arial" charset="0"/>
                <a:cs typeface="Times New Roman" pitchFamily="18" charset="0"/>
              </a:rPr>
              <a:t>Относительно поперечное сужение</a:t>
            </a:r>
          </a:p>
          <a:p>
            <a:pPr eaLnBrk="1" hangingPunct="1"/>
            <a:r>
              <a:rPr lang="ru-RU" sz="2800" b="1" i="1" smtClean="0">
                <a:latin typeface="Arial" charset="0"/>
                <a:cs typeface="Times New Roman" pitchFamily="18" charset="0"/>
              </a:rPr>
              <a:t>Сопротивление расслоению</a:t>
            </a:r>
          </a:p>
          <a:p>
            <a:pPr eaLnBrk="1" hangingPunct="1"/>
            <a:r>
              <a:rPr lang="ru-RU" sz="2800" b="1" i="1" smtClean="0">
                <a:latin typeface="Arial" charset="0"/>
                <a:cs typeface="Times New Roman" pitchFamily="18" charset="0"/>
              </a:rPr>
              <a:t>Свариваемость</a:t>
            </a:r>
          </a:p>
          <a:p>
            <a:pPr eaLnBrk="1" hangingPunct="1"/>
            <a:r>
              <a:rPr lang="ru-RU" sz="2800" b="1" i="1" smtClean="0">
                <a:latin typeface="Arial" charset="0"/>
                <a:cs typeface="Times New Roman" pitchFamily="18" charset="0"/>
              </a:rPr>
              <a:t>Предел усталостной прочности</a:t>
            </a:r>
          </a:p>
          <a:p>
            <a:pPr eaLnBrk="1" hangingPunct="1"/>
            <a:r>
              <a:rPr lang="ru-RU" sz="2800" b="1" i="1" smtClean="0">
                <a:latin typeface="Arial" charset="0"/>
                <a:cs typeface="Times New Roman" pitchFamily="18" charset="0"/>
              </a:rPr>
              <a:t>Коррозионная стойкость</a:t>
            </a:r>
          </a:p>
          <a:p>
            <a:pPr eaLnBrk="1" hangingPunct="1"/>
            <a:r>
              <a:rPr lang="ru-RU" sz="2800" b="1" i="1" smtClean="0">
                <a:latin typeface="Arial" charset="0"/>
                <a:cs typeface="Times New Roman" pitchFamily="18" charset="0"/>
              </a:rPr>
              <a:t>Пластичность</a:t>
            </a:r>
          </a:p>
          <a:p>
            <a:pPr eaLnBrk="1" hangingPunct="1"/>
            <a:r>
              <a:rPr lang="ru-RU" sz="2800" b="1" i="1" smtClean="0">
                <a:latin typeface="Arial" charset="0"/>
                <a:cs typeface="Times New Roman" pitchFamily="18" charset="0"/>
              </a:rPr>
              <a:t>Твердость</a:t>
            </a:r>
            <a:endParaRPr lang="ru-RU" sz="2800" smtClean="0">
              <a:latin typeface="Arial" charset="0"/>
              <a:cs typeface="Times New Roman" pitchFamily="18" charset="0"/>
            </a:endParaRP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88777C5-ADB9-4719-8026-ADEE8660341C}" type="slidenum">
              <a:rPr lang="ru-RU" sz="1200">
                <a:solidFill>
                  <a:schemeClr val="tx1">
                    <a:tint val="75000"/>
                  </a:schemeClr>
                </a:solidFill>
                <a:latin typeface="+mn-lt"/>
                <a:cs typeface="+mn-cs"/>
              </a:rPr>
              <a:pPr algn="r" fontAlgn="auto">
                <a:spcBef>
                  <a:spcPts val="0"/>
                </a:spcBef>
                <a:spcAft>
                  <a:spcPts val="0"/>
                </a:spcAft>
                <a:defRPr/>
              </a:pPr>
              <a:t>42</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p:cNvSpPr>
          <p:nvPr>
            <p:ph type="body" idx="4294967295"/>
          </p:nvPr>
        </p:nvSpPr>
        <p:spPr>
          <a:xfrm>
            <a:off x="457200" y="908050"/>
            <a:ext cx="8229600" cy="5218113"/>
          </a:xfrm>
        </p:spPr>
        <p:txBody>
          <a:bodyPr/>
          <a:lstStyle/>
          <a:p>
            <a:pPr marL="0" indent="0">
              <a:lnSpc>
                <a:spcPct val="90000"/>
              </a:lnSpc>
              <a:buFont typeface="Arial" charset="0"/>
              <a:buNone/>
            </a:pPr>
            <a:r>
              <a:rPr lang="ru-RU" sz="2800" b="1" i="1" smtClean="0">
                <a:latin typeface="Arial" charset="0"/>
              </a:rPr>
              <a:t>Марка стали</a:t>
            </a:r>
            <a:r>
              <a:rPr lang="ru-RU" sz="2800" smtClean="0">
                <a:latin typeface="Arial" charset="0"/>
              </a:rPr>
              <a:t> - условный показатель, характеризующий сталь по механическим свойствам и химическому составу</a:t>
            </a:r>
          </a:p>
          <a:p>
            <a:pPr marL="0" indent="0">
              <a:lnSpc>
                <a:spcPct val="90000"/>
              </a:lnSpc>
              <a:buFont typeface="Arial" charset="0"/>
              <a:buNone/>
            </a:pPr>
            <a:endParaRPr lang="ru-RU" sz="2800" smtClean="0">
              <a:latin typeface="Arial" charset="0"/>
            </a:endParaRPr>
          </a:p>
          <a:p>
            <a:pPr marL="0" indent="0">
              <a:lnSpc>
                <a:spcPct val="90000"/>
              </a:lnSpc>
              <a:buFont typeface="Arial" charset="0"/>
              <a:buNone/>
            </a:pPr>
            <a:r>
              <a:rPr lang="ru-RU" sz="2800" b="1" smtClean="0">
                <a:latin typeface="Arial" charset="0"/>
              </a:rPr>
              <a:t>Факторы выбора сталей</a:t>
            </a:r>
            <a:r>
              <a:rPr lang="ru-RU" sz="2800" smtClean="0">
                <a:latin typeface="Arial" charset="0"/>
              </a:rPr>
              <a:t>:</a:t>
            </a:r>
          </a:p>
          <a:p>
            <a:pPr marL="0" indent="0">
              <a:lnSpc>
                <a:spcPct val="90000"/>
              </a:lnSpc>
              <a:buFont typeface="Arial" charset="0"/>
              <a:buNone/>
            </a:pPr>
            <a:endParaRPr lang="ru-RU" sz="1200" smtClean="0">
              <a:latin typeface="Arial" charset="0"/>
            </a:endParaRPr>
          </a:p>
          <a:p>
            <a:pPr marL="0" indent="0">
              <a:lnSpc>
                <a:spcPct val="90000"/>
              </a:lnSpc>
            </a:pPr>
            <a:r>
              <a:rPr lang="ru-RU" sz="2800" smtClean="0">
                <a:latin typeface="Arial" charset="0"/>
              </a:rPr>
              <a:t> Отрицательная эксплуатационная температура</a:t>
            </a:r>
          </a:p>
          <a:p>
            <a:pPr marL="0" indent="0">
              <a:lnSpc>
                <a:spcPct val="90000"/>
              </a:lnSpc>
            </a:pPr>
            <a:r>
              <a:rPr lang="ru-RU" sz="2800" smtClean="0">
                <a:latin typeface="Arial" charset="0"/>
              </a:rPr>
              <a:t> Характер нагрузки</a:t>
            </a:r>
          </a:p>
          <a:p>
            <a:pPr marL="0" indent="0">
              <a:lnSpc>
                <a:spcPct val="90000"/>
              </a:lnSpc>
            </a:pPr>
            <a:r>
              <a:rPr lang="ru-RU" sz="2800" smtClean="0">
                <a:latin typeface="Arial" charset="0"/>
              </a:rPr>
              <a:t> Вид НДС</a:t>
            </a:r>
          </a:p>
          <a:p>
            <a:pPr marL="0" indent="0">
              <a:lnSpc>
                <a:spcPct val="90000"/>
              </a:lnSpc>
            </a:pPr>
            <a:r>
              <a:rPr lang="ru-RU" sz="2800" smtClean="0">
                <a:latin typeface="Arial" charset="0"/>
              </a:rPr>
              <a:t> Способ образования соединений</a:t>
            </a:r>
          </a:p>
          <a:p>
            <a:pPr marL="0" indent="0">
              <a:lnSpc>
                <a:spcPct val="90000"/>
              </a:lnSpc>
            </a:pPr>
            <a:r>
              <a:rPr lang="ru-RU" sz="2800" smtClean="0">
                <a:latin typeface="Arial" charset="0"/>
              </a:rPr>
              <a:t> Толщина проката</a:t>
            </a:r>
          </a:p>
        </p:txBody>
      </p:sp>
      <p:sp>
        <p:nvSpPr>
          <p:cNvPr id="2" name="Заголовок 1"/>
          <p:cNvSpPr>
            <a:spLocks/>
          </p:cNvSpPr>
          <p:nvPr/>
        </p:nvSpPr>
        <p:spPr bwMode="auto">
          <a:xfrm>
            <a:off x="0" y="188913"/>
            <a:ext cx="9144000" cy="620712"/>
          </a:xfrm>
          <a:prstGeom prst="rect">
            <a:avLst/>
          </a:prstGeom>
          <a:noFill/>
          <a:ln w="9525">
            <a:noFill/>
            <a:miter lim="800000"/>
            <a:headEnd/>
            <a:tailEnd/>
          </a:ln>
        </p:spPr>
        <p:txBody>
          <a:bodyPr anchor="ctr"/>
          <a:lstStyle/>
          <a:p>
            <a:pPr algn="ctr">
              <a:defRPr/>
            </a:pPr>
            <a:r>
              <a:rPr lang="ru-RU" sz="4000" b="1">
                <a:effectLst>
                  <a:outerShdw blurRad="38100" dist="38100" dir="2700000" algn="tl">
                    <a:srgbClr val="C0C0C0"/>
                  </a:outerShdw>
                </a:effectLst>
                <a:cs typeface="Times New Roman" pitchFamily="18" charset="0"/>
              </a:rPr>
              <a:t>3. Марки сталей, их выбор</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p:cNvSpPr>
          <p:nvPr>
            <p:ph type="title" idx="4294967295"/>
          </p:nvPr>
        </p:nvSpPr>
        <p:spPr>
          <a:xfrm>
            <a:off x="468313" y="260350"/>
            <a:ext cx="8229600" cy="1143000"/>
          </a:xfrm>
        </p:spPr>
        <p:txBody>
          <a:bodyPr/>
          <a:lstStyle/>
          <a:p>
            <a:r>
              <a:rPr lang="ru-RU" sz="3200" smtClean="0">
                <a:latin typeface="Arial" charset="0"/>
              </a:rPr>
              <a:t>Маркировка химических элементов в марке стали</a:t>
            </a:r>
          </a:p>
        </p:txBody>
      </p:sp>
      <p:sp>
        <p:nvSpPr>
          <p:cNvPr id="67586" name="Rectangle 3"/>
          <p:cNvSpPr>
            <a:spLocks noGrp="1"/>
          </p:cNvSpPr>
          <p:nvPr>
            <p:ph type="body" idx="4294967295"/>
          </p:nvPr>
        </p:nvSpPr>
        <p:spPr>
          <a:xfrm>
            <a:off x="457200" y="1600200"/>
            <a:ext cx="3251200" cy="4525963"/>
          </a:xfrm>
        </p:spPr>
        <p:txBody>
          <a:bodyPr/>
          <a:lstStyle/>
          <a:p>
            <a:pPr>
              <a:lnSpc>
                <a:spcPct val="90000"/>
              </a:lnSpc>
            </a:pPr>
            <a:r>
              <a:rPr lang="ru-RU" smtClean="0">
                <a:latin typeface="Times New Roman" pitchFamily="18" charset="0"/>
              </a:rPr>
              <a:t>Х -  хром</a:t>
            </a:r>
          </a:p>
          <a:p>
            <a:pPr>
              <a:lnSpc>
                <a:spcPct val="90000"/>
              </a:lnSpc>
            </a:pPr>
            <a:r>
              <a:rPr lang="ru-RU" smtClean="0">
                <a:latin typeface="Times New Roman" pitchFamily="18" charset="0"/>
              </a:rPr>
              <a:t>Н – никель</a:t>
            </a:r>
          </a:p>
          <a:p>
            <a:pPr>
              <a:lnSpc>
                <a:spcPct val="90000"/>
              </a:lnSpc>
            </a:pPr>
            <a:r>
              <a:rPr lang="ru-RU" smtClean="0">
                <a:latin typeface="Times New Roman" pitchFamily="18" charset="0"/>
              </a:rPr>
              <a:t>К - кобальт</a:t>
            </a:r>
          </a:p>
          <a:p>
            <a:pPr>
              <a:lnSpc>
                <a:spcPct val="90000"/>
              </a:lnSpc>
            </a:pPr>
            <a:r>
              <a:rPr lang="ru-RU" smtClean="0">
                <a:latin typeface="Times New Roman" pitchFamily="18" charset="0"/>
              </a:rPr>
              <a:t>М - молибден </a:t>
            </a:r>
          </a:p>
          <a:p>
            <a:pPr>
              <a:lnSpc>
                <a:spcPct val="90000"/>
              </a:lnSpc>
            </a:pPr>
            <a:r>
              <a:rPr lang="ru-RU" smtClean="0">
                <a:latin typeface="Times New Roman" pitchFamily="18" charset="0"/>
              </a:rPr>
              <a:t>В - вольфрам</a:t>
            </a:r>
          </a:p>
          <a:p>
            <a:pPr>
              <a:lnSpc>
                <a:spcPct val="90000"/>
              </a:lnSpc>
            </a:pPr>
            <a:r>
              <a:rPr lang="ru-RU" smtClean="0">
                <a:latin typeface="Times New Roman" pitchFamily="18" charset="0"/>
              </a:rPr>
              <a:t>Т - титан</a:t>
            </a:r>
          </a:p>
          <a:p>
            <a:pPr>
              <a:lnSpc>
                <a:spcPct val="90000"/>
              </a:lnSpc>
            </a:pPr>
            <a:r>
              <a:rPr lang="ru-RU" smtClean="0">
                <a:latin typeface="Times New Roman" pitchFamily="18" charset="0"/>
              </a:rPr>
              <a:t>Д - медь</a:t>
            </a:r>
          </a:p>
          <a:p>
            <a:pPr>
              <a:lnSpc>
                <a:spcPct val="90000"/>
              </a:lnSpc>
            </a:pPr>
            <a:r>
              <a:rPr lang="ru-RU" smtClean="0">
                <a:latin typeface="Times New Roman" pitchFamily="18" charset="0"/>
              </a:rPr>
              <a:t> Г - марганец</a:t>
            </a:r>
            <a:endParaRPr lang="ru-RU" smtClean="0">
              <a:latin typeface="Arial" charset="0"/>
            </a:endParaRPr>
          </a:p>
        </p:txBody>
      </p:sp>
      <p:sp>
        <p:nvSpPr>
          <p:cNvPr id="67587" name="Text Box 4"/>
          <p:cNvSpPr txBox="1">
            <a:spLocks noChangeArrowheads="1"/>
          </p:cNvSpPr>
          <p:nvPr/>
        </p:nvSpPr>
        <p:spPr bwMode="auto">
          <a:xfrm>
            <a:off x="5003800" y="1628775"/>
            <a:ext cx="3887788" cy="5503863"/>
          </a:xfrm>
          <a:prstGeom prst="rect">
            <a:avLst/>
          </a:prstGeom>
          <a:noFill/>
          <a:ln w="9525">
            <a:noFill/>
            <a:miter lim="800000"/>
            <a:headEnd/>
            <a:tailEnd/>
          </a:ln>
        </p:spPr>
        <p:txBody>
          <a:bodyPr>
            <a:spAutoFit/>
          </a:bodyPr>
          <a:lstStyle/>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С - кремний</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Ф - ванадий</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Р - бор</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А - азот </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Б - ниобий</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Е - селен</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Ц - цирконий</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Ю - алюминий </a:t>
            </a:r>
          </a:p>
          <a:p>
            <a:pPr eaLnBrk="0" hangingPunct="0">
              <a:lnSpc>
                <a:spcPct val="80000"/>
              </a:lnSpc>
              <a:spcBef>
                <a:spcPct val="20000"/>
              </a:spcBef>
              <a:buFont typeface="Times New Roman" pitchFamily="18" charset="0"/>
              <a:buChar char="•"/>
            </a:pPr>
            <a:r>
              <a:rPr lang="ru-RU" sz="3200">
                <a:latin typeface="Times New Roman" pitchFamily="18" charset="0"/>
                <a:cs typeface="Times New Roman" pitchFamily="18" charset="0"/>
              </a:rPr>
              <a:t> Ч - редкоземельные     металлы</a:t>
            </a:r>
          </a:p>
          <a:p>
            <a:pPr>
              <a:spcBef>
                <a:spcPct val="50000"/>
              </a:spcBef>
            </a:pPr>
            <a:endParaRPr lang="ru-RU" sz="3200">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p:cNvSpPr>
          <p:nvPr>
            <p:ph type="body" idx="4294967295"/>
          </p:nvPr>
        </p:nvSpPr>
        <p:spPr>
          <a:xfrm>
            <a:off x="457200" y="188913"/>
            <a:ext cx="8229600" cy="5937250"/>
          </a:xfrm>
        </p:spPr>
        <p:txBody>
          <a:bodyPr/>
          <a:lstStyle/>
          <a:p>
            <a:pPr>
              <a:buFont typeface="Arial" charset="0"/>
              <a:buNone/>
            </a:pPr>
            <a:r>
              <a:rPr lang="ru-RU" sz="2800" smtClean="0"/>
              <a:t>Также существуют свои обозначения для разных типов сталей в зависимости от их состава и предназначения.</a:t>
            </a:r>
          </a:p>
          <a:p>
            <a:endParaRPr lang="ru-RU" sz="2800" smtClean="0"/>
          </a:p>
          <a:p>
            <a:pPr>
              <a:buFont typeface="Arial" charset="0"/>
              <a:buNone/>
            </a:pPr>
            <a:r>
              <a:rPr lang="ru-RU" sz="2800" smtClean="0"/>
              <a:t>Буквенные обозначения применяются также для указания способа раскисления стали:</a:t>
            </a:r>
          </a:p>
          <a:p>
            <a:endParaRPr lang="ru-RU" sz="2800" smtClean="0"/>
          </a:p>
          <a:p>
            <a:r>
              <a:rPr lang="ru-RU" sz="2800" smtClean="0"/>
              <a:t>КП — кипящая сталь</a:t>
            </a:r>
          </a:p>
          <a:p>
            <a:endParaRPr lang="ru-RU" sz="2800" smtClean="0"/>
          </a:p>
          <a:p>
            <a:r>
              <a:rPr lang="ru-RU" sz="2800" smtClean="0"/>
              <a:t>ПС — полуспокойная сталь</a:t>
            </a:r>
          </a:p>
          <a:p>
            <a:endParaRPr lang="ru-RU" sz="2800" smtClean="0"/>
          </a:p>
          <a:p>
            <a:r>
              <a:rPr lang="ru-RU" sz="2800" smtClean="0"/>
              <a:t>СП — спокойная сталь</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p:cNvSpPr>
          <p:nvPr>
            <p:ph type="body" idx="4294967295"/>
          </p:nvPr>
        </p:nvSpPr>
        <p:spPr>
          <a:xfrm>
            <a:off x="468313" y="260350"/>
            <a:ext cx="8229600" cy="6192838"/>
          </a:xfrm>
        </p:spPr>
        <p:txBody>
          <a:bodyPr/>
          <a:lstStyle/>
          <a:p>
            <a:pPr>
              <a:lnSpc>
                <a:spcPct val="90000"/>
              </a:lnSpc>
            </a:pPr>
            <a:r>
              <a:rPr lang="ru-RU" sz="2400" smtClean="0"/>
              <a:t>Конструкционные стали обыкновенного качества нелегированные обозначают буквами Ст. (например, Ст.3; Ст.3кп)</a:t>
            </a:r>
          </a:p>
          <a:p>
            <a:pPr>
              <a:lnSpc>
                <a:spcPct val="90000"/>
              </a:lnSpc>
            </a:pPr>
            <a:endParaRPr lang="ru-RU" sz="2400" smtClean="0"/>
          </a:p>
          <a:p>
            <a:pPr>
              <a:lnSpc>
                <a:spcPct val="90000"/>
              </a:lnSpc>
            </a:pPr>
            <a:r>
              <a:rPr lang="ru-RU" sz="2400" smtClean="0"/>
              <a:t>Цифра, стоящая после букв, условно обозначает процентное содержание углерода в стали (в десятых долях), индекс кп указывает на то, что сталь относится к кипящей, т.е. неполностью раскисленная в печи и содержащая незначительное количество закиси железа, что обусловливает продолжение кипения стали в изложнице. Отсутствие индекса означает, что сталь спокойная.</a:t>
            </a:r>
          </a:p>
          <a:p>
            <a:pPr>
              <a:lnSpc>
                <a:spcPct val="90000"/>
              </a:lnSpc>
              <a:buFont typeface="Arial" charset="0"/>
              <a:buNone/>
            </a:pPr>
            <a:endParaRPr lang="ru-RU" sz="2400" smtClean="0"/>
          </a:p>
          <a:p>
            <a:pPr>
              <a:lnSpc>
                <a:spcPct val="90000"/>
              </a:lnSpc>
            </a:pPr>
            <a:r>
              <a:rPr lang="ru-RU" sz="2400" smtClean="0"/>
              <a:t>Конструкционные нелегированные качественные стали (например, Ст.10; Сталь 20; Ст.30; Ст.45), обозначают двузначным числом, указывающим на среднее содержание углерода в стали 0,10%; 0,20%; и т.д.</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p:cNvSpPr>
          <p:nvPr>
            <p:ph type="body" idx="4294967295"/>
          </p:nvPr>
        </p:nvSpPr>
        <p:spPr>
          <a:xfrm>
            <a:off x="457200" y="260350"/>
            <a:ext cx="8229600" cy="6048375"/>
          </a:xfrm>
        </p:spPr>
        <p:txBody>
          <a:bodyPr/>
          <a:lstStyle/>
          <a:p>
            <a:pPr>
              <a:lnSpc>
                <a:spcPct val="80000"/>
              </a:lnSpc>
            </a:pPr>
            <a:r>
              <a:rPr lang="ru-RU" sz="2400" smtClean="0"/>
              <a:t>Конструкционная низколегированная 09Г2С расшифровывается как сталь, углерода в которой около 0,09% и содержание легирующих компонентов марганца, кремния и других, составляет в сумме менее 2,5%.</a:t>
            </a:r>
          </a:p>
          <a:p>
            <a:pPr>
              <a:lnSpc>
                <a:spcPct val="80000"/>
              </a:lnSpc>
            </a:pPr>
            <a:endParaRPr lang="ru-RU" sz="2400" smtClean="0"/>
          </a:p>
          <a:p>
            <a:pPr>
              <a:lnSpc>
                <a:spcPct val="80000"/>
              </a:lnSpc>
            </a:pPr>
            <a:r>
              <a:rPr lang="ru-RU" sz="2400" smtClean="0"/>
              <a:t>Стали 10ХСНД и 15ХСНД отличаются разницей углерода, в таких сталях среднее содержание каждого элемента содержится менее 1% процента, поэтому цифры за буквой не ставятся.</a:t>
            </a:r>
          </a:p>
          <a:p>
            <a:pPr>
              <a:lnSpc>
                <a:spcPct val="80000"/>
              </a:lnSpc>
            </a:pPr>
            <a:endParaRPr lang="ru-RU" sz="2400" smtClean="0"/>
          </a:p>
          <a:p>
            <a:pPr>
              <a:lnSpc>
                <a:spcPct val="80000"/>
              </a:lnSpc>
            </a:pPr>
            <a:r>
              <a:rPr lang="ru-RU" sz="2400" smtClean="0"/>
              <a:t>Конструкционные легированные стали, такие как 20Х; 30Х; 40Х обозначают буквами и цифрами, в данном случае марка показывает содержание углерода и основного легирующего элемента хрома. Цифры после каждой буквы обозначают примерное содержание соответствующего элемента, однако при содержании легирующего элемента менее 1,5% цифра после соответствующей буквы не ставится.</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p:cNvSpPr>
          <p:nvPr>
            <p:ph type="body" idx="4294967295"/>
          </p:nvPr>
        </p:nvSpPr>
        <p:spPr>
          <a:xfrm>
            <a:off x="457200" y="188913"/>
            <a:ext cx="8229600" cy="6408737"/>
          </a:xfrm>
        </p:spPr>
        <p:txBody>
          <a:bodyPr/>
          <a:lstStyle/>
          <a:p>
            <a:pPr>
              <a:lnSpc>
                <a:spcPct val="90000"/>
              </a:lnSpc>
            </a:pPr>
            <a:r>
              <a:rPr lang="ru-RU" sz="2500" smtClean="0"/>
              <a:t>30ХГСА хромокремнемарганцевая сталь, обладает большой прочностью и повышенным сопротивлением к ударным нагрузкам. В состав марки входит углерод 0,30%, кроме углерода содержит марганец, кремний и хром, примерно в равных долях по 0,8-1,1%</a:t>
            </a:r>
          </a:p>
          <a:p>
            <a:pPr>
              <a:lnSpc>
                <a:spcPct val="90000"/>
              </a:lnSpc>
            </a:pPr>
            <a:r>
              <a:rPr lang="ru-RU" sz="2500" smtClean="0"/>
              <a:t>Содержание серы и фосфора не должно превышать 0,03% для каждого из этих элементов, поэтому в конце таких марок ставится буква А, что свидетельствует о дополнительных показателей качества марок, (например, 20ХН4ФА; 38ХН3МА). </a:t>
            </a:r>
          </a:p>
          <a:p>
            <a:pPr>
              <a:lnSpc>
                <a:spcPct val="90000"/>
              </a:lnSpc>
            </a:pPr>
            <a:r>
              <a:rPr lang="ru-RU" sz="2500" smtClean="0"/>
              <a:t>Стали строительные обозначают буквой С и цифрами, соответствующими минимальному пределу текучести стали. Дополнительно применяют обозначения: Т — термоупрочненный прокат, К — повышенная коррозионная стойкость, (например, С345Т; С390К и т. п.). Аналогично буквой Д обозначают повышенное содержание меди, ( С345Д; С375Д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2" name="Заголовок 1"/>
          <p:cNvSpPr>
            <a:spLocks noGrp="1"/>
          </p:cNvSpPr>
          <p:nvPr>
            <p:ph type="ctrTitle" idx="4294967295"/>
          </p:nvPr>
        </p:nvSpPr>
        <p:spPr>
          <a:xfrm>
            <a:off x="0" y="5516563"/>
            <a:ext cx="9144000" cy="431800"/>
          </a:xfrm>
        </p:spPr>
        <p:txBody>
          <a:bodyPr>
            <a:normAutofit/>
          </a:bodyPr>
          <a:lstStyle/>
          <a:p>
            <a:pPr eaLnBrk="1" hangingPunct="1">
              <a:defRPr/>
            </a:pPr>
            <a:r>
              <a:rPr lang="en-US" sz="3200" smtClean="0"/>
              <a:t/>
            </a:r>
            <a:br>
              <a:rPr lang="en-US" sz="3200" smtClean="0"/>
            </a:br>
            <a:r>
              <a:rPr lang="ru-RU" sz="5000" b="1" smtClean="0">
                <a:effectLst>
                  <a:outerShdw blurRad="38100" dist="38100" dir="2700000" algn="tl">
                    <a:srgbClr val="C0C0C0"/>
                  </a:outerShdw>
                </a:effectLst>
                <a:latin typeface="Arial" charset="0"/>
                <a:cs typeface="Times New Roman" pitchFamily="18" charset="0"/>
              </a:rPr>
              <a:t>Работа стали под нагрузкой</a:t>
            </a:r>
            <a:endParaRPr lang="ru-RU" sz="3600" smtClean="0">
              <a:latin typeface="Arial" charset="0"/>
              <a:cs typeface="Times New Roman" pitchFamily="18" charset="0"/>
            </a:endParaRPr>
          </a:p>
        </p:txBody>
      </p:sp>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3C9F7A0-9455-4F3B-B356-45250C6766CF}" type="slidenum">
              <a:rPr lang="ru-RU" sz="1200">
                <a:solidFill>
                  <a:schemeClr val="tx1">
                    <a:tint val="75000"/>
                  </a:schemeClr>
                </a:solidFill>
                <a:latin typeface="+mn-lt"/>
                <a:cs typeface="+mn-cs"/>
              </a:rPr>
              <a:pPr algn="r" fontAlgn="auto">
                <a:spcBef>
                  <a:spcPts val="0"/>
                </a:spcBef>
                <a:spcAft>
                  <a:spcPts val="0"/>
                </a:spcAft>
                <a:defRPr/>
              </a:pPr>
              <a:t>49</a:t>
            </a:fld>
            <a:endParaRPr lang="ru-RU" sz="1200" dirty="0">
              <a:solidFill>
                <a:schemeClr val="tx1">
                  <a:tint val="75000"/>
                </a:schemeClr>
              </a:solidFill>
              <a:latin typeface="+mn-lt"/>
              <a:cs typeface="+mn-cs"/>
            </a:endParaRPr>
          </a:p>
        </p:txBody>
      </p:sp>
      <p:sp>
        <p:nvSpPr>
          <p:cNvPr id="4" name="Заголовок 1"/>
          <p:cNvSpPr>
            <a:spLocks/>
          </p:cNvSpPr>
          <p:nvPr/>
        </p:nvSpPr>
        <p:spPr bwMode="auto">
          <a:xfrm>
            <a:off x="611188" y="476250"/>
            <a:ext cx="1730375" cy="433388"/>
          </a:xfrm>
          <a:prstGeom prst="rect">
            <a:avLst/>
          </a:prstGeom>
          <a:noFill/>
          <a:ln w="9525">
            <a:noFill/>
            <a:miter lim="800000"/>
            <a:headEnd/>
            <a:tailEnd/>
          </a:ln>
        </p:spPr>
        <p:txBody>
          <a:bodyPr anchor="ctr"/>
          <a:lstStyle/>
          <a:p>
            <a:pPr algn="ctr">
              <a:defRPr/>
            </a:pP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a:t>
            </a:r>
            <a:r>
              <a:rPr lang="ru-RU" sz="2800" b="1">
                <a:effectLst>
                  <a:outerShdw blurRad="38100" dist="38100" dir="2700000" algn="tl">
                    <a:srgbClr val="C0C0C0"/>
                  </a:outerShdw>
                </a:effectLst>
                <a:cs typeface="Times New Roman" pitchFamily="18" charset="0"/>
              </a:rPr>
              <a:t>3</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631" y="116632"/>
            <a:ext cx="7850404" cy="1143000"/>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3" name="Объект 2"/>
          <p:cNvSpPr>
            <a:spLocks noGrp="1"/>
          </p:cNvSpPr>
          <p:nvPr>
            <p:ph idx="1"/>
          </p:nvPr>
        </p:nvSpPr>
        <p:spPr>
          <a:xfrm>
            <a:off x="735013" y="1052513"/>
            <a:ext cx="8229600" cy="5472112"/>
          </a:xfrm>
        </p:spPr>
        <p:txBody>
          <a:bodyPr rtlCol="0">
            <a:normAutofit/>
          </a:bodyPr>
          <a:lstStyle/>
          <a:p>
            <a:pPr marL="0" indent="442913" eaLnBrk="1" fontAlgn="auto" hangingPunct="1">
              <a:spcAft>
                <a:spcPts val="0"/>
              </a:spcAft>
              <a:buFont typeface="+mj-lt"/>
              <a:buAutoNum type="arabicPeriod"/>
              <a:defRPr/>
            </a:pPr>
            <a:r>
              <a:rPr lang="ru-RU" dirty="0" smtClean="0"/>
              <a:t>История развития МК</a:t>
            </a:r>
          </a:p>
          <a:p>
            <a:pPr marL="0" indent="442913" eaLnBrk="1" fontAlgn="auto" hangingPunct="1">
              <a:spcAft>
                <a:spcPts val="0"/>
              </a:spcAft>
              <a:buFont typeface="+mj-lt"/>
              <a:buAutoNum type="arabicPeriod"/>
              <a:defRPr/>
            </a:pPr>
            <a:r>
              <a:rPr lang="ru-RU" dirty="0" smtClean="0"/>
              <a:t>Область применения МК</a:t>
            </a:r>
          </a:p>
          <a:p>
            <a:pPr marL="0" indent="442913" eaLnBrk="1" fontAlgn="auto" hangingPunct="1">
              <a:spcAft>
                <a:spcPts val="0"/>
              </a:spcAft>
              <a:buFont typeface="+mj-lt"/>
              <a:buAutoNum type="arabicPeriod"/>
              <a:defRPr/>
            </a:pPr>
            <a:r>
              <a:rPr lang="ru-RU" dirty="0" smtClean="0"/>
              <a:t>Требования, предъявляемые к МК</a:t>
            </a:r>
          </a:p>
          <a:p>
            <a:pPr marL="0" indent="442913" eaLnBrk="1" fontAlgn="auto" hangingPunct="1">
              <a:spcAft>
                <a:spcPts val="0"/>
              </a:spcAft>
              <a:buFont typeface="+mj-lt"/>
              <a:buAutoNum type="arabicPeriod"/>
              <a:defRPr/>
            </a:pPr>
            <a:r>
              <a:rPr lang="ru-RU" dirty="0" smtClean="0"/>
              <a:t>Достоинства и недостатки МК</a:t>
            </a:r>
          </a:p>
          <a:p>
            <a:pPr marL="0" indent="442913" eaLnBrk="1" fontAlgn="auto" hangingPunct="1">
              <a:spcAft>
                <a:spcPts val="0"/>
              </a:spcAft>
              <a:buFont typeface="+mj-lt"/>
              <a:buAutoNum type="arabicPeriod"/>
              <a:defRPr/>
            </a:pPr>
            <a:r>
              <a:rPr lang="ru-RU" dirty="0" smtClean="0"/>
              <a:t>Направления НТП в области МК. Организация проектирования</a:t>
            </a:r>
          </a:p>
          <a:p>
            <a:pPr marL="0" indent="0" eaLnBrk="1" fontAlgn="auto" hangingPunct="1">
              <a:spcAft>
                <a:spcPts val="0"/>
              </a:spcAft>
              <a:buFont typeface="Arial" pitchFamily="34" charset="0"/>
              <a:buNone/>
              <a:defRPr/>
            </a:pPr>
            <a:endParaRPr lang="ru-RU" dirty="0" smtClean="0"/>
          </a:p>
          <a:p>
            <a:pPr marL="0" indent="0" eaLnBrk="1" fontAlgn="auto" hangingPunct="1">
              <a:spcAft>
                <a:spcPts val="0"/>
              </a:spcAft>
              <a:buFont typeface="Arial" pitchFamily="34" charset="0"/>
              <a:buNone/>
              <a:defRPr/>
            </a:pP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47693" y="122982"/>
            <a:ext cx="7850405" cy="1143000"/>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73730" name="Объект 2"/>
          <p:cNvSpPr>
            <a:spLocks noGrp="1"/>
          </p:cNvSpPr>
          <p:nvPr>
            <p:ph idx="4294967295"/>
          </p:nvPr>
        </p:nvSpPr>
        <p:spPr>
          <a:xfrm>
            <a:off x="755650" y="1052513"/>
            <a:ext cx="8229600" cy="5472112"/>
          </a:xfrm>
        </p:spPr>
        <p:txBody>
          <a:bodyPr/>
          <a:lstStyle/>
          <a:p>
            <a:pPr marL="0" indent="442913" eaLnBrk="1" hangingPunct="1">
              <a:buFont typeface="Calibri" pitchFamily="34" charset="0"/>
              <a:buAutoNum type="arabicPeriod"/>
            </a:pPr>
            <a:r>
              <a:rPr lang="ru-RU" smtClean="0">
                <a:latin typeface="Arial" charset="0"/>
              </a:rPr>
              <a:t>Работа стали как материала</a:t>
            </a:r>
          </a:p>
          <a:p>
            <a:pPr marL="0" indent="442913" eaLnBrk="1" hangingPunct="1">
              <a:buFont typeface="Calibri" pitchFamily="34" charset="0"/>
              <a:buAutoNum type="arabicPeriod"/>
            </a:pPr>
            <a:r>
              <a:rPr lang="ru-RU" smtClean="0">
                <a:latin typeface="Arial" charset="0"/>
              </a:rPr>
              <a:t>Влияние факторов действительной работы на работу стали под нагрузкой</a:t>
            </a:r>
          </a:p>
          <a:p>
            <a:pPr marL="0" indent="442913" eaLnBrk="1" hangingPunct="1">
              <a:buFont typeface="Arial" charset="0"/>
              <a:buNone/>
            </a:pPr>
            <a:endParaRPr lang="ru-RU"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3413"/>
          </a:xfrm>
          <a:prstGeom prst="rect">
            <a:avLst/>
          </a:prstGeom>
          <a:noFill/>
        </p:spPr>
        <p:txBody>
          <a:bodyPr>
            <a:spAutoFit/>
          </a:bodyPr>
          <a:lstStyle/>
          <a:p>
            <a:pPr algn="ctr">
              <a:defRPr/>
            </a:pPr>
            <a:r>
              <a:rPr lang="ru-RU" sz="3800" b="1">
                <a:effectLst>
                  <a:outerShdw blurRad="38100" dist="38100" dir="2700000" algn="tl">
                    <a:srgbClr val="C0C0C0"/>
                  </a:outerShdw>
                </a:effectLst>
                <a:latin typeface="Calibri" pitchFamily="34" charset="0"/>
                <a:cs typeface="Times New Roman" pitchFamily="18" charset="0"/>
              </a:rPr>
              <a:t>Важные механические свойства </a:t>
            </a:r>
            <a:r>
              <a:rPr lang="ru-RU" sz="3800" b="1">
                <a:effectLst>
                  <a:outerShdw blurRad="38100" dist="38100" dir="2700000" algn="tl">
                    <a:srgbClr val="C0C0C0"/>
                  </a:outerShdw>
                </a:effectLst>
                <a:cs typeface="Times New Roman" pitchFamily="18" charset="0"/>
              </a:rPr>
              <a:t>стали</a:t>
            </a:r>
            <a:r>
              <a:rPr lang="ru-RU" sz="3800" b="1">
                <a:effectLst>
                  <a:outerShdw blurRad="38100" dist="38100" dir="2700000" algn="tl">
                    <a:srgbClr val="C0C0C0"/>
                  </a:outerShdw>
                </a:effectLst>
                <a:latin typeface="Calibri" pitchFamily="34" charset="0"/>
                <a:cs typeface="Times New Roman" pitchFamily="18" charset="0"/>
              </a:rPr>
              <a:t>:</a:t>
            </a:r>
            <a:endParaRPr lang="ru-RU" sz="3800" b="1">
              <a:effectLst>
                <a:outerShdw blurRad="38100" dist="38100" dir="2700000" algn="tl">
                  <a:srgbClr val="C0C0C0"/>
                </a:outerShdw>
              </a:effectLst>
              <a:cs typeface="Times New Roman" pitchFamily="18" charset="0"/>
            </a:endParaRPr>
          </a:p>
          <a:p>
            <a:pPr algn="ctr">
              <a:defRPr/>
            </a:pPr>
            <a:endParaRPr lang="ru-RU" sz="1400" b="1">
              <a:effectLst>
                <a:outerShdw blurRad="38100" dist="38100" dir="2700000" algn="tl">
                  <a:srgbClr val="C0C0C0"/>
                </a:outerShdw>
              </a:effectLst>
              <a:latin typeface="Calibri" pitchFamily="34" charset="0"/>
              <a:cs typeface="Times New Roman" pitchFamily="18" charset="0"/>
            </a:endParaRPr>
          </a:p>
          <a:p>
            <a:pPr>
              <a:buFont typeface="Arial" charset="0"/>
              <a:buChar char="•"/>
              <a:defRPr/>
            </a:pPr>
            <a:r>
              <a:rPr lang="en-US" sz="2800" b="1">
                <a:latin typeface="Calibri" pitchFamily="34" charset="0"/>
                <a:cs typeface="Times New Roman" pitchFamily="18" charset="0"/>
              </a:rPr>
              <a:t>    </a:t>
            </a:r>
            <a:r>
              <a:rPr lang="ru-RU" sz="2800" b="1">
                <a:latin typeface="Calibri" pitchFamily="34" charset="0"/>
                <a:cs typeface="Times New Roman" pitchFamily="18" charset="0"/>
              </a:rPr>
              <a:t>Прочность</a:t>
            </a:r>
          </a:p>
          <a:p>
            <a:pPr>
              <a:buFont typeface="Arial" charset="0"/>
              <a:buChar char="•"/>
              <a:defRPr/>
            </a:pPr>
            <a:r>
              <a:rPr lang="en-US" sz="2800" b="1">
                <a:latin typeface="Calibri" pitchFamily="34" charset="0"/>
                <a:cs typeface="Times New Roman" pitchFamily="18" charset="0"/>
              </a:rPr>
              <a:t>   </a:t>
            </a:r>
            <a:r>
              <a:rPr lang="ru-RU" sz="2800" b="1">
                <a:latin typeface="Calibri" pitchFamily="34" charset="0"/>
                <a:cs typeface="Times New Roman" pitchFamily="18" charset="0"/>
              </a:rPr>
              <a:t> Упругость</a:t>
            </a:r>
          </a:p>
          <a:p>
            <a:pPr>
              <a:buFont typeface="Arial" charset="0"/>
              <a:buChar char="•"/>
              <a:defRPr/>
            </a:pPr>
            <a:r>
              <a:rPr lang="en-US" sz="2800" b="1">
                <a:latin typeface="Calibri" pitchFamily="34" charset="0"/>
                <a:cs typeface="Times New Roman" pitchFamily="18" charset="0"/>
              </a:rPr>
              <a:t>   </a:t>
            </a:r>
            <a:r>
              <a:rPr lang="ru-RU" sz="2800" b="1">
                <a:latin typeface="Calibri" pitchFamily="34" charset="0"/>
                <a:cs typeface="Times New Roman" pitchFamily="18" charset="0"/>
              </a:rPr>
              <a:t> Пластичность</a:t>
            </a:r>
          </a:p>
          <a:p>
            <a:pPr>
              <a:buFont typeface="Arial" charset="0"/>
              <a:buChar char="•"/>
              <a:defRPr/>
            </a:pPr>
            <a:r>
              <a:rPr lang="ru-RU" sz="2800" b="1">
                <a:latin typeface="Calibri" pitchFamily="34" charset="0"/>
                <a:cs typeface="Times New Roman" pitchFamily="18" charset="0"/>
              </a:rPr>
              <a:t> </a:t>
            </a:r>
            <a:r>
              <a:rPr lang="en-US" sz="2800" b="1">
                <a:latin typeface="Calibri" pitchFamily="34" charset="0"/>
                <a:cs typeface="Times New Roman" pitchFamily="18" charset="0"/>
              </a:rPr>
              <a:t>   </a:t>
            </a:r>
            <a:r>
              <a:rPr lang="ru-RU" sz="2800" b="1">
                <a:latin typeface="Calibri" pitchFamily="34" charset="0"/>
                <a:cs typeface="Times New Roman" pitchFamily="18" charset="0"/>
              </a:rPr>
              <a:t>Хрупкость </a:t>
            </a:r>
          </a:p>
          <a:p>
            <a:pPr>
              <a:buFont typeface="Arial" charset="0"/>
              <a:buChar char="•"/>
              <a:defRPr/>
            </a:pPr>
            <a:r>
              <a:rPr lang="ru-RU" sz="2800" b="1">
                <a:latin typeface="Calibri" pitchFamily="34" charset="0"/>
                <a:cs typeface="Times New Roman" pitchFamily="18" charset="0"/>
              </a:rPr>
              <a:t> </a:t>
            </a:r>
            <a:r>
              <a:rPr lang="en-US" sz="2800" b="1">
                <a:latin typeface="Calibri" pitchFamily="34" charset="0"/>
                <a:cs typeface="Times New Roman" pitchFamily="18" charset="0"/>
              </a:rPr>
              <a:t>   </a:t>
            </a:r>
            <a:r>
              <a:rPr lang="ru-RU" sz="2800" b="1">
                <a:latin typeface="Calibri" pitchFamily="34" charset="0"/>
                <a:cs typeface="Times New Roman" pitchFamily="18" charset="0"/>
              </a:rPr>
              <a:t>Ползучесть </a:t>
            </a:r>
          </a:p>
          <a:p>
            <a:pPr>
              <a:buFont typeface="Arial" charset="0"/>
              <a:buChar char="•"/>
              <a:defRPr/>
            </a:pPr>
            <a:r>
              <a:rPr lang="en-US" sz="2800" b="1">
                <a:latin typeface="Calibri" pitchFamily="34" charset="0"/>
                <a:cs typeface="Times New Roman" pitchFamily="18" charset="0"/>
              </a:rPr>
              <a:t>   </a:t>
            </a:r>
            <a:r>
              <a:rPr lang="ru-RU" sz="2800" b="1">
                <a:latin typeface="Calibri" pitchFamily="34" charset="0"/>
                <a:cs typeface="Times New Roman" pitchFamily="18" charset="0"/>
              </a:rPr>
              <a:t> Твердость </a:t>
            </a:r>
          </a:p>
          <a:p>
            <a:pPr algn="just">
              <a:defRPr/>
            </a:pPr>
            <a:endParaRPr lang="en-US" sz="2800">
              <a:latin typeface="Calibri" pitchFamily="34" charset="0"/>
              <a:cs typeface="Times New Roman" pitchFamily="18" charset="0"/>
            </a:endParaRPr>
          </a:p>
          <a:p>
            <a:pPr algn="just">
              <a:defRPr/>
            </a:pPr>
            <a:r>
              <a:rPr lang="ru-RU" sz="2800">
                <a:latin typeface="Calibri" pitchFamily="34" charset="0"/>
                <a:cs typeface="Times New Roman" pitchFamily="18" charset="0"/>
              </a:rPr>
              <a:t>Эти свойства определяются испытанием стандартных образцов на растяжение и ударную вязкость.</a:t>
            </a:r>
          </a:p>
          <a:p>
            <a:pPr algn="just">
              <a:defRPr/>
            </a:pPr>
            <a:r>
              <a:rPr lang="ru-RU" sz="2800">
                <a:latin typeface="Calibri" pitchFamily="34" charset="0"/>
                <a:cs typeface="Times New Roman" pitchFamily="18" charset="0"/>
              </a:rPr>
              <a:t>После испытания образцов строятся диаграммы отображающие характер поведения образцов при нагрузках.</a:t>
            </a:r>
          </a:p>
          <a:p>
            <a:pPr algn="just">
              <a:defRPr/>
            </a:pPr>
            <a:endParaRPr lang="ru-RU" sz="3200">
              <a:latin typeface="Times New Roman" pitchFamily="18" charset="0"/>
              <a:cs typeface="Times New Roman" pitchFamily="18" charset="0"/>
            </a:endParaRPr>
          </a:p>
          <a:p>
            <a:pPr>
              <a:defRPr/>
            </a:pPr>
            <a:endParaRPr lang="ru-RU" sz="3200">
              <a:latin typeface="Times New Roman" pitchFamily="18" charset="0"/>
              <a:cs typeface="Times New Roman" pitchFamily="18" charset="0"/>
            </a:endParaRP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34CA4BD-536C-4960-B11F-A8AC90FBC8E3}" type="slidenum">
              <a:rPr lang="ru-RU" sz="1200">
                <a:solidFill>
                  <a:schemeClr val="tx1">
                    <a:tint val="75000"/>
                  </a:schemeClr>
                </a:solidFill>
                <a:latin typeface="+mn-lt"/>
                <a:cs typeface="+mn-cs"/>
              </a:rPr>
              <a:pPr algn="r" fontAlgn="auto">
                <a:spcBef>
                  <a:spcPts val="0"/>
                </a:spcBef>
                <a:spcAft>
                  <a:spcPts val="0"/>
                </a:spcAft>
                <a:defRPr/>
              </a:pPr>
              <a:t>51</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idx="4294967295"/>
          </p:nvPr>
        </p:nvSpPr>
        <p:spPr>
          <a:xfrm>
            <a:off x="468313" y="0"/>
            <a:ext cx="8229600" cy="1143000"/>
          </a:xfrm>
        </p:spPr>
        <p:txBody>
          <a:bodyPr/>
          <a:lstStyle/>
          <a:p>
            <a:pPr eaLnBrk="1" hangingPunct="1">
              <a:defRPr/>
            </a:pPr>
            <a:r>
              <a:rPr lang="ru-RU" sz="3200" b="1" smtClean="0">
                <a:effectLst>
                  <a:outerShdw blurRad="38100" dist="38100" dir="2700000" algn="tl">
                    <a:srgbClr val="C0C0C0"/>
                  </a:outerShdw>
                </a:effectLst>
                <a:latin typeface="Arial" charset="0"/>
              </a:rPr>
              <a:t>1. Работа стали как материала</a:t>
            </a:r>
          </a:p>
        </p:txBody>
      </p:sp>
      <p:sp>
        <p:nvSpPr>
          <p:cNvPr id="75778" name="Rectangle 3"/>
          <p:cNvSpPr>
            <a:spLocks noGrp="1"/>
          </p:cNvSpPr>
          <p:nvPr>
            <p:ph type="body" idx="4294967295"/>
          </p:nvPr>
        </p:nvSpPr>
        <p:spPr>
          <a:xfrm>
            <a:off x="684213" y="1412875"/>
            <a:ext cx="8229600" cy="4319588"/>
          </a:xfrm>
        </p:spPr>
        <p:txBody>
          <a:bodyPr/>
          <a:lstStyle/>
          <a:p>
            <a:pPr eaLnBrk="1" hangingPunct="1">
              <a:lnSpc>
                <a:spcPct val="90000"/>
              </a:lnSpc>
            </a:pPr>
            <a:r>
              <a:rPr lang="ru-RU" sz="2400" smtClean="0">
                <a:latin typeface="Arial" charset="0"/>
              </a:rPr>
              <a:t>Работа малоуглеродистой стали под статической нагрузкой хорошо характеризуется известной диаграммой растяжения, на которой четко проявляются основные точки: предел пропорциональности, ограничивающий упругую работу стали; предел текучести на площадке текучести, характеризующий пластическую работу стали; предел прочности или временное сопротивление, характеризующий предельную нагрузку, воспринимаемую испытуемым элементом, а также относительное удлинение e при разрыве (по оси абсцисс), область самоупрочнения за площадкой текучести и др.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3"/>
          <p:cNvSpPr>
            <a:spLocks noGrp="1"/>
          </p:cNvSpPr>
          <p:nvPr>
            <p:ph type="body" idx="4294967295"/>
          </p:nvPr>
        </p:nvSpPr>
        <p:spPr>
          <a:xfrm>
            <a:off x="395288" y="549275"/>
            <a:ext cx="8229600" cy="5903913"/>
          </a:xfrm>
        </p:spPr>
        <p:txBody>
          <a:bodyPr/>
          <a:lstStyle/>
          <a:p>
            <a:pPr eaLnBrk="1" hangingPunct="1">
              <a:lnSpc>
                <a:spcPct val="90000"/>
              </a:lnSpc>
            </a:pPr>
            <a:r>
              <a:rPr lang="ru-RU" sz="2400" smtClean="0">
                <a:latin typeface="Arial" charset="0"/>
              </a:rPr>
              <a:t>Предел текучести определяет границу напряжений, при которых деформации оказываются еще настолько малыми, что можно пользоваться методами расчета по упругой стадии работы материала. На площадке текучести обрывается однозначная связь между напряжениями и деформациями, определяющая сопротивление материала (одному напряжению соответствует много значений деформации — сталь течет); поэтому на площадке текучести сопротивление материала временно исчерпывается, и, таким образом, предел текучести является пределом расчетных напряжений</a:t>
            </a:r>
          </a:p>
          <a:p>
            <a:pPr eaLnBrk="1" hangingPunct="1">
              <a:lnSpc>
                <a:spcPct val="90000"/>
              </a:lnSpc>
            </a:pPr>
            <a:r>
              <a:rPr lang="ru-RU" sz="2400" smtClean="0">
                <a:latin typeface="Arial" charset="0"/>
              </a:rPr>
              <a:t>Протяженность площадки текучести низкоуглеродистых и некоторых низколегированных  сталей  составляет  1,5 – 2,5%.</a:t>
            </a:r>
          </a:p>
          <a:p>
            <a:pPr eaLnBrk="1" hangingPunct="1">
              <a:lnSpc>
                <a:spcPct val="90000"/>
              </a:lnSpc>
            </a:pPr>
            <a:endParaRPr lang="ru-RU" sz="240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p:cNvSpPr>
            <a:spLocks noGrp="1"/>
          </p:cNvSpPr>
          <p:nvPr>
            <p:ph type="body" idx="4294967295"/>
          </p:nvPr>
        </p:nvSpPr>
        <p:spPr>
          <a:xfrm>
            <a:off x="539750" y="908050"/>
            <a:ext cx="8229600" cy="4525963"/>
          </a:xfrm>
        </p:spPr>
        <p:txBody>
          <a:bodyPr/>
          <a:lstStyle/>
          <a:p>
            <a:pPr eaLnBrk="1" hangingPunct="1">
              <a:lnSpc>
                <a:spcPct val="80000"/>
              </a:lnSpc>
            </a:pPr>
            <a:r>
              <a:rPr lang="ru-RU" sz="2400" smtClean="0">
                <a:latin typeface="Arial" charset="0"/>
              </a:rPr>
              <a:t>Развитие деформаций происходит в результате упругого деформирования и необратимых пластических сдвигов. При снятии нагрузки упругая часть деформаций исчезает, а необратимая остается, приводя к остаточным деформациям (линия разгрузки идет параллельно упругой части линии нагрузки).</a:t>
            </a:r>
          </a:p>
          <a:p>
            <a:pPr eaLnBrk="1" hangingPunct="1">
              <a:lnSpc>
                <a:spcPct val="80000"/>
              </a:lnSpc>
            </a:pPr>
            <a:endParaRPr lang="ru-RU" sz="2400" smtClean="0">
              <a:latin typeface="Arial" charset="0"/>
            </a:endParaRPr>
          </a:p>
          <a:p>
            <a:pPr eaLnBrk="1" hangingPunct="1">
              <a:lnSpc>
                <a:spcPct val="80000"/>
              </a:lnSpc>
            </a:pPr>
            <a:r>
              <a:rPr lang="ru-RU" sz="2400" smtClean="0">
                <a:latin typeface="Arial" charset="0"/>
              </a:rPr>
              <a:t>       Дальнейшее развитие деформации сдерживается у границ зерен. Линии сдвига искривляются, движение дислокации затрудняется, и рост деформаций возможен только при увеличении нагрузки (стадия 4 – самоупрочнение), материал  работает  как   упругопластический.</a:t>
            </a:r>
          </a:p>
          <a:p>
            <a:pPr eaLnBrk="1" hangingPunct="1">
              <a:lnSpc>
                <a:spcPct val="80000"/>
              </a:lnSpc>
            </a:pPr>
            <a:endParaRPr lang="ru-RU" sz="2400" smtClean="0"/>
          </a:p>
          <a:p>
            <a:pPr eaLnBrk="1" hangingPunct="1">
              <a:lnSpc>
                <a:spcPct val="80000"/>
              </a:lnSpc>
            </a:pPr>
            <a:endParaRPr lang="ru-RU" sz="240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620713"/>
          </a:xfrm>
        </p:spPr>
        <p:txBody>
          <a:bodyPr>
            <a:noAutofit/>
          </a:bodyPr>
          <a:lstStyle/>
          <a:p>
            <a:pPr eaLnBrk="1" hangingPunct="1">
              <a:defRPr/>
            </a:pPr>
            <a:r>
              <a:rPr lang="ru-RU" sz="2800" b="1" smtClean="0">
                <a:effectLst>
                  <a:outerShdw blurRad="38100" dist="38100" dir="2700000" algn="tl">
                    <a:srgbClr val="C0C0C0"/>
                  </a:outerShdw>
                </a:effectLst>
                <a:latin typeface="Arial" charset="0"/>
                <a:cs typeface="Times New Roman" pitchFamily="18" charset="0"/>
              </a:rPr>
              <a:t>Испытательная разрывная машина</a:t>
            </a:r>
          </a:p>
        </p:txBody>
      </p:sp>
      <p:pic>
        <p:nvPicPr>
          <p:cNvPr id="78850" name="Содержимое 4" descr="02.jpg"/>
          <p:cNvPicPr>
            <a:picLocks noGrp="1" noChangeAspect="1"/>
          </p:cNvPicPr>
          <p:nvPr>
            <p:ph sz="half" idx="4294967295"/>
          </p:nvPr>
        </p:nvPicPr>
        <p:blipFill>
          <a:blip r:embed="rId2"/>
          <a:srcRect/>
          <a:stretch>
            <a:fillRect/>
          </a:stretch>
        </p:blipFill>
        <p:spPr>
          <a:xfrm>
            <a:off x="2341563" y="692150"/>
            <a:ext cx="4679950" cy="5976938"/>
          </a:xfrm>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2D82F4A-E0B0-41E1-BEAD-6D819D23DC5B}" type="slidenum">
              <a:rPr lang="ru-RU" sz="1200">
                <a:solidFill>
                  <a:schemeClr val="tx1">
                    <a:tint val="75000"/>
                  </a:schemeClr>
                </a:solidFill>
                <a:latin typeface="+mn-lt"/>
                <a:cs typeface="+mn-cs"/>
              </a:rPr>
              <a:pPr algn="r" fontAlgn="auto">
                <a:spcBef>
                  <a:spcPts val="0"/>
                </a:spcBef>
                <a:spcAft>
                  <a:spcPts val="0"/>
                </a:spcAft>
                <a:defRPr/>
              </a:pPr>
              <a:t>55</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171450"/>
            <a:ext cx="9144000" cy="620713"/>
          </a:xfrm>
        </p:spPr>
        <p:txBody>
          <a:bodyPr>
            <a:noAutofit/>
          </a:bodyPr>
          <a:lstStyle/>
          <a:p>
            <a:pPr eaLnBrk="1" hangingPunct="1">
              <a:defRPr/>
            </a:pPr>
            <a:r>
              <a:rPr lang="en-US" b="1" smtClean="0">
                <a:effectLst>
                  <a:outerShdw blurRad="38100" dist="38100" dir="2700000" algn="tl">
                    <a:srgbClr val="C0C0C0"/>
                  </a:outerShdw>
                </a:effectLst>
                <a:cs typeface="Times New Roman" pitchFamily="18" charset="0"/>
              </a:rPr>
              <a:t/>
            </a:r>
            <a:br>
              <a:rPr lang="en-US" b="1" smtClean="0">
                <a:effectLst>
                  <a:outerShdw blurRad="38100" dist="38100" dir="2700000" algn="tl">
                    <a:srgbClr val="C0C0C0"/>
                  </a:outerShdw>
                </a:effectLst>
                <a:cs typeface="Times New Roman" pitchFamily="18" charset="0"/>
              </a:rPr>
            </a:br>
            <a:r>
              <a:rPr lang="ru-RU" sz="3200" b="1" smtClean="0">
                <a:effectLst>
                  <a:outerShdw blurRad="38100" dist="38100" dir="2700000" algn="tl">
                    <a:srgbClr val="C0C0C0"/>
                  </a:outerShdw>
                </a:effectLst>
                <a:cs typeface="Times New Roman" pitchFamily="18" charset="0"/>
              </a:rPr>
              <a:t>Пример построения диаграммы растяжения</a:t>
            </a:r>
          </a:p>
        </p:txBody>
      </p:sp>
      <p:pic>
        <p:nvPicPr>
          <p:cNvPr id="79874" name="Содержимое 4" descr="ris_3__tehnologiya_metallov.gif"/>
          <p:cNvPicPr>
            <a:picLocks noGrp="1" noChangeAspect="1"/>
          </p:cNvPicPr>
          <p:nvPr>
            <p:ph sz="half" idx="4294967295"/>
          </p:nvPr>
        </p:nvPicPr>
        <p:blipFill>
          <a:blip r:embed="rId2"/>
          <a:srcRect/>
          <a:stretch>
            <a:fillRect/>
          </a:stretch>
        </p:blipFill>
        <p:spPr>
          <a:xfrm>
            <a:off x="0" y="765175"/>
            <a:ext cx="8748713" cy="6092825"/>
          </a:xfrm>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B4C8370-D2BF-405B-8E2B-0EA0F420EBBD}" type="slidenum">
              <a:rPr lang="ru-RU" sz="1200">
                <a:solidFill>
                  <a:schemeClr val="tx1">
                    <a:tint val="75000"/>
                  </a:schemeClr>
                </a:solidFill>
                <a:latin typeface="+mn-lt"/>
                <a:cs typeface="+mn-cs"/>
              </a:rPr>
              <a:pPr algn="r" fontAlgn="auto">
                <a:spcBef>
                  <a:spcPts val="0"/>
                </a:spcBef>
                <a:spcAft>
                  <a:spcPts val="0"/>
                </a:spcAft>
                <a:defRPr/>
              </a:pPr>
              <a:t>56</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idx="4294967295"/>
          </p:nvPr>
        </p:nvSpPr>
        <p:spPr>
          <a:xfrm>
            <a:off x="0" y="0"/>
            <a:ext cx="9144000" cy="1093788"/>
          </a:xfrm>
        </p:spPr>
        <p:txBody>
          <a:bodyPr>
            <a:noAutofit/>
          </a:bodyPr>
          <a:lstStyle/>
          <a:p>
            <a:pPr eaLnBrk="1" hangingPunct="1"/>
            <a:r>
              <a:rPr lang="ru-RU" sz="3200" b="1" smtClean="0">
                <a:effectLst>
                  <a:outerShdw blurRad="38100" dist="38100" dir="2700000" algn="tl">
                    <a:srgbClr val="C0C0C0"/>
                  </a:outerShdw>
                </a:effectLst>
                <a:cs typeface="Times New Roman" pitchFamily="18" charset="0"/>
              </a:rPr>
              <a:t>Диаграмма «напряжение - относительная деформация» при растяжении</a:t>
            </a:r>
          </a:p>
        </p:txBody>
      </p:sp>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6E94148-DF0A-44D1-8F0F-6820AE7F6850}" type="slidenum">
              <a:rPr lang="ru-RU" sz="1200">
                <a:solidFill>
                  <a:schemeClr val="tx1">
                    <a:tint val="75000"/>
                  </a:schemeClr>
                </a:solidFill>
                <a:latin typeface="+mn-lt"/>
                <a:cs typeface="+mn-cs"/>
              </a:rPr>
              <a:pPr algn="r" fontAlgn="auto">
                <a:spcBef>
                  <a:spcPts val="0"/>
                </a:spcBef>
                <a:spcAft>
                  <a:spcPts val="0"/>
                </a:spcAft>
                <a:defRPr/>
              </a:pPr>
              <a:t>57</a:t>
            </a:fld>
            <a:endParaRPr lang="ru-RU" sz="1200" dirty="0">
              <a:solidFill>
                <a:schemeClr val="tx1">
                  <a:tint val="75000"/>
                </a:schemeClr>
              </a:solidFill>
              <a:latin typeface="+mn-lt"/>
              <a:cs typeface="+mn-cs"/>
            </a:endParaRPr>
          </a:p>
        </p:txBody>
      </p:sp>
      <p:pic>
        <p:nvPicPr>
          <p:cNvPr id="80899" name="Picture 5" descr="диаграмма"/>
          <p:cNvPicPr>
            <a:picLocks noChangeAspect="1" noChangeArrowheads="1"/>
          </p:cNvPicPr>
          <p:nvPr/>
        </p:nvPicPr>
        <p:blipFill>
          <a:blip r:embed="rId2"/>
          <a:srcRect/>
          <a:stretch>
            <a:fillRect/>
          </a:stretch>
        </p:blipFill>
        <p:spPr bwMode="auto">
          <a:xfrm>
            <a:off x="611188" y="1125538"/>
            <a:ext cx="7561262" cy="4751387"/>
          </a:xfrm>
          <a:prstGeom prst="rect">
            <a:avLst/>
          </a:prstGeom>
          <a:noFill/>
          <a:ln w="9525">
            <a:noFill/>
            <a:miter lim="800000"/>
            <a:headEnd/>
            <a:tailEnd/>
          </a:ln>
        </p:spPr>
      </p:pic>
      <p:sp>
        <p:nvSpPr>
          <p:cNvPr id="80900" name="Text Box 6"/>
          <p:cNvSpPr txBox="1">
            <a:spLocks noChangeArrowheads="1"/>
          </p:cNvSpPr>
          <p:nvPr/>
        </p:nvSpPr>
        <p:spPr bwMode="auto">
          <a:xfrm>
            <a:off x="971550" y="5949950"/>
            <a:ext cx="7345363" cy="641350"/>
          </a:xfrm>
          <a:prstGeom prst="rect">
            <a:avLst/>
          </a:prstGeom>
          <a:noFill/>
          <a:ln w="9525">
            <a:noFill/>
            <a:miter lim="800000"/>
            <a:headEnd/>
            <a:tailEnd/>
          </a:ln>
        </p:spPr>
        <p:txBody>
          <a:bodyPr>
            <a:spAutoFit/>
          </a:bodyPr>
          <a:lstStyle/>
          <a:p>
            <a:pPr algn="ctr">
              <a:spcBef>
                <a:spcPct val="50000"/>
              </a:spcBef>
            </a:pPr>
            <a:r>
              <a:rPr lang="ru-RU"/>
              <a:t>а – монокристалл, б – поликристалл, в – малоуглеродистая сталь,                         г – легированная сталь, д – высоколегированная сталь</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9144000" cy="1143000"/>
          </a:xfrm>
        </p:spPr>
        <p:txBody>
          <a:bodyPr>
            <a:noAutofit/>
          </a:bodyPr>
          <a:lstStyle/>
          <a:p>
            <a:pPr eaLnBrk="1" hangingPunct="1">
              <a:defRPr/>
            </a:pPr>
            <a:r>
              <a:rPr lang="ru-RU" sz="3200" b="1" smtClean="0">
                <a:effectLst>
                  <a:outerShdw blurRad="38100" dist="38100" dir="2700000" algn="tl">
                    <a:srgbClr val="C0C0C0"/>
                  </a:outerShdw>
                </a:effectLst>
                <a:latin typeface="Arial" charset="0"/>
                <a:cs typeface="Times New Roman" pitchFamily="18" charset="0"/>
              </a:rPr>
              <a:t>2.</a:t>
            </a:r>
            <a:r>
              <a:rPr lang="ru-RU" sz="3200" b="1" smtClean="0">
                <a:effectLst>
                  <a:outerShdw blurRad="38100" dist="38100" dir="2700000" algn="tl">
                    <a:srgbClr val="C0C0C0"/>
                  </a:outerShdw>
                </a:effectLst>
                <a:cs typeface="Times New Roman" pitchFamily="18" charset="0"/>
              </a:rPr>
              <a:t>Влияние факторов </a:t>
            </a:r>
            <a:r>
              <a:rPr lang="ru-RU" sz="3200" b="1" smtClean="0">
                <a:effectLst>
                  <a:outerShdw blurRad="38100" dist="38100" dir="2700000" algn="tl">
                    <a:srgbClr val="C0C0C0"/>
                  </a:outerShdw>
                </a:effectLst>
                <a:latin typeface="Arial" charset="0"/>
                <a:cs typeface="Times New Roman" pitchFamily="18" charset="0"/>
              </a:rPr>
              <a:t>действительной работы </a:t>
            </a:r>
            <a:r>
              <a:rPr lang="ru-RU" sz="3200" b="1" smtClean="0">
                <a:effectLst>
                  <a:outerShdw blurRad="38100" dist="38100" dir="2700000" algn="tl">
                    <a:srgbClr val="C0C0C0"/>
                  </a:outerShdw>
                </a:effectLst>
                <a:cs typeface="Times New Roman" pitchFamily="18" charset="0"/>
              </a:rPr>
              <a:t>на </a:t>
            </a:r>
            <a:r>
              <a:rPr lang="ru-RU" sz="3200" b="1" smtClean="0">
                <a:effectLst>
                  <a:outerShdw blurRad="38100" dist="38100" dir="2700000" algn="tl">
                    <a:srgbClr val="C0C0C0"/>
                  </a:outerShdw>
                </a:effectLst>
                <a:latin typeface="Arial" charset="0"/>
                <a:cs typeface="Times New Roman" pitchFamily="18" charset="0"/>
              </a:rPr>
              <a:t>работу</a:t>
            </a:r>
            <a:r>
              <a:rPr lang="ru-RU" sz="3200" b="1" smtClean="0">
                <a:effectLst>
                  <a:outerShdw blurRad="38100" dist="38100" dir="2700000" algn="tl">
                    <a:srgbClr val="C0C0C0"/>
                  </a:outerShdw>
                </a:effectLst>
                <a:cs typeface="Times New Roman" pitchFamily="18" charset="0"/>
              </a:rPr>
              <a:t> стали</a:t>
            </a:r>
            <a:r>
              <a:rPr lang="ru-RU" sz="3200" b="1" smtClean="0">
                <a:effectLst>
                  <a:outerShdw blurRad="38100" dist="38100" dir="2700000" algn="tl">
                    <a:srgbClr val="C0C0C0"/>
                  </a:outerShdw>
                </a:effectLst>
                <a:latin typeface="Arial" charset="0"/>
                <a:cs typeface="Times New Roman" pitchFamily="18" charset="0"/>
              </a:rPr>
              <a:t> под нагрузкой</a:t>
            </a:r>
            <a:r>
              <a:rPr lang="ru-RU" sz="3200" b="1" smtClean="0">
                <a:effectLst>
                  <a:outerShdw blurRad="38100" dist="38100" dir="2700000" algn="tl">
                    <a:srgbClr val="C0C0C0"/>
                  </a:outerShdw>
                </a:effectLst>
                <a:cs typeface="Times New Roman" pitchFamily="18" charset="0"/>
              </a:rPr>
              <a:t>:</a:t>
            </a:r>
          </a:p>
        </p:txBody>
      </p:sp>
      <p:pic>
        <p:nvPicPr>
          <p:cNvPr id="81922" name="Содержимое 3" descr="10_1.jpg"/>
          <p:cNvPicPr>
            <a:picLocks noGrp="1" noChangeAspect="1"/>
          </p:cNvPicPr>
          <p:nvPr>
            <p:ph sz="half" idx="4294967295"/>
          </p:nvPr>
        </p:nvPicPr>
        <p:blipFill>
          <a:blip r:embed="rId2"/>
          <a:srcRect/>
          <a:stretch>
            <a:fillRect/>
          </a:stretch>
        </p:blipFill>
        <p:spPr>
          <a:xfrm>
            <a:off x="0" y="1643063"/>
            <a:ext cx="9144000" cy="2835275"/>
          </a:xfrm>
        </p:spPr>
      </p:pic>
      <p:sp>
        <p:nvSpPr>
          <p:cNvPr id="81923" name="Заголовок 1"/>
          <p:cNvSpPr txBox="1">
            <a:spLocks/>
          </p:cNvSpPr>
          <p:nvPr/>
        </p:nvSpPr>
        <p:spPr bwMode="auto">
          <a:xfrm>
            <a:off x="0" y="1125538"/>
            <a:ext cx="9144000" cy="588962"/>
          </a:xfrm>
          <a:prstGeom prst="rect">
            <a:avLst/>
          </a:prstGeom>
          <a:noFill/>
          <a:ln w="9525">
            <a:noFill/>
            <a:miter lim="800000"/>
            <a:headEnd/>
            <a:tailEnd/>
          </a:ln>
        </p:spPr>
        <p:txBody>
          <a:bodyPr anchor="b"/>
          <a:lstStyle/>
          <a:p>
            <a:r>
              <a:rPr lang="ru-RU" sz="2800">
                <a:cs typeface="Times New Roman" pitchFamily="18" charset="0"/>
              </a:rPr>
              <a:t>Влияние повторного загружения</a:t>
            </a:r>
            <a:r>
              <a:rPr lang="ru-RU" sz="2800">
                <a:latin typeface="Calibri" pitchFamily="34" charset="0"/>
                <a:cs typeface="Times New Roman" pitchFamily="18" charset="0"/>
              </a:rPr>
              <a:t>:</a:t>
            </a:r>
          </a:p>
        </p:txBody>
      </p:sp>
      <p:sp>
        <p:nvSpPr>
          <p:cNvPr id="6" name="Заголовок 1"/>
          <p:cNvSpPr txBox="1">
            <a:spLocks/>
          </p:cNvSpPr>
          <p:nvPr/>
        </p:nvSpPr>
        <p:spPr>
          <a:xfrm>
            <a:off x="0" y="4572000"/>
            <a:ext cx="9144000" cy="2286000"/>
          </a:xfrm>
          <a:prstGeom prst="rect">
            <a:avLst/>
          </a:prstGeom>
        </p:spPr>
        <p:txBody>
          <a:bodyPr anchor="b">
            <a:normAutofit/>
          </a:bodyPr>
          <a:lstStyle/>
          <a:p>
            <a:pPr fontAlgn="auto">
              <a:spcAft>
                <a:spcPts val="0"/>
              </a:spcAft>
              <a:defRPr/>
            </a:pPr>
            <a:endParaRPr lang="ru-RU" sz="3000" cap="small" dirty="0">
              <a:latin typeface="Times New Roman" pitchFamily="18" charset="0"/>
              <a:ea typeface="+mj-ea"/>
              <a:cs typeface="Times New Roman" pitchFamily="18" charset="0"/>
            </a:endParaRPr>
          </a:p>
        </p:txBody>
      </p:sp>
      <p:sp>
        <p:nvSpPr>
          <p:cNvPr id="7" name="Содержимое 2"/>
          <p:cNvSpPr>
            <a:spLocks noGrp="1"/>
          </p:cNvSpPr>
          <p:nvPr>
            <p:ph sz="half" idx="4294967295"/>
          </p:nvPr>
        </p:nvSpPr>
        <p:spPr>
          <a:xfrm>
            <a:off x="0" y="4357688"/>
            <a:ext cx="9144000" cy="2500312"/>
          </a:xfrm>
        </p:spPr>
        <p:txBody>
          <a:bodyPr rtlCol="0">
            <a:normAutofit/>
          </a:bodyPr>
          <a:lstStyle/>
          <a:p>
            <a:pPr algn="just" eaLnBrk="1" fontAlgn="auto" hangingPunct="1">
              <a:spcAft>
                <a:spcPts val="0"/>
              </a:spcAft>
              <a:buFont typeface="Arial" pitchFamily="34" charset="0"/>
              <a:buNone/>
              <a:defRPr/>
            </a:pPr>
            <a:r>
              <a:rPr lang="ru-RU" sz="2800" dirty="0" smtClean="0">
                <a:latin typeface="+mj-lt"/>
                <a:cs typeface="Times New Roman" pitchFamily="18" charset="0"/>
              </a:rPr>
              <a:t>а) повторные </a:t>
            </a:r>
            <a:r>
              <a:rPr lang="ru-RU" sz="2800" dirty="0" err="1" smtClean="0">
                <a:latin typeface="+mj-lt"/>
                <a:cs typeface="Times New Roman" pitchFamily="18" charset="0"/>
              </a:rPr>
              <a:t>загружения</a:t>
            </a:r>
            <a:r>
              <a:rPr lang="ru-RU" sz="2800" dirty="0" smtClean="0">
                <a:latin typeface="+mj-lt"/>
                <a:cs typeface="Times New Roman" pitchFamily="18" charset="0"/>
              </a:rPr>
              <a:t> в пределах упругих деформаций.</a:t>
            </a:r>
          </a:p>
          <a:p>
            <a:pPr eaLnBrk="1" fontAlgn="auto" hangingPunct="1">
              <a:spcAft>
                <a:spcPts val="0"/>
              </a:spcAft>
              <a:buFont typeface="Arial" pitchFamily="34" charset="0"/>
              <a:buNone/>
              <a:defRPr/>
            </a:pPr>
            <a:r>
              <a:rPr lang="ru-RU" sz="2800" dirty="0" smtClean="0">
                <a:latin typeface="+mj-lt"/>
                <a:cs typeface="Times New Roman" pitchFamily="18" charset="0"/>
              </a:rPr>
              <a:t>б) </a:t>
            </a:r>
            <a:r>
              <a:rPr lang="ru-RU" sz="2800" dirty="0" err="1" smtClean="0">
                <a:latin typeface="+mj-lt"/>
                <a:cs typeface="Times New Roman" pitchFamily="18" charset="0"/>
              </a:rPr>
              <a:t>загружение</a:t>
            </a:r>
            <a:r>
              <a:rPr lang="ru-RU" sz="2800" dirty="0" smtClean="0">
                <a:latin typeface="+mj-lt"/>
                <a:cs typeface="Times New Roman" pitchFamily="18" charset="0"/>
              </a:rPr>
              <a:t> стадии до пластических деформаций и снятие нагрузки.</a:t>
            </a:r>
          </a:p>
          <a:p>
            <a:pPr eaLnBrk="1" fontAlgn="auto" hangingPunct="1">
              <a:spcAft>
                <a:spcPts val="0"/>
              </a:spcAft>
              <a:buFont typeface="Arial" pitchFamily="34" charset="0"/>
              <a:buNone/>
              <a:defRPr/>
            </a:pPr>
            <a:r>
              <a:rPr lang="ru-RU" sz="2800" dirty="0" smtClean="0">
                <a:latin typeface="+mj-lt"/>
                <a:cs typeface="Times New Roman" pitchFamily="18" charset="0"/>
              </a:rPr>
              <a:t>в) повторное </a:t>
            </a:r>
            <a:r>
              <a:rPr lang="ru-RU" sz="2800" dirty="0" err="1" smtClean="0">
                <a:latin typeface="+mj-lt"/>
                <a:cs typeface="Times New Roman" pitchFamily="18" charset="0"/>
              </a:rPr>
              <a:t>нагружение</a:t>
            </a:r>
            <a:r>
              <a:rPr lang="ru-RU" sz="2800" dirty="0" smtClean="0">
                <a:latin typeface="+mj-lt"/>
                <a:cs typeface="Times New Roman" pitchFamily="18" charset="0"/>
              </a:rPr>
              <a:t> случая б без отдыха.  </a:t>
            </a:r>
            <a:endParaRPr lang="ru-RU" sz="2800" dirty="0">
              <a:latin typeface="+mj-lt"/>
              <a:cs typeface="Times New Roman" pitchFamily="18" charset="0"/>
            </a:endParaRPr>
          </a:p>
        </p:txBody>
      </p:sp>
      <p:sp>
        <p:nvSpPr>
          <p:cNvPr id="8" name="Номер слайда 7"/>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612D611-78BD-48EA-BC45-A02D36B2FBB0}" type="slidenum">
              <a:rPr lang="ru-RU" sz="1200">
                <a:solidFill>
                  <a:schemeClr val="tx1">
                    <a:tint val="75000"/>
                  </a:schemeClr>
                </a:solidFill>
                <a:latin typeface="+mn-lt"/>
                <a:cs typeface="+mn-cs"/>
              </a:rPr>
              <a:pPr algn="r" fontAlgn="auto">
                <a:spcBef>
                  <a:spcPts val="0"/>
                </a:spcBef>
                <a:spcAft>
                  <a:spcPts val="0"/>
                </a:spcAft>
                <a:defRPr/>
              </a:pPr>
              <a:t>58</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3"/>
          <p:cNvSpPr>
            <a:spLocks noGrp="1"/>
          </p:cNvSpPr>
          <p:nvPr>
            <p:ph type="body" idx="4294967295"/>
          </p:nvPr>
        </p:nvSpPr>
        <p:spPr>
          <a:xfrm>
            <a:off x="179388" y="188913"/>
            <a:ext cx="8856662" cy="6192837"/>
          </a:xfrm>
        </p:spPr>
        <p:txBody>
          <a:bodyPr/>
          <a:lstStyle/>
          <a:p>
            <a:pPr>
              <a:lnSpc>
                <a:spcPct val="80000"/>
              </a:lnSpc>
            </a:pPr>
            <a:r>
              <a:rPr lang="ru-RU" sz="1900" smtClean="0">
                <a:latin typeface="Arial" charset="0"/>
              </a:rPr>
              <a:t>Повторные нагружения в пределах упругих деформаций (до предела упругости) не изменяют вида диаграммы работы стали; нагружение и разгрузка будут происходить по одной линии. </a:t>
            </a:r>
          </a:p>
          <a:p>
            <a:pPr>
              <a:lnSpc>
                <a:spcPct val="80000"/>
              </a:lnSpc>
            </a:pPr>
            <a:endParaRPr lang="ru-RU" sz="1900" smtClean="0">
              <a:latin typeface="Arial" charset="0"/>
            </a:endParaRPr>
          </a:p>
          <a:p>
            <a:pPr>
              <a:lnSpc>
                <a:spcPct val="80000"/>
              </a:lnSpc>
            </a:pPr>
            <a:r>
              <a:rPr lang="ru-RU" sz="1900" smtClean="0">
                <a:latin typeface="Arial" charset="0"/>
              </a:rPr>
              <a:t>Если образец загрузить до пластической стадии и затем снять нагрузку, то он не вернется к первоначальному состоянию с сохранением прежних размеров, появится остаточная деформация С . При повторном нагружении образца после некоторого "отдыха" он снова работает упруго, повторяя прямую разгрузки, но только до уровня предыдущего нагружения. То же самое будет и в том случае, если разгрузку начать после того, когда будет пройдена вся площадка текучести. В этом случае при повторных нагружениях сталь не будет иметь площадки текучести. При повторном нагружении без перерыва диаграммы разгрузки и нагрузки имеют петлеобразный характер. </a:t>
            </a:r>
          </a:p>
          <a:p>
            <a:pPr>
              <a:lnSpc>
                <a:spcPct val="80000"/>
              </a:lnSpc>
            </a:pPr>
            <a:endParaRPr lang="ru-RU" sz="1900" smtClean="0">
              <a:latin typeface="Arial" charset="0"/>
            </a:endParaRPr>
          </a:p>
          <a:p>
            <a:pPr>
              <a:lnSpc>
                <a:spcPct val="80000"/>
              </a:lnSpc>
            </a:pPr>
            <a:r>
              <a:rPr lang="ru-RU" sz="1900" smtClean="0">
                <a:latin typeface="Arial" charset="0"/>
              </a:rPr>
              <a:t>Повышение упругой работы материала в результате предшествующей пластической деформации называют </a:t>
            </a:r>
            <a:r>
              <a:rPr lang="ru-RU" sz="1900" b="1" i="1" smtClean="0">
                <a:latin typeface="Arial" charset="0"/>
              </a:rPr>
              <a:t>наклепом</a:t>
            </a:r>
            <a:r>
              <a:rPr lang="ru-RU" sz="1900" smtClean="0">
                <a:latin typeface="Arial" charset="0"/>
              </a:rPr>
              <a:t>. При наклепе искажается атомная решетка, она закрепляется в новом деформированном состоянии. В состоянии наклепа сталь становится более жесткой, пластичность стали снижается, повышается опасность хрупкого разрушения, что неблагоприятно сказывается на работе строительных конструкций. Наклеп возникает в процессе изготовления конструкций при холодной гибке элементов, пробивке отверстии, резке ножницами.</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1143000"/>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Краткая история </a:t>
            </a:r>
            <a:r>
              <a:rPr lang="ru-RU" b="1" dirty="0">
                <a:ln w="17780" cmpd="sng">
                  <a:solidFill>
                    <a:srgbClr val="FFFFFF"/>
                  </a:solidFill>
                  <a:prstDash val="solid"/>
                  <a:miter lim="800000"/>
                </a:ln>
                <a:effectLst>
                  <a:outerShdw blurRad="50800" algn="tl" rotWithShape="0">
                    <a:srgbClr val="000000"/>
                  </a:outerShdw>
                </a:effectLst>
              </a:rPr>
              <a:t>развития МК</a:t>
            </a:r>
            <a:endParaRPr lang="ru-RU" dirty="0"/>
          </a:p>
        </p:txBody>
      </p:sp>
      <p:sp>
        <p:nvSpPr>
          <p:cNvPr id="16386" name="Объект 2"/>
          <p:cNvSpPr>
            <a:spLocks noGrp="1"/>
          </p:cNvSpPr>
          <p:nvPr>
            <p:ph idx="1"/>
          </p:nvPr>
        </p:nvSpPr>
        <p:spPr>
          <a:xfrm>
            <a:off x="590550" y="981075"/>
            <a:ext cx="8229600" cy="1584325"/>
          </a:xfrm>
        </p:spPr>
        <p:txBody>
          <a:bodyPr/>
          <a:lstStyle/>
          <a:p>
            <a:pPr marL="0" indent="0" eaLnBrk="1" hangingPunct="1">
              <a:buFont typeface="Arial" charset="0"/>
              <a:buNone/>
            </a:pPr>
            <a:r>
              <a:rPr lang="ru-RU" sz="2800" smtClean="0"/>
              <a:t>В истории развития МК можно выделить пять периодов. При их изучении прослеживается ряд признаков, характерных для всех этапов:</a:t>
            </a:r>
          </a:p>
          <a:p>
            <a:pPr marL="0" indent="0" eaLnBrk="1" hangingPunct="1">
              <a:buFont typeface="Arial" charset="0"/>
              <a:buNone/>
            </a:pPr>
            <a:endParaRPr lang="ru-RU" sz="2800" smtClean="0"/>
          </a:p>
          <a:p>
            <a:pPr marL="0" indent="0" eaLnBrk="1" hangingPunct="1">
              <a:buFont typeface="Arial" charset="0"/>
              <a:buNone/>
            </a:pPr>
            <a:endParaRPr lang="ru-RU" smtClean="0"/>
          </a:p>
        </p:txBody>
      </p:sp>
      <p:graphicFrame>
        <p:nvGraphicFramePr>
          <p:cNvPr id="16417" name="Group 33"/>
          <p:cNvGraphicFramePr>
            <a:graphicFrameLocks noGrp="1"/>
          </p:cNvGraphicFramePr>
          <p:nvPr/>
        </p:nvGraphicFramePr>
        <p:xfrm>
          <a:off x="1477963" y="2420938"/>
          <a:ext cx="6381750" cy="3875089"/>
        </p:xfrm>
        <a:graphic>
          <a:graphicData uri="http://schemas.openxmlformats.org/drawingml/2006/table">
            <a:tbl>
              <a:tblPr/>
              <a:tblGrid>
                <a:gridCol w="752475"/>
                <a:gridCol w="5629275"/>
              </a:tblGrid>
              <a:tr h="896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468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68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615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Способ производства металла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5111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Заголовок 1"/>
          <p:cNvSpPr>
            <a:spLocks noGrp="1"/>
          </p:cNvSpPr>
          <p:nvPr>
            <p:ph type="title" idx="4294967295"/>
          </p:nvPr>
        </p:nvSpPr>
        <p:spPr>
          <a:xfrm>
            <a:off x="0" y="0"/>
            <a:ext cx="9144000" cy="714375"/>
          </a:xfrm>
        </p:spPr>
        <p:txBody>
          <a:bodyPr/>
          <a:lstStyle/>
          <a:p>
            <a:pPr eaLnBrk="1" hangingPunct="1"/>
            <a:r>
              <a:rPr lang="ru-RU" sz="3200" b="1" smtClean="0">
                <a:cs typeface="Times New Roman" pitchFamily="18" charset="0"/>
              </a:rPr>
              <a:t>Влияние старения на свойства стали:</a:t>
            </a:r>
          </a:p>
        </p:txBody>
      </p:sp>
      <p:sp>
        <p:nvSpPr>
          <p:cNvPr id="4" name="Содержимое 3"/>
          <p:cNvSpPr>
            <a:spLocks noGrp="1"/>
          </p:cNvSpPr>
          <p:nvPr>
            <p:ph sz="half" idx="4294967295"/>
          </p:nvPr>
        </p:nvSpPr>
        <p:spPr>
          <a:xfrm>
            <a:off x="0" y="5661025"/>
            <a:ext cx="9144000" cy="1071563"/>
          </a:xfrm>
        </p:spPr>
        <p:txBody>
          <a:bodyPr rtlCol="0">
            <a:normAutofit/>
          </a:bodyPr>
          <a:lstStyle/>
          <a:p>
            <a:pPr algn="ctr" eaLnBrk="1" fontAlgn="auto" hangingPunct="1">
              <a:spcAft>
                <a:spcPts val="0"/>
              </a:spcAft>
              <a:buFont typeface="Arial" pitchFamily="34" charset="0"/>
              <a:buNone/>
              <a:defRPr/>
            </a:pPr>
            <a:r>
              <a:rPr lang="ru-RU" sz="2800" dirty="0" smtClean="0">
                <a:latin typeface="+mj-lt"/>
                <a:cs typeface="Times New Roman" pitchFamily="18" charset="0"/>
              </a:rPr>
              <a:t>1 – сталь в нормальном состоянии.</a:t>
            </a:r>
          </a:p>
          <a:p>
            <a:pPr algn="ctr" eaLnBrk="1" fontAlgn="auto" hangingPunct="1">
              <a:spcAft>
                <a:spcPts val="0"/>
              </a:spcAft>
              <a:buFont typeface="Arial" pitchFamily="34" charset="0"/>
              <a:buNone/>
              <a:defRPr/>
            </a:pPr>
            <a:r>
              <a:rPr lang="ru-RU" sz="2800" dirty="0" smtClean="0">
                <a:latin typeface="+mj-lt"/>
                <a:cs typeface="Times New Roman" pitchFamily="18" charset="0"/>
              </a:rPr>
              <a:t>2 – сталь после старения.</a:t>
            </a:r>
          </a:p>
        </p:txBody>
      </p:sp>
      <p:pic>
        <p:nvPicPr>
          <p:cNvPr id="83971" name="Picture 2" descr="C:\Users\Ванек\Desktop\Безымянный3.png"/>
          <p:cNvPicPr>
            <a:picLocks noChangeAspect="1" noChangeArrowheads="1"/>
          </p:cNvPicPr>
          <p:nvPr/>
        </p:nvPicPr>
        <p:blipFill>
          <a:blip r:embed="rId2"/>
          <a:srcRect/>
          <a:stretch>
            <a:fillRect/>
          </a:stretch>
        </p:blipFill>
        <p:spPr bwMode="auto">
          <a:xfrm>
            <a:off x="900113" y="549275"/>
            <a:ext cx="6616700" cy="5143500"/>
          </a:xfrm>
          <a:prstGeom prst="rect">
            <a:avLst/>
          </a:prstGeom>
          <a:noFill/>
          <a:ln w="9525">
            <a:noFill/>
            <a:miter lim="800000"/>
            <a:headEnd/>
            <a:tailEnd/>
          </a:ln>
        </p:spPr>
      </p:pic>
      <p:sp>
        <p:nvSpPr>
          <p:cNvPr id="5" name="Номер слайда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8585212-19BC-44D4-BB1F-BDE4DCDC6122}" type="slidenum">
              <a:rPr lang="ru-RU" sz="1200">
                <a:solidFill>
                  <a:schemeClr val="tx1">
                    <a:tint val="75000"/>
                  </a:schemeClr>
                </a:solidFill>
                <a:latin typeface="+mn-lt"/>
                <a:cs typeface="+mn-cs"/>
              </a:rPr>
              <a:pPr algn="r" fontAlgn="auto">
                <a:spcBef>
                  <a:spcPts val="0"/>
                </a:spcBef>
                <a:spcAft>
                  <a:spcPts val="0"/>
                </a:spcAft>
                <a:defRPr/>
              </a:pPr>
              <a:t>60</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3"/>
          <p:cNvSpPr>
            <a:spLocks noGrp="1"/>
          </p:cNvSpPr>
          <p:nvPr>
            <p:ph type="body" idx="4294967295"/>
          </p:nvPr>
        </p:nvSpPr>
        <p:spPr>
          <a:xfrm>
            <a:off x="457200" y="188913"/>
            <a:ext cx="8229600" cy="6335712"/>
          </a:xfrm>
        </p:spPr>
        <p:txBody>
          <a:bodyPr/>
          <a:lstStyle/>
          <a:p>
            <a:pPr>
              <a:lnSpc>
                <a:spcPct val="80000"/>
              </a:lnSpc>
            </a:pPr>
            <a:r>
              <a:rPr lang="ru-RU" sz="2800" smtClean="0">
                <a:latin typeface="Arial" charset="0"/>
              </a:rPr>
              <a:t>Под старением понимают изменение свойств низкоуглеродистой стали без заметного изменения ее микроструктуры, Старение снижает пластичность листовой стали немного повышает прочность, но снижает сопротивление хрупкому разрушению и порог хладноломкости.</a:t>
            </a:r>
          </a:p>
          <a:p>
            <a:pPr>
              <a:lnSpc>
                <a:spcPct val="80000"/>
              </a:lnSpc>
            </a:pPr>
            <a:r>
              <a:rPr lang="ru-RU" sz="2800" smtClean="0">
                <a:latin typeface="Arial" charset="0"/>
              </a:rPr>
              <a:t>Старение малоуглеродистых строительных сталей может стать причиной разрушения конструкции, особенно при низких температурах. Чтобы уменьшить склонность стали к старению, при выплавке применяют дегазацию и модифицирование алюминием, титаном и ванадием, которые связывают азот и нитриды. Для ряда сталей предусмотрены специальные испытания на определение склонности к старению.</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Заголовок 1"/>
          <p:cNvSpPr>
            <a:spLocks noGrp="1"/>
          </p:cNvSpPr>
          <p:nvPr>
            <p:ph type="title" idx="4294967295"/>
          </p:nvPr>
        </p:nvSpPr>
        <p:spPr>
          <a:xfrm>
            <a:off x="0" y="0"/>
            <a:ext cx="9144000" cy="777875"/>
          </a:xfrm>
        </p:spPr>
        <p:txBody>
          <a:bodyPr/>
          <a:lstStyle/>
          <a:p>
            <a:pPr eaLnBrk="1" hangingPunct="1"/>
            <a:r>
              <a:rPr lang="ru-RU" sz="2800" b="1" smtClean="0">
                <a:cs typeface="Times New Roman" pitchFamily="18" charset="0"/>
              </a:rPr>
              <a:t> Влияние изменения температуры:</a:t>
            </a:r>
          </a:p>
        </p:txBody>
      </p:sp>
      <p:pic>
        <p:nvPicPr>
          <p:cNvPr id="86018" name="Picture 2"/>
          <p:cNvPicPr>
            <a:picLocks noChangeAspect="1" noChangeArrowheads="1"/>
          </p:cNvPicPr>
          <p:nvPr/>
        </p:nvPicPr>
        <p:blipFill>
          <a:blip r:embed="rId2"/>
          <a:srcRect l="10056" t="8867" r="19833" b="6030"/>
          <a:stretch>
            <a:fillRect/>
          </a:stretch>
        </p:blipFill>
        <p:spPr bwMode="auto">
          <a:xfrm>
            <a:off x="285750" y="1428750"/>
            <a:ext cx="8529638" cy="4449763"/>
          </a:xfrm>
          <a:prstGeom prst="rect">
            <a:avLst/>
          </a:prstGeom>
          <a:noFill/>
          <a:ln w="9525">
            <a:noFill/>
            <a:miter lim="800000"/>
            <a:headEnd/>
            <a:tailEnd/>
          </a:ln>
        </p:spPr>
      </p:pic>
      <p:sp>
        <p:nvSpPr>
          <p:cNvPr id="4" name="Номер слайда 3"/>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AAF4982-B92A-4375-B0A8-07F089D568CA}" type="slidenum">
              <a:rPr lang="ru-RU" sz="1200">
                <a:solidFill>
                  <a:schemeClr val="tx1">
                    <a:tint val="75000"/>
                  </a:schemeClr>
                </a:solidFill>
                <a:latin typeface="+mn-lt"/>
                <a:cs typeface="+mn-cs"/>
              </a:rPr>
              <a:pPr algn="r" fontAlgn="auto">
                <a:spcBef>
                  <a:spcPts val="0"/>
                </a:spcBef>
                <a:spcAft>
                  <a:spcPts val="0"/>
                </a:spcAft>
                <a:defRPr/>
              </a:pPr>
              <a:t>62</a:t>
            </a:fld>
            <a:endParaRPr lang="ru-RU" sz="1200"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p:cNvSpPr>
          <p:nvPr>
            <p:ph type="body" idx="4294967295"/>
          </p:nvPr>
        </p:nvSpPr>
        <p:spPr>
          <a:xfrm>
            <a:off x="457200" y="333375"/>
            <a:ext cx="8229600" cy="5792788"/>
          </a:xfrm>
        </p:spPr>
        <p:txBody>
          <a:bodyPr/>
          <a:lstStyle/>
          <a:p>
            <a:pPr>
              <a:lnSpc>
                <a:spcPct val="80000"/>
              </a:lnSpc>
            </a:pPr>
            <a:r>
              <a:rPr lang="ru-RU" sz="2800" smtClean="0">
                <a:latin typeface="Arial" charset="0"/>
              </a:rPr>
              <a:t>Механические свойства стали при нагревании ее до температуры t = 200…250 °С практически не меняются. При температуре 250...300°С прочность стали несколько повышается, пластичность снижается. Сталь в изломе имеет крупнозернистое строение и становится более хрупкой (синеломкость). Не следует при этой температуре деформировать сталь или подвергать ее ударным воздействиям. </a:t>
            </a:r>
          </a:p>
          <a:p>
            <a:pPr>
              <a:lnSpc>
                <a:spcPct val="80000"/>
              </a:lnSpc>
            </a:pPr>
            <a:endParaRPr lang="ru-RU" sz="2800" smtClean="0">
              <a:latin typeface="Arial" charset="0"/>
            </a:endParaRPr>
          </a:p>
          <a:p>
            <a:pPr>
              <a:lnSpc>
                <a:spcPct val="80000"/>
              </a:lnSpc>
            </a:pPr>
            <a:r>
              <a:rPr lang="ru-RU" sz="2800" smtClean="0">
                <a:latin typeface="Arial" charset="0"/>
              </a:rPr>
              <a:t>Нагрев выше 400°С приводит к резкому падению предела текучести и временного сопротивления, а при t = 600...650°С наступает температурная пластичность и сталь теряет свою несущую способность.</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688948" y="195240"/>
            <a:ext cx="7675463" cy="5452716"/>
          </a:xfrm>
          <a:prstGeom prst="ellipse">
            <a:avLst/>
          </a:prstGeom>
          <a:ln>
            <a:noFill/>
          </a:ln>
          <a:effectLst>
            <a:softEdge rad="112500"/>
          </a:effectLst>
        </p:spPr>
      </p:pic>
      <p:sp>
        <p:nvSpPr>
          <p:cNvPr id="3" name="Заголовок 1"/>
          <p:cNvSpPr>
            <a:spLocks/>
          </p:cNvSpPr>
          <p:nvPr/>
        </p:nvSpPr>
        <p:spPr bwMode="auto">
          <a:xfrm>
            <a:off x="684213" y="620713"/>
            <a:ext cx="1728787" cy="433387"/>
          </a:xfrm>
          <a:prstGeom prst="rect">
            <a:avLst/>
          </a:prstGeom>
          <a:noFill/>
          <a:ln w="9525">
            <a:noFill/>
            <a:miter lim="800000"/>
            <a:headEnd/>
            <a:tailEnd/>
          </a:ln>
        </p:spPr>
        <p:txBody>
          <a:bodyPr anchor="ctr"/>
          <a:lstStyle/>
          <a:p>
            <a:pPr algn="ctr">
              <a:defRPr/>
            </a:pPr>
            <a:r>
              <a:rPr lang="en-US" sz="3200">
                <a:latin typeface="Calibri" pitchFamily="34" charset="0"/>
                <a:cs typeface="Times New Roman" pitchFamily="18" charset="0"/>
              </a:rPr>
              <a:t/>
            </a:r>
            <a:br>
              <a:rPr lang="en-US" sz="3200">
                <a:latin typeface="Calibri" pitchFamily="34" charset="0"/>
                <a:cs typeface="Times New Roman" pitchFamily="18" charset="0"/>
              </a:rPr>
            </a:br>
            <a:r>
              <a:rPr lang="ru-RU" sz="2800" b="1">
                <a:effectLst>
                  <a:outerShdw blurRad="38100" dist="38100" dir="2700000" algn="tl">
                    <a:srgbClr val="C0C0C0"/>
                  </a:outerShdw>
                </a:effectLst>
                <a:latin typeface="Calibri" pitchFamily="34" charset="0"/>
                <a:cs typeface="Times New Roman" pitchFamily="18" charset="0"/>
              </a:rPr>
              <a:t>Лекция 4</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
        <p:nvSpPr>
          <p:cNvPr id="2" name="Заголовок 1"/>
          <p:cNvSpPr>
            <a:spLocks/>
          </p:cNvSpPr>
          <p:nvPr/>
        </p:nvSpPr>
        <p:spPr bwMode="auto">
          <a:xfrm>
            <a:off x="0" y="4724400"/>
            <a:ext cx="9144000" cy="1511300"/>
          </a:xfrm>
          <a:prstGeom prst="rect">
            <a:avLst/>
          </a:prstGeom>
          <a:noFill/>
          <a:ln w="9525">
            <a:noFill/>
            <a:miter lim="800000"/>
            <a:headEnd/>
            <a:tailEnd/>
          </a:ln>
        </p:spPr>
        <p:txBody>
          <a:bodyPr anchor="ctr"/>
          <a:lstStyle/>
          <a:p>
            <a:pPr algn="ctr">
              <a:defRPr/>
            </a:pPr>
            <a:r>
              <a:rPr lang="en-US" sz="3200">
                <a:latin typeface="Calibri" pitchFamily="34" charset="0"/>
              </a:rPr>
              <a:t/>
            </a:r>
            <a:br>
              <a:rPr lang="en-US" sz="3200">
                <a:latin typeface="Calibri" pitchFamily="34" charset="0"/>
              </a:rPr>
            </a:br>
            <a:r>
              <a:rPr lang="ru-RU" sz="5000" b="1">
                <a:effectLst>
                  <a:outerShdw blurRad="38100" dist="38100" dir="2700000" algn="tl">
                    <a:srgbClr val="C0C0C0"/>
                  </a:outerShdw>
                </a:effectLst>
                <a:latin typeface="Calibri" pitchFamily="34" charset="0"/>
                <a:cs typeface="Times New Roman" pitchFamily="18" charset="0"/>
              </a:rPr>
              <a:t>Метод расчета металлических конструкций</a:t>
            </a:r>
            <a:br>
              <a:rPr lang="ru-RU" sz="5000" b="1">
                <a:effectLst>
                  <a:outerShdw blurRad="38100" dist="38100" dir="2700000" algn="tl">
                    <a:srgbClr val="C0C0C0"/>
                  </a:outerShdw>
                </a:effectLst>
                <a:latin typeface="Calibri" pitchFamily="34" charset="0"/>
                <a:cs typeface="Times New Roman" pitchFamily="18" charset="0"/>
              </a:rPr>
            </a:br>
            <a:r>
              <a:rPr lang="ru-RU" sz="5000" b="1">
                <a:effectLst>
                  <a:outerShdw blurRad="38100" dist="38100" dir="2700000" algn="tl">
                    <a:srgbClr val="C0C0C0"/>
                  </a:outerShdw>
                </a:effectLst>
                <a:latin typeface="Calibri" pitchFamily="34" charset="0"/>
                <a:cs typeface="Times New Roman" pitchFamily="18" charset="0"/>
              </a:rPr>
              <a:t>по предельным состояниям</a:t>
            </a:r>
            <a:r>
              <a:rPr lang="ru-RU" sz="3600">
                <a:latin typeface="Times New Roman" pitchFamily="18" charset="0"/>
                <a:cs typeface="Times New Roman" pitchFamily="18" charset="0"/>
              </a:rPr>
              <a:t/>
            </a:r>
            <a:br>
              <a:rPr lang="ru-RU" sz="3600">
                <a:latin typeface="Times New Roman" pitchFamily="18" charset="0"/>
                <a:cs typeface="Times New Roman" pitchFamily="18" charset="0"/>
              </a:rPr>
            </a:br>
            <a:endParaRPr lang="ru-RU"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idx="4294967295"/>
          </p:nvPr>
        </p:nvSpPr>
        <p:spPr>
          <a:xfrm>
            <a:off x="468313" y="260350"/>
            <a:ext cx="8229600" cy="576263"/>
          </a:xfrm>
        </p:spPr>
        <p:txBody>
          <a:bodyPr/>
          <a:lstStyle/>
          <a:p>
            <a:r>
              <a:rPr lang="ru-RU" sz="3600" smtClean="0">
                <a:latin typeface="Arial" charset="0"/>
              </a:rPr>
              <a:t>Что такое предельное состояние ?</a:t>
            </a:r>
          </a:p>
        </p:txBody>
      </p:sp>
      <p:sp>
        <p:nvSpPr>
          <p:cNvPr id="89090" name="Rectangle 3"/>
          <p:cNvSpPr>
            <a:spLocks noGrp="1"/>
          </p:cNvSpPr>
          <p:nvPr>
            <p:ph type="body" idx="4294967295"/>
          </p:nvPr>
        </p:nvSpPr>
        <p:spPr>
          <a:xfrm>
            <a:off x="539750" y="1857375"/>
            <a:ext cx="8229600" cy="3803650"/>
          </a:xfrm>
        </p:spPr>
        <p:txBody>
          <a:bodyPr/>
          <a:lstStyle/>
          <a:p>
            <a:pPr indent="15875">
              <a:lnSpc>
                <a:spcPct val="90000"/>
              </a:lnSpc>
              <a:buFont typeface="Arial" charset="0"/>
              <a:buNone/>
            </a:pPr>
            <a:r>
              <a:rPr lang="ru-RU" sz="2800" b="1" i="1" smtClean="0">
                <a:latin typeface="Arial" charset="0"/>
              </a:rPr>
              <a:t>Предельное состояние</a:t>
            </a:r>
            <a:r>
              <a:rPr lang="ru-RU" sz="2800" smtClean="0">
                <a:latin typeface="Arial" charset="0"/>
              </a:rPr>
              <a:t> — состояние конструкции (сооружения), при котором она перестаёт удовлетворять эксплуатационным требованиям, то есть либо теряет способность сопротивляться внешним воздействиям, либо получает недопустимую деформацию или местное повреждение. Дальнейшая эксплуатация такой конструкции недопустима или нецелесообразна.</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p:cNvSpPr>
          <p:nvPr>
            <p:ph type="title" idx="4294967295"/>
          </p:nvPr>
        </p:nvSpPr>
        <p:spPr>
          <a:xfrm>
            <a:off x="457200" y="274638"/>
            <a:ext cx="8229600" cy="633412"/>
          </a:xfrm>
        </p:spPr>
        <p:txBody>
          <a:bodyPr/>
          <a:lstStyle/>
          <a:p>
            <a:r>
              <a:rPr lang="ru-RU" sz="3600" smtClean="0">
                <a:latin typeface="Arial" charset="0"/>
              </a:rPr>
              <a:t>Группы предельных состояний</a:t>
            </a:r>
          </a:p>
        </p:txBody>
      </p:sp>
      <p:sp>
        <p:nvSpPr>
          <p:cNvPr id="90114" name="Rectangle 3"/>
          <p:cNvSpPr>
            <a:spLocks noGrp="1"/>
          </p:cNvSpPr>
          <p:nvPr>
            <p:ph type="body" idx="4294967295"/>
          </p:nvPr>
        </p:nvSpPr>
        <p:spPr>
          <a:xfrm>
            <a:off x="468313" y="1125538"/>
            <a:ext cx="8229600" cy="5327650"/>
          </a:xfrm>
        </p:spPr>
        <p:txBody>
          <a:bodyPr/>
          <a:lstStyle/>
          <a:p>
            <a:pPr>
              <a:lnSpc>
                <a:spcPct val="80000"/>
              </a:lnSpc>
            </a:pPr>
            <a:r>
              <a:rPr lang="ru-RU" sz="2600" b="1" i="1" smtClean="0">
                <a:latin typeface="Arial" charset="0"/>
              </a:rPr>
              <a:t>первая группа</a:t>
            </a:r>
            <a:r>
              <a:rPr lang="ru-RU" sz="2600" smtClean="0">
                <a:latin typeface="Arial" charset="0"/>
              </a:rPr>
              <a:t> — состояния, при которых происходит исчерпание несущей способности (прочность, устойчивость или выносливость) сооружений при соответствующих комбинациях нагрузок[6], которые могут также сопровождаться разрушениями любого вида (вязкое, усталостное, хрупкое), превращением системы в механизм, образованием трещин, цепи пластических шарниров и др.</a:t>
            </a:r>
          </a:p>
          <a:p>
            <a:pPr>
              <a:lnSpc>
                <a:spcPct val="80000"/>
              </a:lnSpc>
            </a:pPr>
            <a:r>
              <a:rPr lang="ru-RU" sz="2600" b="1" i="1" smtClean="0">
                <a:latin typeface="Arial" charset="0"/>
              </a:rPr>
              <a:t>вторая группа</a:t>
            </a:r>
            <a:r>
              <a:rPr lang="ru-RU" sz="2600" smtClean="0">
                <a:latin typeface="Arial" charset="0"/>
              </a:rPr>
              <a:t> — состояния, при которых нарушается нормальная эксплуатация сооружений или исчерпывается ресурс их долговечности вследствие появления недопустимых деформаций, колебаний и иных нарушений, требующих временной приостановки эксплуатации сооружения и выполнения его ремонта.</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ext Box 4"/>
          <p:cNvSpPr txBox="1">
            <a:spLocks noChangeArrowheads="1"/>
          </p:cNvSpPr>
          <p:nvPr/>
        </p:nvSpPr>
        <p:spPr bwMode="auto">
          <a:xfrm>
            <a:off x="252413" y="333375"/>
            <a:ext cx="8642350" cy="5786438"/>
          </a:xfrm>
          <a:prstGeom prst="rect">
            <a:avLst/>
          </a:prstGeom>
          <a:noFill/>
          <a:ln w="9525">
            <a:noFill/>
            <a:miter lim="800000"/>
            <a:headEnd/>
            <a:tailEnd/>
          </a:ln>
        </p:spPr>
        <p:txBody>
          <a:bodyPr>
            <a:spAutoFit/>
          </a:bodyPr>
          <a:lstStyle/>
          <a:p>
            <a:r>
              <a:rPr lang="ru-RU" sz="2200" b="1" i="1"/>
              <a:t>Метод предельных состояний</a:t>
            </a:r>
            <a:r>
              <a:rPr lang="ru-RU" sz="2200"/>
              <a:t> — современный метод расчёта строительных конструкций, относящийся к полувероятностным методам.</a:t>
            </a:r>
          </a:p>
          <a:p>
            <a:endParaRPr lang="ru-RU" sz="2200"/>
          </a:p>
          <a:p>
            <a:r>
              <a:rPr lang="ru-RU" sz="2200"/>
              <a:t>В соответствии с методом расчёта по предельным состояниям вместо ранее применявшегося единого коэффициента запаса прочности (по методу допускаемых напряжений) используется несколько, учитывающих особенности работы сооружения, независимых коэффициентов, каждый из которых имеет определённый вклад в обеспечение надёжности конструкции и гарантии от возникновения предельного состояния.</a:t>
            </a:r>
          </a:p>
          <a:p>
            <a:endParaRPr lang="ru-RU" sz="2200"/>
          </a:p>
          <a:p>
            <a:r>
              <a:rPr lang="ru-RU" sz="2200"/>
              <a:t>Метод предельных состояний, разработанный в СССР и основанный на исследованиях под руководством профессора Н. С. Стрелецкого, введён строительными нормами и правилами в 1955 году и в Российской Федерации является основным методом при расчёте строительных конструкций.</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3"/>
          <p:cNvSpPr>
            <a:spLocks noGrp="1"/>
          </p:cNvSpPr>
          <p:nvPr>
            <p:ph type="body" idx="4294967295"/>
          </p:nvPr>
        </p:nvSpPr>
        <p:spPr>
          <a:xfrm>
            <a:off x="457200" y="260350"/>
            <a:ext cx="8229600" cy="5865813"/>
          </a:xfrm>
        </p:spPr>
        <p:txBody>
          <a:bodyPr/>
          <a:lstStyle/>
          <a:p>
            <a:pPr marL="0" indent="0" algn="ctr">
              <a:lnSpc>
                <a:spcPct val="90000"/>
              </a:lnSpc>
              <a:buFont typeface="Arial" charset="0"/>
              <a:buNone/>
            </a:pPr>
            <a:r>
              <a:rPr lang="ru-RU" smtClean="0">
                <a:latin typeface="Arial" charset="0"/>
              </a:rPr>
              <a:t>Надежность МК, рассчитанных </a:t>
            </a:r>
          </a:p>
          <a:p>
            <a:pPr marL="0" indent="0" algn="ctr">
              <a:lnSpc>
                <a:spcPct val="90000"/>
              </a:lnSpc>
              <a:buFont typeface="Arial" charset="0"/>
              <a:buNone/>
            </a:pPr>
            <a:r>
              <a:rPr lang="ru-RU" smtClean="0">
                <a:latin typeface="Arial" charset="0"/>
              </a:rPr>
              <a:t>по методу ПС обеспечивается:</a:t>
            </a:r>
          </a:p>
          <a:p>
            <a:pPr marL="0" indent="0">
              <a:lnSpc>
                <a:spcPct val="90000"/>
              </a:lnSpc>
              <a:buFont typeface="Arial" charset="0"/>
              <a:buNone/>
            </a:pPr>
            <a:endParaRPr lang="ru-RU" smtClean="0">
              <a:latin typeface="Arial" charset="0"/>
            </a:endParaRPr>
          </a:p>
          <a:p>
            <a:pPr marL="0" indent="0">
              <a:lnSpc>
                <a:spcPct val="90000"/>
              </a:lnSpc>
            </a:pPr>
            <a:r>
              <a:rPr lang="ru-RU" sz="2400" smtClean="0">
                <a:latin typeface="Arial" charset="0"/>
              </a:rPr>
              <a:t> Назначением расчетных схем с адекватными условиями закрепления и нагрузки</a:t>
            </a:r>
          </a:p>
          <a:p>
            <a:pPr marL="0" indent="0">
              <a:lnSpc>
                <a:spcPct val="90000"/>
              </a:lnSpc>
            </a:pPr>
            <a:endParaRPr lang="ru-RU" sz="2400" smtClean="0">
              <a:latin typeface="Arial" charset="0"/>
            </a:endParaRPr>
          </a:p>
          <a:p>
            <a:pPr marL="0" indent="0">
              <a:lnSpc>
                <a:spcPct val="90000"/>
              </a:lnSpc>
            </a:pPr>
            <a:r>
              <a:rPr lang="ru-RU" sz="2400" smtClean="0">
                <a:latin typeface="Arial" charset="0"/>
              </a:rPr>
              <a:t> Выбором предпосылок, достоверно учитывающих действительную работу конструкции и материала</a:t>
            </a:r>
          </a:p>
          <a:p>
            <a:pPr marL="0" indent="0">
              <a:lnSpc>
                <a:spcPct val="90000"/>
              </a:lnSpc>
            </a:pPr>
            <a:endParaRPr lang="ru-RU" sz="2400" smtClean="0">
              <a:latin typeface="Arial" charset="0"/>
            </a:endParaRPr>
          </a:p>
          <a:p>
            <a:pPr marL="0" indent="0">
              <a:lnSpc>
                <a:spcPct val="90000"/>
              </a:lnSpc>
            </a:pPr>
            <a:r>
              <a:rPr lang="ru-RU" sz="2400" smtClean="0">
                <a:latin typeface="Arial" charset="0"/>
              </a:rPr>
              <a:t> Учетом пространственного характера работы зданий и сооружений</a:t>
            </a:r>
          </a:p>
          <a:p>
            <a:pPr marL="0" indent="0">
              <a:lnSpc>
                <a:spcPct val="90000"/>
              </a:lnSpc>
              <a:buFont typeface="Arial" charset="0"/>
              <a:buNone/>
            </a:pPr>
            <a:endParaRPr lang="ru-RU" sz="2400" smtClean="0">
              <a:latin typeface="Arial" charset="0"/>
            </a:endParaRPr>
          </a:p>
          <a:p>
            <a:pPr marL="0" indent="0">
              <a:lnSpc>
                <a:spcPct val="90000"/>
              </a:lnSpc>
            </a:pPr>
            <a:r>
              <a:rPr lang="ru-RU" sz="2400" smtClean="0">
                <a:latin typeface="Arial" charset="0"/>
              </a:rPr>
              <a:t> Учетом геометрической и физической нелинейности</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4"/>
          <p:cNvSpPr>
            <a:spLocks noGrp="1"/>
          </p:cNvSpPr>
          <p:nvPr>
            <p:ph type="title" idx="4294967295"/>
          </p:nvPr>
        </p:nvSpPr>
        <p:spPr>
          <a:xfrm>
            <a:off x="468313" y="260350"/>
            <a:ext cx="8229600" cy="850900"/>
          </a:xfrm>
        </p:spPr>
        <p:txBody>
          <a:bodyPr/>
          <a:lstStyle/>
          <a:p>
            <a:pPr eaLnBrk="1" hangingPunct="1"/>
            <a:r>
              <a:rPr lang="ru-RU" sz="3200" smtClean="0">
                <a:latin typeface="Arial" charset="0"/>
              </a:rPr>
              <a:t>Предельные состояния</a:t>
            </a:r>
          </a:p>
        </p:txBody>
      </p:sp>
      <p:sp>
        <p:nvSpPr>
          <p:cNvPr id="93186" name="Rectangle 5"/>
          <p:cNvSpPr>
            <a:spLocks noGrp="1"/>
          </p:cNvSpPr>
          <p:nvPr>
            <p:ph type="body" sz="half" idx="4294967295"/>
          </p:nvPr>
        </p:nvSpPr>
        <p:spPr>
          <a:xfrm>
            <a:off x="395288" y="2060575"/>
            <a:ext cx="4038600" cy="4525963"/>
          </a:xfrm>
        </p:spPr>
        <p:txBody>
          <a:bodyPr/>
          <a:lstStyle/>
          <a:p>
            <a:pPr eaLnBrk="1" hangingPunct="1">
              <a:lnSpc>
                <a:spcPct val="80000"/>
              </a:lnSpc>
            </a:pPr>
            <a:r>
              <a:rPr lang="ru-RU" sz="2400" smtClean="0">
                <a:latin typeface="Arial" charset="0"/>
              </a:rPr>
              <a:t>Потеря устойчивости формы</a:t>
            </a:r>
          </a:p>
          <a:p>
            <a:pPr eaLnBrk="1" hangingPunct="1">
              <a:lnSpc>
                <a:spcPct val="80000"/>
              </a:lnSpc>
            </a:pPr>
            <a:r>
              <a:rPr lang="ru-RU" sz="2400" smtClean="0">
                <a:latin typeface="Arial" charset="0"/>
              </a:rPr>
              <a:t>Потеря устойчивости положения</a:t>
            </a:r>
          </a:p>
          <a:p>
            <a:pPr eaLnBrk="1" hangingPunct="1">
              <a:lnSpc>
                <a:spcPct val="80000"/>
              </a:lnSpc>
            </a:pPr>
            <a:r>
              <a:rPr lang="ru-RU" sz="2400" smtClean="0">
                <a:latin typeface="Arial" charset="0"/>
              </a:rPr>
              <a:t>Разрушения</a:t>
            </a:r>
          </a:p>
          <a:p>
            <a:pPr eaLnBrk="1" hangingPunct="1">
              <a:lnSpc>
                <a:spcPct val="80000"/>
              </a:lnSpc>
            </a:pPr>
            <a:r>
              <a:rPr lang="ru-RU" sz="2400" smtClean="0">
                <a:latin typeface="Arial" charset="0"/>
              </a:rPr>
              <a:t>Переход в изменяемое состояние</a:t>
            </a:r>
          </a:p>
          <a:p>
            <a:pPr eaLnBrk="1" hangingPunct="1">
              <a:lnSpc>
                <a:spcPct val="80000"/>
              </a:lnSpc>
            </a:pPr>
            <a:r>
              <a:rPr lang="ru-RU" sz="2400" smtClean="0">
                <a:latin typeface="Arial" charset="0"/>
              </a:rPr>
              <a:t>Качественные изменения</a:t>
            </a:r>
          </a:p>
          <a:p>
            <a:pPr eaLnBrk="1" hangingPunct="1">
              <a:lnSpc>
                <a:spcPct val="80000"/>
              </a:lnSpc>
            </a:pPr>
            <a:r>
              <a:rPr lang="ru-RU" sz="2400" smtClean="0">
                <a:latin typeface="Arial" charset="0"/>
              </a:rPr>
              <a:t>Текучесть</a:t>
            </a:r>
          </a:p>
          <a:p>
            <a:pPr eaLnBrk="1" hangingPunct="1">
              <a:lnSpc>
                <a:spcPct val="80000"/>
              </a:lnSpc>
            </a:pPr>
            <a:r>
              <a:rPr lang="ru-RU" sz="2400" smtClean="0">
                <a:latin typeface="Arial" charset="0"/>
              </a:rPr>
              <a:t>Сдвиг соединений</a:t>
            </a:r>
          </a:p>
          <a:p>
            <a:pPr eaLnBrk="1" hangingPunct="1">
              <a:lnSpc>
                <a:spcPct val="80000"/>
              </a:lnSpc>
            </a:pPr>
            <a:r>
              <a:rPr lang="ru-RU" sz="2400" smtClean="0">
                <a:latin typeface="Arial" charset="0"/>
              </a:rPr>
              <a:t>Раскрытие трещин</a:t>
            </a:r>
          </a:p>
        </p:txBody>
      </p:sp>
      <p:sp>
        <p:nvSpPr>
          <p:cNvPr id="93187" name="Rectangle 6"/>
          <p:cNvSpPr>
            <a:spLocks noGrp="1"/>
          </p:cNvSpPr>
          <p:nvPr>
            <p:ph type="body" sz="half" idx="4294967295"/>
          </p:nvPr>
        </p:nvSpPr>
        <p:spPr>
          <a:xfrm>
            <a:off x="4643438" y="2133600"/>
            <a:ext cx="4038600" cy="4525963"/>
          </a:xfrm>
        </p:spPr>
        <p:txBody>
          <a:bodyPr/>
          <a:lstStyle/>
          <a:p>
            <a:pPr eaLnBrk="1" hangingPunct="1"/>
            <a:r>
              <a:rPr lang="ru-RU" sz="2400" smtClean="0">
                <a:latin typeface="Arial" charset="0"/>
              </a:rPr>
              <a:t>Снижение долговечности</a:t>
            </a:r>
          </a:p>
          <a:p>
            <a:pPr eaLnBrk="1" hangingPunct="1"/>
            <a:r>
              <a:rPr lang="ru-RU" sz="2400" smtClean="0">
                <a:latin typeface="Arial" charset="0"/>
              </a:rPr>
              <a:t>Прогибы</a:t>
            </a:r>
          </a:p>
          <a:p>
            <a:pPr eaLnBrk="1" hangingPunct="1"/>
            <a:r>
              <a:rPr lang="ru-RU" sz="2400" smtClean="0">
                <a:latin typeface="Arial" charset="0"/>
              </a:rPr>
              <a:t>Перемещения</a:t>
            </a:r>
          </a:p>
          <a:p>
            <a:pPr eaLnBrk="1" hangingPunct="1"/>
            <a:r>
              <a:rPr lang="ru-RU" sz="2400" smtClean="0">
                <a:latin typeface="Arial" charset="0"/>
              </a:rPr>
              <a:t>Углы поворота</a:t>
            </a:r>
          </a:p>
          <a:p>
            <a:pPr eaLnBrk="1" hangingPunct="1"/>
            <a:r>
              <a:rPr lang="ru-RU" sz="2400" smtClean="0">
                <a:latin typeface="Arial" charset="0"/>
              </a:rPr>
              <a:t>Колебания</a:t>
            </a:r>
          </a:p>
        </p:txBody>
      </p:sp>
      <p:sp>
        <p:nvSpPr>
          <p:cNvPr id="93188" name="Rectangle 5"/>
          <p:cNvSpPr>
            <a:spLocks noChangeArrowheads="1"/>
          </p:cNvSpPr>
          <p:nvPr/>
        </p:nvSpPr>
        <p:spPr bwMode="auto">
          <a:xfrm>
            <a:off x="611188" y="1268413"/>
            <a:ext cx="3025775" cy="576262"/>
          </a:xfrm>
          <a:prstGeom prst="rect">
            <a:avLst/>
          </a:prstGeom>
          <a:noFill/>
          <a:ln w="9525">
            <a:solidFill>
              <a:schemeClr val="tx1"/>
            </a:solidFill>
            <a:miter lim="800000"/>
            <a:headEnd/>
            <a:tailEnd/>
          </a:ln>
        </p:spPr>
        <p:txBody>
          <a:bodyPr wrap="none" anchor="ctr"/>
          <a:lstStyle/>
          <a:p>
            <a:endParaRPr lang="ru-RU"/>
          </a:p>
        </p:txBody>
      </p:sp>
      <p:sp>
        <p:nvSpPr>
          <p:cNvPr id="93189" name="Text Box 6"/>
          <p:cNvSpPr txBox="1">
            <a:spLocks noChangeArrowheads="1"/>
          </p:cNvSpPr>
          <p:nvPr/>
        </p:nvSpPr>
        <p:spPr bwMode="auto">
          <a:xfrm>
            <a:off x="1187450" y="1268413"/>
            <a:ext cx="2233613" cy="457200"/>
          </a:xfrm>
          <a:prstGeom prst="rect">
            <a:avLst/>
          </a:prstGeom>
          <a:noFill/>
          <a:ln w="9525">
            <a:noFill/>
            <a:miter lim="800000"/>
            <a:headEnd/>
            <a:tailEnd/>
          </a:ln>
        </p:spPr>
        <p:txBody>
          <a:bodyPr>
            <a:spAutoFit/>
          </a:bodyPr>
          <a:lstStyle/>
          <a:p>
            <a:pPr>
              <a:spcBef>
                <a:spcPct val="50000"/>
              </a:spcBef>
            </a:pPr>
            <a:r>
              <a:rPr lang="ru-RU" sz="2400"/>
              <a:t>1-ая группа</a:t>
            </a:r>
          </a:p>
        </p:txBody>
      </p:sp>
      <p:sp>
        <p:nvSpPr>
          <p:cNvPr id="93190" name="Rectangle 7"/>
          <p:cNvSpPr>
            <a:spLocks noChangeArrowheads="1"/>
          </p:cNvSpPr>
          <p:nvPr/>
        </p:nvSpPr>
        <p:spPr bwMode="auto">
          <a:xfrm>
            <a:off x="4932363" y="1268413"/>
            <a:ext cx="3024187" cy="576262"/>
          </a:xfrm>
          <a:prstGeom prst="rect">
            <a:avLst/>
          </a:prstGeom>
          <a:noFill/>
          <a:ln w="9525">
            <a:solidFill>
              <a:schemeClr val="tx1"/>
            </a:solidFill>
            <a:miter lim="800000"/>
            <a:headEnd/>
            <a:tailEnd/>
          </a:ln>
        </p:spPr>
        <p:txBody>
          <a:bodyPr wrap="none" anchor="ctr"/>
          <a:lstStyle/>
          <a:p>
            <a:endParaRPr lang="ru-RU"/>
          </a:p>
        </p:txBody>
      </p:sp>
      <p:sp>
        <p:nvSpPr>
          <p:cNvPr id="93191" name="Text Box 8"/>
          <p:cNvSpPr txBox="1">
            <a:spLocks noChangeArrowheads="1"/>
          </p:cNvSpPr>
          <p:nvPr/>
        </p:nvSpPr>
        <p:spPr bwMode="auto">
          <a:xfrm>
            <a:off x="5510213" y="1268413"/>
            <a:ext cx="2232025" cy="457200"/>
          </a:xfrm>
          <a:prstGeom prst="rect">
            <a:avLst/>
          </a:prstGeom>
          <a:noFill/>
          <a:ln w="9525">
            <a:noFill/>
            <a:miter lim="800000"/>
            <a:headEnd/>
            <a:tailEnd/>
          </a:ln>
        </p:spPr>
        <p:txBody>
          <a:bodyPr>
            <a:spAutoFit/>
          </a:bodyPr>
          <a:lstStyle/>
          <a:p>
            <a:pPr>
              <a:spcBef>
                <a:spcPct val="50000"/>
              </a:spcBef>
            </a:pPr>
            <a:r>
              <a:rPr lang="ru-RU" sz="2400"/>
              <a:t>2-ая группа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663" y="173955"/>
            <a:ext cx="822960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Первый период</a:t>
            </a:r>
            <a:br>
              <a:rPr lang="ru-RU" b="1" dirty="0" smtClean="0">
                <a:ln w="17780" cmpd="sng">
                  <a:solidFill>
                    <a:srgbClr val="FFFFFF"/>
                  </a:solidFill>
                  <a:prstDash val="solid"/>
                  <a:miter lim="800000"/>
                </a:ln>
                <a:effectLst>
                  <a:outerShdw blurRad="50800" algn="tl" rotWithShape="0">
                    <a:srgbClr val="000000"/>
                  </a:outerShdw>
                </a:effectLst>
              </a:rPr>
            </a:br>
            <a:r>
              <a:rPr lang="ru-RU" sz="3600" dirty="0" smtClean="0"/>
              <a:t>(от </a:t>
            </a:r>
            <a:r>
              <a:rPr lang="ru-RU" sz="3600" dirty="0"/>
              <a:t>ХII века до начала ХVII века</a:t>
            </a:r>
            <a:r>
              <a:rPr lang="ru-RU" sz="3600" dirty="0" smtClean="0"/>
              <a:t>)</a:t>
            </a:r>
            <a:endParaRPr lang="ru-RU" sz="3600" dirty="0"/>
          </a:p>
        </p:txBody>
      </p:sp>
      <p:graphicFrame>
        <p:nvGraphicFramePr>
          <p:cNvPr id="17447" name="Group 39"/>
          <p:cNvGraphicFramePr>
            <a:graphicFrameLocks noGrp="1"/>
          </p:cNvGraphicFramePr>
          <p:nvPr/>
        </p:nvGraphicFramePr>
        <p:xfrm>
          <a:off x="684213" y="1528763"/>
          <a:ext cx="7991475" cy="4760913"/>
        </p:xfrm>
        <a:graphic>
          <a:graphicData uri="http://schemas.openxmlformats.org/drawingml/2006/table">
            <a:tbl>
              <a:tblPr/>
              <a:tblGrid>
                <a:gridCol w="647700"/>
                <a:gridCol w="2879725"/>
                <a:gridCol w="4464050"/>
              </a:tblGrid>
              <a:tr h="762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Первый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762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Уникальные сооружения (церкви, дворцы и т.п.)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Кричное железо</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1098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Способ производства металла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Рафинирование чугуна в кричном горне с целью получения ковкого (кричного) железа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Кузнечная сварка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62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Затяжки и скрепы для каменных конструкций</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525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Прямоугольное, квадратное</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3"/>
          <p:cNvSpPr>
            <a:spLocks noGrp="1"/>
          </p:cNvSpPr>
          <p:nvPr>
            <p:ph type="body" idx="4294967295"/>
          </p:nvPr>
        </p:nvSpPr>
        <p:spPr>
          <a:xfrm>
            <a:off x="457200" y="260350"/>
            <a:ext cx="8229600" cy="1223963"/>
          </a:xfrm>
        </p:spPr>
        <p:txBody>
          <a:bodyPr/>
          <a:lstStyle/>
          <a:p>
            <a:pPr marL="0" indent="0" algn="ctr">
              <a:buFont typeface="Arial" charset="0"/>
              <a:buNone/>
            </a:pPr>
            <a:r>
              <a:rPr lang="ru-RU" smtClean="0">
                <a:latin typeface="Arial" charset="0"/>
              </a:rPr>
              <a:t>В методе ПС рассматривают постоянные, временные и особые нагрузки:</a:t>
            </a:r>
          </a:p>
          <a:p>
            <a:pPr marL="0" indent="0">
              <a:buFont typeface="Arial" charset="0"/>
              <a:buNone/>
            </a:pPr>
            <a:endParaRPr lang="ru-RU" sz="2400" smtClean="0">
              <a:latin typeface="Arial" charset="0"/>
            </a:endParaRPr>
          </a:p>
          <a:p>
            <a:pPr marL="0" indent="0">
              <a:buFont typeface="Arial" charset="0"/>
              <a:buNone/>
            </a:pPr>
            <a:endParaRPr lang="ru-RU" smtClean="0">
              <a:latin typeface="Arial" charset="0"/>
            </a:endParaRPr>
          </a:p>
        </p:txBody>
      </p:sp>
      <p:sp>
        <p:nvSpPr>
          <p:cNvPr id="94210" name="Text Box 5"/>
          <p:cNvSpPr txBox="1">
            <a:spLocks noChangeArrowheads="1"/>
          </p:cNvSpPr>
          <p:nvPr/>
        </p:nvSpPr>
        <p:spPr bwMode="auto">
          <a:xfrm>
            <a:off x="179388" y="1628775"/>
            <a:ext cx="8785225" cy="4875213"/>
          </a:xfrm>
          <a:prstGeom prst="rect">
            <a:avLst/>
          </a:prstGeom>
          <a:noFill/>
          <a:ln w="9525">
            <a:noFill/>
            <a:miter lim="800000"/>
            <a:headEnd/>
            <a:tailEnd/>
          </a:ln>
        </p:spPr>
        <p:txBody>
          <a:bodyPr>
            <a:spAutoFit/>
          </a:bodyPr>
          <a:lstStyle/>
          <a:p>
            <a:pPr marL="2243138" indent="-2243138" eaLnBrk="0" hangingPunct="0">
              <a:spcBef>
                <a:spcPct val="20000"/>
              </a:spcBef>
              <a:buFont typeface="Arial" charset="0"/>
              <a:buNone/>
            </a:pPr>
            <a:r>
              <a:rPr lang="ru-RU" sz="2400"/>
              <a:t>1. Постоянные: вес конструкций, давление грунта, усилие         предварительного напряжения</a:t>
            </a:r>
          </a:p>
          <a:p>
            <a:pPr marL="2243138" indent="-2243138" eaLnBrk="0" hangingPunct="0">
              <a:spcBef>
                <a:spcPct val="20000"/>
              </a:spcBef>
              <a:buFont typeface="Arial" charset="0"/>
              <a:buNone/>
            </a:pPr>
            <a:r>
              <a:rPr lang="ru-RU" sz="2400"/>
              <a:t>2. Временные: а) длительные: вес оборудования</a:t>
            </a:r>
          </a:p>
          <a:p>
            <a:pPr marL="2243138" indent="-2243138" eaLnBrk="0" hangingPunct="0">
              <a:spcBef>
                <a:spcPct val="20000"/>
              </a:spcBef>
              <a:buFont typeface="Arial" charset="0"/>
              <a:buNone/>
            </a:pPr>
            <a:r>
              <a:rPr lang="ru-RU" sz="2400"/>
              <a:t>                                                    вес жидкостей и материалов</a:t>
            </a:r>
          </a:p>
          <a:p>
            <a:pPr marL="2243138" indent="-2243138" eaLnBrk="0" hangingPunct="0">
              <a:spcBef>
                <a:spcPct val="20000"/>
              </a:spcBef>
              <a:buFont typeface="Arial" charset="0"/>
              <a:buNone/>
            </a:pPr>
            <a:r>
              <a:rPr lang="ru-RU" sz="2400"/>
              <a:t>                                                    температурные воздействия</a:t>
            </a:r>
          </a:p>
          <a:p>
            <a:pPr marL="2243138" indent="-2243138" eaLnBrk="0" hangingPunct="0">
              <a:spcBef>
                <a:spcPct val="20000"/>
              </a:spcBef>
              <a:buFont typeface="Arial" charset="0"/>
              <a:buNone/>
            </a:pPr>
            <a:r>
              <a:rPr lang="ru-RU" sz="2400"/>
              <a:t>                         б) кратковременные: снеговая нагрузка</a:t>
            </a:r>
          </a:p>
          <a:p>
            <a:pPr marL="2243138" indent="-2243138" eaLnBrk="0" hangingPunct="0">
              <a:spcBef>
                <a:spcPct val="20000"/>
              </a:spcBef>
              <a:buFont typeface="Arial" charset="0"/>
              <a:buNone/>
            </a:pPr>
            <a:r>
              <a:rPr lang="ru-RU" sz="2400"/>
              <a:t>                                                             ветровая нагрузка</a:t>
            </a:r>
          </a:p>
          <a:p>
            <a:pPr marL="2243138" indent="-2243138" eaLnBrk="0" hangingPunct="0">
              <a:spcBef>
                <a:spcPct val="20000"/>
              </a:spcBef>
              <a:buFont typeface="Arial" charset="0"/>
              <a:buNone/>
            </a:pPr>
            <a:r>
              <a:rPr lang="ru-RU" sz="2400"/>
              <a:t>                                                             полезная нагрузка</a:t>
            </a:r>
          </a:p>
          <a:p>
            <a:pPr marL="2243138" indent="-2243138" eaLnBrk="0" hangingPunct="0">
              <a:spcBef>
                <a:spcPct val="20000"/>
              </a:spcBef>
              <a:buFont typeface="Arial" charset="0"/>
              <a:buNone/>
            </a:pPr>
            <a:r>
              <a:rPr lang="ru-RU" sz="2400"/>
              <a:t>                         в) особые: сейсмика</a:t>
            </a:r>
          </a:p>
          <a:p>
            <a:pPr marL="2243138" indent="-2243138" eaLnBrk="0" hangingPunct="0">
              <a:spcBef>
                <a:spcPct val="20000"/>
              </a:spcBef>
              <a:buFont typeface="Arial" charset="0"/>
              <a:buNone/>
            </a:pPr>
            <a:r>
              <a:rPr lang="ru-RU" sz="2400"/>
              <a:t>                                            взрыв    </a:t>
            </a:r>
          </a:p>
          <a:p>
            <a:pPr marL="2243138" indent="-2243138">
              <a:spcBef>
                <a:spcPct val="50000"/>
              </a:spcBef>
            </a:pPr>
            <a:endParaRPr lang="ru-RU" sz="2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3"/>
          <p:cNvSpPr>
            <a:spLocks noGrp="1"/>
          </p:cNvSpPr>
          <p:nvPr>
            <p:ph type="body" idx="4294967295"/>
          </p:nvPr>
        </p:nvSpPr>
        <p:spPr>
          <a:xfrm>
            <a:off x="457200" y="404813"/>
            <a:ext cx="8229600" cy="5976937"/>
          </a:xfrm>
        </p:spPr>
        <p:txBody>
          <a:bodyPr/>
          <a:lstStyle/>
          <a:p>
            <a:pPr>
              <a:lnSpc>
                <a:spcPct val="80000"/>
              </a:lnSpc>
              <a:buFont typeface="Arial" charset="0"/>
              <a:buNone/>
            </a:pPr>
            <a:r>
              <a:rPr lang="ru-RU" sz="2400" smtClean="0">
                <a:latin typeface="Arial" charset="0"/>
              </a:rPr>
              <a:t>Расчет конструкций и оснований по предельным состояниям первой и второй групп следует выполнять с учетом неблагоприятных сочетаний нагрузок или соответствующих им усилий. Эти сочетания устанавливаются из анализа реальных вариантов одновременного действия различных нагрузок для рассматриваемой стадии работы конструкции или основания.</a:t>
            </a:r>
          </a:p>
          <a:p>
            <a:pPr>
              <a:lnSpc>
                <a:spcPct val="80000"/>
              </a:lnSpc>
            </a:pPr>
            <a:endParaRPr lang="ru-RU" sz="2400" smtClean="0">
              <a:latin typeface="Arial" charset="0"/>
            </a:endParaRPr>
          </a:p>
          <a:p>
            <a:pPr>
              <a:lnSpc>
                <a:spcPct val="80000"/>
              </a:lnSpc>
              <a:buFont typeface="Arial" charset="0"/>
              <a:buNone/>
            </a:pPr>
            <a:r>
              <a:rPr lang="ru-RU" sz="2400" smtClean="0">
                <a:latin typeface="Arial" charset="0"/>
              </a:rPr>
              <a:t>В зависимости от учитываемого состава нагрузок следует различать:</a:t>
            </a:r>
          </a:p>
          <a:p>
            <a:pPr>
              <a:lnSpc>
                <a:spcPct val="80000"/>
              </a:lnSpc>
            </a:pPr>
            <a:endParaRPr lang="ru-RU" sz="2400" smtClean="0">
              <a:latin typeface="Arial" charset="0"/>
            </a:endParaRPr>
          </a:p>
          <a:p>
            <a:pPr>
              <a:lnSpc>
                <a:spcPct val="80000"/>
              </a:lnSpc>
            </a:pPr>
            <a:r>
              <a:rPr lang="ru-RU" sz="2400" smtClean="0">
                <a:latin typeface="Arial" charset="0"/>
              </a:rPr>
              <a:t>а) основные сочетания нагрузок, состоящие из постоянных, длительных и кратковременных</a:t>
            </a:r>
          </a:p>
          <a:p>
            <a:pPr>
              <a:lnSpc>
                <a:spcPct val="80000"/>
              </a:lnSpc>
            </a:pPr>
            <a:endParaRPr lang="ru-RU" sz="2400" smtClean="0">
              <a:latin typeface="Arial" charset="0"/>
            </a:endParaRPr>
          </a:p>
          <a:p>
            <a:pPr>
              <a:lnSpc>
                <a:spcPct val="80000"/>
              </a:lnSpc>
            </a:pPr>
            <a:r>
              <a:rPr lang="ru-RU" sz="2400" smtClean="0">
                <a:latin typeface="Arial" charset="0"/>
              </a:rPr>
              <a:t>б) особые сочетания нагрузок, состоящие из постоянных, длительных, кратковременных и одной из особых нагрузок</a:t>
            </a:r>
          </a:p>
          <a:p>
            <a:pPr>
              <a:lnSpc>
                <a:spcPct val="80000"/>
              </a:lnSpc>
              <a:buFont typeface="Arial" charset="0"/>
              <a:buNone/>
            </a:pPr>
            <a:endParaRPr lang="ru-RU" sz="2400" smtClean="0">
              <a:latin typeface="Arial"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p:cNvSpPr>
          <p:nvPr>
            <p:ph type="title" idx="4294967295"/>
          </p:nvPr>
        </p:nvSpPr>
        <p:spPr/>
        <p:txBody>
          <a:bodyPr/>
          <a:lstStyle/>
          <a:p>
            <a:r>
              <a:rPr lang="ru-RU" sz="3200" b="1" smtClean="0">
                <a:latin typeface="Arial" charset="0"/>
              </a:rPr>
              <a:t>Группы конструкций, в которых ПС наступает в результате:</a:t>
            </a:r>
          </a:p>
        </p:txBody>
      </p:sp>
      <p:sp>
        <p:nvSpPr>
          <p:cNvPr id="96258" name="Rectangle 3"/>
          <p:cNvSpPr>
            <a:spLocks noGrp="1"/>
          </p:cNvSpPr>
          <p:nvPr>
            <p:ph type="body" idx="4294967295"/>
          </p:nvPr>
        </p:nvSpPr>
        <p:spPr/>
        <p:txBody>
          <a:bodyPr/>
          <a:lstStyle/>
          <a:p>
            <a:r>
              <a:rPr lang="ru-RU" smtClean="0">
                <a:latin typeface="Arial" charset="0"/>
              </a:rPr>
              <a:t>А) В упругой и упруго-пластической стадии (1, 2 гр. ПС)</a:t>
            </a:r>
          </a:p>
          <a:p>
            <a:r>
              <a:rPr lang="ru-RU" smtClean="0">
                <a:latin typeface="Arial" charset="0"/>
              </a:rPr>
              <a:t>Б) В упругой стадии без площадки текучести (1, 2 гр. ПС)</a:t>
            </a:r>
          </a:p>
          <a:p>
            <a:r>
              <a:rPr lang="ru-RU" smtClean="0">
                <a:latin typeface="Arial" charset="0"/>
              </a:rPr>
              <a:t>В) Потери устойчивости (1 гр. ПС)</a:t>
            </a:r>
          </a:p>
          <a:p>
            <a:r>
              <a:rPr lang="ru-RU" smtClean="0">
                <a:latin typeface="Arial" charset="0"/>
              </a:rPr>
              <a:t>Г) Хрупкого разрушения (1 гр. ПС)</a:t>
            </a:r>
          </a:p>
          <a:p>
            <a:r>
              <a:rPr lang="ru-RU" smtClean="0">
                <a:latin typeface="Arial" charset="0"/>
              </a:rPr>
              <a:t>Д) Усталости (1 гр. ПС)</a:t>
            </a:r>
          </a:p>
          <a:p>
            <a:r>
              <a:rPr lang="ru-RU" smtClean="0">
                <a:latin typeface="Arial" charset="0"/>
              </a:rPr>
              <a:t>Е) Колебаний (1 гр. ПС)</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14348" y="214290"/>
            <a:ext cx="7677049" cy="5452716"/>
          </a:xfrm>
          <a:prstGeom prst="ellipse">
            <a:avLst/>
          </a:prstGeom>
          <a:ln>
            <a:noFill/>
          </a:ln>
          <a:effectLst>
            <a:softEdge rad="112500"/>
          </a:effectLst>
        </p:spPr>
      </p:pic>
      <p:sp>
        <p:nvSpPr>
          <p:cNvPr id="2" name="Заголовок 1"/>
          <p:cNvSpPr>
            <a:spLocks noGrp="1"/>
          </p:cNvSpPr>
          <p:nvPr>
            <p:ph type="ctrTitle" idx="4294967295"/>
          </p:nvPr>
        </p:nvSpPr>
        <p:spPr>
          <a:xfrm>
            <a:off x="179512" y="116632"/>
            <a:ext cx="2857520" cy="1214447"/>
          </a:xfrm>
        </p:spPr>
        <p:txBody>
          <a:bodyPr rtlCol="0">
            <a:normAutofit/>
          </a:bodyPr>
          <a:lstStyle/>
          <a:p>
            <a:pPr eaLnBrk="1" fontAlgn="auto" hangingPunct="1">
              <a:spcAft>
                <a:spcPts val="0"/>
              </a:spcAft>
              <a:defRPr/>
            </a:pPr>
            <a:r>
              <a:rPr lang="ru-RU" sz="3600" b="1" dirty="0" smtClean="0">
                <a:ln w="17780" cmpd="sng">
                  <a:solidFill>
                    <a:srgbClr val="FFFFFF"/>
                  </a:solidFill>
                  <a:prstDash val="solid"/>
                  <a:miter lim="800000"/>
                </a:ln>
                <a:effectLst>
                  <a:outerShdw blurRad="50800" algn="tl" rotWithShape="0">
                    <a:srgbClr val="000000"/>
                  </a:outerShdw>
                </a:effectLst>
              </a:rPr>
              <a:t>Лекция 5</a:t>
            </a:r>
            <a:endParaRPr lang="ru-RU" sz="3600" b="1" dirty="0">
              <a:ln w="17780" cmpd="sng">
                <a:solidFill>
                  <a:srgbClr val="FFFFFF"/>
                </a:solidFill>
                <a:prstDash val="solid"/>
                <a:miter lim="800000"/>
              </a:ln>
              <a:effectLst>
                <a:outerShdw blurRad="50800" algn="tl" rotWithShape="0">
                  <a:srgbClr val="000000"/>
                </a:outerShdw>
              </a:effectLst>
            </a:endParaRPr>
          </a:p>
        </p:txBody>
      </p:sp>
      <p:sp>
        <p:nvSpPr>
          <p:cNvPr id="3" name="Подзаголовок 2"/>
          <p:cNvSpPr>
            <a:spLocks noGrp="1"/>
          </p:cNvSpPr>
          <p:nvPr>
            <p:ph type="subTitle" idx="4294967295"/>
          </p:nvPr>
        </p:nvSpPr>
        <p:spPr>
          <a:xfrm>
            <a:off x="285720" y="4797152"/>
            <a:ext cx="8643998" cy="1656184"/>
          </a:xfrm>
        </p:spPr>
        <p:txBody>
          <a:bodyPr rtlCol="0">
            <a:noAutofit/>
          </a:bodyPr>
          <a:lstStyle/>
          <a:p>
            <a:pPr marL="0" indent="0" algn="ctr" eaLnBrk="1" fontAlgn="auto" hangingPunct="1">
              <a:spcBef>
                <a:spcPts val="600"/>
              </a:spcBef>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Работа и особенности</a:t>
            </a:r>
          </a:p>
          <a:p>
            <a:pPr marL="0" indent="0" algn="ctr" eaLnBrk="1" fontAlgn="auto" hangingPunct="1">
              <a:spcBef>
                <a:spcPts val="600"/>
              </a:spcBef>
              <a:spcAft>
                <a:spcPts val="0"/>
              </a:spcAft>
              <a:buFont typeface="Arial" pitchFamily="34" charset="0"/>
              <a:buNone/>
              <a:defRPr/>
            </a:pPr>
            <a:r>
              <a:rPr lang="ru-RU" sz="5000" b="1" dirty="0" smtClean="0">
                <a:ln w="17780" cmpd="sng">
                  <a:solidFill>
                    <a:srgbClr val="FFFFFF"/>
                  </a:solidFill>
                  <a:prstDash val="solid"/>
                  <a:miter lim="800000"/>
                </a:ln>
                <a:solidFill>
                  <a:schemeClr val="tx1">
                    <a:lumMod val="95000"/>
                    <a:lumOff val="5000"/>
                  </a:schemeClr>
                </a:solidFill>
                <a:effectLst>
                  <a:outerShdw blurRad="50800" algn="tl" rotWithShape="0">
                    <a:srgbClr val="000000"/>
                  </a:outerShdw>
                </a:effectLst>
              </a:rPr>
              <a:t>расчета МК</a:t>
            </a:r>
            <a:endParaRPr lang="ru-RU" sz="5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755576" y="404664"/>
            <a:ext cx="7931224" cy="792088"/>
          </a:xfrm>
        </p:spPr>
        <p:txBody>
          <a:bodyPr rtlCol="0">
            <a:normAutofit/>
          </a:bodyPr>
          <a:lstStyle/>
          <a:p>
            <a:pPr algn="l"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Вопросы</a:t>
            </a:r>
            <a:endParaRPr lang="ru-RU" dirty="0"/>
          </a:p>
        </p:txBody>
      </p:sp>
      <p:sp>
        <p:nvSpPr>
          <p:cNvPr id="11" name="Заголовок 8"/>
          <p:cNvSpPr txBox="1">
            <a:spLocks/>
          </p:cNvSpPr>
          <p:nvPr/>
        </p:nvSpPr>
        <p:spPr>
          <a:xfrm>
            <a:off x="755650" y="1268413"/>
            <a:ext cx="7993063" cy="51847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l" fontAlgn="auto">
              <a:spcAft>
                <a:spcPts val="0"/>
              </a:spcAft>
              <a:buFont typeface="+mj-lt"/>
              <a:buAutoNum type="arabicPeriod"/>
              <a:defRPr/>
            </a:pPr>
            <a:r>
              <a:rPr lang="ru-RU" sz="3200" dirty="0" smtClean="0"/>
              <a:t>Общие сведения</a:t>
            </a:r>
          </a:p>
          <a:p>
            <a:pPr marL="514350" indent="-514350" algn="l" fontAlgn="auto">
              <a:spcAft>
                <a:spcPts val="0"/>
              </a:spcAft>
              <a:buFont typeface="+mj-lt"/>
              <a:buAutoNum type="arabicPeriod"/>
              <a:defRPr/>
            </a:pPr>
            <a:r>
              <a:rPr lang="ru-RU" sz="3200" dirty="0" smtClean="0"/>
              <a:t>Предельное состояние и расчет элементов на действие осевого усилия</a:t>
            </a:r>
          </a:p>
          <a:p>
            <a:pPr marL="514350" indent="-514350" algn="l" fontAlgn="auto">
              <a:spcAft>
                <a:spcPts val="0"/>
              </a:spcAft>
              <a:buFont typeface="+mj-lt"/>
              <a:buAutoNum type="arabicPeriod"/>
              <a:defRPr/>
            </a:pPr>
            <a:r>
              <a:rPr lang="ru-RU" sz="3200" dirty="0" smtClean="0"/>
              <a:t>Предельное состояние и расчет изгибаемых элементов</a:t>
            </a:r>
          </a:p>
          <a:p>
            <a:pPr marL="514350" indent="-514350" algn="l" fontAlgn="auto">
              <a:spcAft>
                <a:spcPts val="0"/>
              </a:spcAft>
              <a:buFont typeface="+mj-lt"/>
              <a:buAutoNum type="arabicPeriod"/>
              <a:defRPr/>
            </a:pPr>
            <a:r>
              <a:rPr lang="ru-RU" sz="3200" dirty="0" smtClean="0"/>
              <a:t>Обеспечение и расчет местной устойчивости элементов</a:t>
            </a:r>
          </a:p>
          <a:p>
            <a:pPr algn="l" fontAlgn="auto">
              <a:spcAft>
                <a:spcPts val="0"/>
              </a:spcAft>
              <a:defRPr/>
            </a:pPr>
            <a:endParaRPr lang="ru-RU" sz="3200" dirty="0" smtClean="0"/>
          </a:p>
          <a:p>
            <a:pPr marL="530225" indent="-265113" algn="l" fontAlgn="auto">
              <a:spcAft>
                <a:spcPts val="0"/>
              </a:spcAft>
              <a:buFont typeface="Arial" pitchFamily="34" charset="0"/>
              <a:buChar char="•"/>
              <a:defRPr/>
            </a:pPr>
            <a:endParaRPr lang="ru-RU" sz="3200" b="1" i="1" dirty="0"/>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1DAAB38-3853-404B-B07D-22B101049924}" type="slidenum">
              <a:rPr lang="ru-RU" sz="1200">
                <a:solidFill>
                  <a:schemeClr val="tx1">
                    <a:tint val="75000"/>
                  </a:schemeClr>
                </a:solidFill>
                <a:latin typeface="+mn-lt"/>
                <a:cs typeface="+mn-cs"/>
              </a:rPr>
              <a:pPr algn="r" fontAlgn="auto">
                <a:spcBef>
                  <a:spcPts val="0"/>
                </a:spcBef>
                <a:spcAft>
                  <a:spcPts val="0"/>
                </a:spcAft>
                <a:defRPr/>
              </a:pPr>
              <a:t>74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27384"/>
            <a:ext cx="8229600" cy="1647056"/>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Виды напряжений и их учет при расчете элементов МК</a:t>
            </a:r>
            <a:endParaRPr lang="ru-RU" dirty="0"/>
          </a:p>
        </p:txBody>
      </p:sp>
      <p:sp>
        <p:nvSpPr>
          <p:cNvPr id="11" name="Заголовок 8"/>
          <p:cNvSpPr txBox="1">
            <a:spLocks/>
          </p:cNvSpPr>
          <p:nvPr/>
        </p:nvSpPr>
        <p:spPr>
          <a:xfrm>
            <a:off x="611188" y="1557338"/>
            <a:ext cx="7993062" cy="51847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fontAlgn="auto">
              <a:spcAft>
                <a:spcPts val="0"/>
              </a:spcAft>
              <a:defRPr/>
            </a:pPr>
            <a:r>
              <a:rPr lang="ru-RU" sz="2800" dirty="0" smtClean="0"/>
              <a:t>Напряжения </a:t>
            </a:r>
            <a:r>
              <a:rPr lang="ru-RU" sz="2800" dirty="0"/>
              <a:t>в зависимости от их происхождения можно разделить на четыре </a:t>
            </a:r>
            <a:r>
              <a:rPr lang="ru-RU" sz="2800" dirty="0" smtClean="0"/>
              <a:t>вида:</a:t>
            </a:r>
          </a:p>
          <a:p>
            <a:pPr indent="354013" algn="just" fontAlgn="auto">
              <a:spcAft>
                <a:spcPts val="0"/>
              </a:spcAft>
              <a:buFont typeface="Arial" pitchFamily="34" charset="0"/>
              <a:buChar char="•"/>
              <a:defRPr/>
            </a:pPr>
            <a:r>
              <a:rPr lang="ru-RU" sz="2800" b="1" dirty="0" smtClean="0"/>
              <a:t>Основные</a:t>
            </a:r>
            <a:r>
              <a:rPr lang="ru-RU" sz="2800" dirty="0" smtClean="0"/>
              <a:t> напряжения являются </a:t>
            </a:r>
            <a:r>
              <a:rPr lang="ru-RU" sz="2800" dirty="0"/>
              <a:t>следствием действия внешних усилий, определяемых в результате расчета МК по принятой идеализированной расчетной схеме. </a:t>
            </a:r>
            <a:r>
              <a:rPr lang="ru-RU" sz="2800" dirty="0" smtClean="0"/>
              <a:t>Напряжения, возникающие от преднапряжения, </a:t>
            </a:r>
            <a:r>
              <a:rPr lang="ru-RU" sz="2800" dirty="0"/>
              <a:t>также относятся к </a:t>
            </a:r>
            <a:r>
              <a:rPr lang="ru-RU" sz="2800" dirty="0" smtClean="0"/>
              <a:t>основным.</a:t>
            </a:r>
          </a:p>
          <a:p>
            <a:pPr indent="354013" algn="just" fontAlgn="auto">
              <a:spcAft>
                <a:spcPts val="0"/>
              </a:spcAft>
              <a:buFont typeface="Arial" pitchFamily="34" charset="0"/>
              <a:buChar char="•"/>
              <a:defRPr/>
            </a:pPr>
            <a:r>
              <a:rPr lang="ru-RU" sz="2800" b="1" dirty="0"/>
              <a:t>Дополнительные</a:t>
            </a:r>
            <a:r>
              <a:rPr lang="ru-RU" sz="2800" dirty="0"/>
              <a:t> </a:t>
            </a:r>
            <a:r>
              <a:rPr lang="ru-RU" sz="2800" dirty="0" smtClean="0"/>
              <a:t>напряжения возникают </a:t>
            </a:r>
            <a:r>
              <a:rPr lang="ru-RU" sz="2800" dirty="0"/>
              <a:t>от неучтенных в идеализированной схеме факторов </a:t>
            </a:r>
            <a:r>
              <a:rPr lang="ru-RU" sz="2800" dirty="0" smtClean="0"/>
              <a:t>(</a:t>
            </a:r>
            <a:r>
              <a:rPr lang="ru-RU" sz="2800" dirty="0"/>
              <a:t>например, из-за </a:t>
            </a:r>
            <a:r>
              <a:rPr lang="ru-RU" sz="2800" dirty="0" smtClean="0"/>
              <a:t>реальной жесткости </a:t>
            </a:r>
            <a:r>
              <a:rPr lang="ru-RU" sz="2800" dirty="0"/>
              <a:t>узлов, дополнительных систем связей и т. п.</a:t>
            </a:r>
            <a:r>
              <a:rPr lang="ru-RU" sz="2800" dirty="0" smtClean="0"/>
              <a:t>)</a:t>
            </a:r>
            <a:endParaRPr lang="ru-RU" sz="2800" b="1" dirty="0"/>
          </a:p>
          <a:p>
            <a:pPr algn="just" fontAlgn="auto">
              <a:spcAft>
                <a:spcPts val="0"/>
              </a:spcAft>
              <a:defRPr/>
            </a:pPr>
            <a:endParaRPr lang="ru-RU" sz="28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DF08885-E9D0-484F-B3C3-0E5926924057}" type="slidenum">
              <a:rPr lang="ru-RU" sz="1200">
                <a:solidFill>
                  <a:schemeClr val="tx1">
                    <a:tint val="75000"/>
                  </a:schemeClr>
                </a:solidFill>
                <a:latin typeface="+mn-lt"/>
                <a:cs typeface="+mn-cs"/>
              </a:rPr>
              <a:pPr algn="r" fontAlgn="auto">
                <a:spcBef>
                  <a:spcPts val="0"/>
                </a:spcBef>
                <a:spcAft>
                  <a:spcPts val="0"/>
                </a:spcAft>
                <a:defRPr/>
              </a:pPr>
              <a:t>75</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333375"/>
            <a:ext cx="7993062" cy="381635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Начальные</a:t>
            </a:r>
            <a:r>
              <a:rPr lang="ru-RU" sz="2800" dirty="0" smtClean="0"/>
              <a:t> напряжения возникают </a:t>
            </a:r>
            <a:r>
              <a:rPr lang="ru-RU" sz="2800" dirty="0"/>
              <a:t>в результате неравномерного остывания после прокатки, при сварке или в результате предшествующей работы элемента в пластическом состоянии</a:t>
            </a:r>
            <a:r>
              <a:rPr lang="ru-RU" sz="2800" dirty="0" smtClean="0"/>
              <a:t>.</a:t>
            </a:r>
          </a:p>
          <a:p>
            <a:pPr indent="354013" algn="just" fontAlgn="auto">
              <a:spcAft>
                <a:spcPts val="0"/>
              </a:spcAft>
              <a:buFont typeface="Arial" pitchFamily="34" charset="0"/>
              <a:buChar char="•"/>
              <a:defRPr/>
            </a:pPr>
            <a:r>
              <a:rPr lang="ru-RU" sz="2800" b="1" dirty="0" smtClean="0"/>
              <a:t>Местные </a:t>
            </a:r>
            <a:r>
              <a:rPr lang="ru-RU" sz="2800" dirty="0" smtClean="0"/>
              <a:t>напряжения появляются в </a:t>
            </a:r>
            <a:r>
              <a:rPr lang="ru-RU" sz="2800" dirty="0"/>
              <a:t>элементах конструкций либо от внешних местных воздействий (сосредоточенных нагрузок, опорных реакций, подвижных грузов), либо в местах резких изменений формы</a:t>
            </a:r>
            <a:r>
              <a:rPr lang="ru-RU" sz="2800" dirty="0" smtClean="0"/>
              <a:t>.</a:t>
            </a:r>
            <a:endParaRPr lang="ru-RU" sz="2800" dirty="0"/>
          </a:p>
          <a:p>
            <a:pPr algn="just" fontAlgn="auto">
              <a:spcAft>
                <a:spcPts val="0"/>
              </a:spcAft>
              <a:defRPr/>
            </a:pPr>
            <a:endParaRPr lang="ru-RU" sz="2800" dirty="0" smtClean="0"/>
          </a:p>
          <a:p>
            <a:pPr marL="530225" indent="-265113" algn="just" fontAlgn="auto">
              <a:spcAft>
                <a:spcPts val="0"/>
              </a:spcAft>
              <a:buFont typeface="Arial" pitchFamily="34" charset="0"/>
              <a:buChar char="•"/>
              <a:defRPr/>
            </a:pPr>
            <a:endParaRPr lang="ru-RU" sz="2700" b="1" i="1" dirty="0"/>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9886E70-C5D0-4778-A45F-17B9C590D809}" type="slidenum">
              <a:rPr lang="ru-RU" sz="1200">
                <a:solidFill>
                  <a:schemeClr val="tx1">
                    <a:tint val="75000"/>
                  </a:schemeClr>
                </a:solidFill>
                <a:latin typeface="+mn-lt"/>
                <a:cs typeface="+mn-cs"/>
              </a:rPr>
              <a:pPr algn="r" fontAlgn="auto">
                <a:spcBef>
                  <a:spcPts val="0"/>
                </a:spcBef>
                <a:spcAft>
                  <a:spcPts val="0"/>
                </a:spcAft>
                <a:defRPr/>
              </a:pPr>
              <a:t>76</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extLst>
          </a:blip>
          <a:stretch>
            <a:fillRect/>
          </a:stretch>
        </p:blipFill>
        <p:spPr bwMode="hidden">
          <a:xfrm>
            <a:off x="587853" y="188640"/>
            <a:ext cx="7998206" cy="4639895"/>
          </a:xfrm>
          <a:prstGeom prst="rect">
            <a:avLst/>
          </a:prstGeom>
          <a:ln>
            <a:noFill/>
          </a:ln>
          <a:effectLst>
            <a:softEdge rad="112500"/>
          </a:effectLst>
          <a:extLst>
            <a:ext uri="{909E8E84-426E-40DD-AFC4-6F175D3DCCD1}"/>
            <a:ext uri="{91240B29-F687-4F45-9708-019B960494DF}"/>
            <a:ext uri="{AF507438-7753-43E0-B8FC-AC1667EBCBE1}"/>
          </a:extLst>
        </p:spPr>
      </p:pic>
      <p:sp>
        <p:nvSpPr>
          <p:cNvPr id="101378" name="TextBox 5"/>
          <p:cNvSpPr txBox="1">
            <a:spLocks noChangeArrowheads="1"/>
          </p:cNvSpPr>
          <p:nvPr/>
        </p:nvSpPr>
        <p:spPr bwMode="auto">
          <a:xfrm>
            <a:off x="395288" y="5057775"/>
            <a:ext cx="8499475" cy="1616075"/>
          </a:xfrm>
          <a:prstGeom prst="rect">
            <a:avLst/>
          </a:prstGeom>
          <a:noFill/>
          <a:ln w="9525">
            <a:noFill/>
            <a:miter lim="800000"/>
            <a:headEnd/>
            <a:tailEnd/>
          </a:ln>
        </p:spPr>
        <p:txBody>
          <a:bodyPr>
            <a:spAutoFit/>
          </a:bodyPr>
          <a:lstStyle/>
          <a:p>
            <a:pPr algn="ctr"/>
            <a:r>
              <a:rPr lang="ru-RU" sz="2000" b="1" i="1">
                <a:latin typeface="Calibri" pitchFamily="34" charset="0"/>
              </a:rPr>
              <a:t>Напряжения в балке двутаврового профиля: а - начальные напряжения в стенке от прокатки или сварки; б - нормальные напряжения от внешней нагрузки; в – нормальные напряжения при образовании пластического шарнира; г – местные нормальные напряжения от сосредоточенной нагрузки</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69395C2-2CDA-426B-8B58-803F8C0647CA}" type="slidenum">
              <a:rPr lang="ru-RU" sz="1200">
                <a:solidFill>
                  <a:schemeClr val="tx1">
                    <a:tint val="75000"/>
                  </a:schemeClr>
                </a:solidFill>
                <a:latin typeface="+mn-lt"/>
                <a:cs typeface="+mn-cs"/>
              </a:rPr>
              <a:pPr algn="r" fontAlgn="auto">
                <a:spcBef>
                  <a:spcPts val="0"/>
                </a:spcBef>
                <a:spcAft>
                  <a:spcPts val="0"/>
                </a:spcAft>
                <a:defRPr/>
              </a:pPr>
              <a:t>77</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Рисунок 6"/>
          <p:cNvPicPr>
            <a:picLocks noChangeAspect="1"/>
          </p:cNvPicPr>
          <p:nvPr/>
        </p:nvPicPr>
        <p:blipFill>
          <a:blip r:embed="rId2"/>
          <a:srcRect/>
          <a:stretch>
            <a:fillRect/>
          </a:stretch>
        </p:blipFill>
        <p:spPr bwMode="auto">
          <a:xfrm>
            <a:off x="179388" y="2255838"/>
            <a:ext cx="3016250" cy="4464050"/>
          </a:xfrm>
          <a:prstGeom prst="rect">
            <a:avLst/>
          </a:prstGeom>
          <a:noFill/>
          <a:ln w="9525">
            <a:noFill/>
            <a:miter lim="800000"/>
            <a:headEnd/>
            <a:tailEnd/>
          </a:ln>
        </p:spPr>
      </p:pic>
      <p:sp>
        <p:nvSpPr>
          <p:cNvPr id="2" name="Заголовок 1"/>
          <p:cNvSpPr>
            <a:spLocks noGrp="1"/>
          </p:cNvSpPr>
          <p:nvPr>
            <p:ph type="title" idx="4294967295"/>
          </p:nvPr>
        </p:nvSpPr>
        <p:spPr>
          <a:xfrm>
            <a:off x="457200" y="-99392"/>
            <a:ext cx="8229600" cy="1647056"/>
          </a:xfrm>
        </p:spPr>
        <p:txBody>
          <a:bodyPr rtlCol="0">
            <a:normAutofit/>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ПС и расчет элементов на действие осевого сжатия</a:t>
            </a:r>
            <a:endParaRPr lang="ru-RU" dirty="0"/>
          </a:p>
        </p:txBody>
      </p:sp>
      <p:sp>
        <p:nvSpPr>
          <p:cNvPr id="8" name="Заголовок 8"/>
          <p:cNvSpPr txBox="1">
            <a:spLocks/>
          </p:cNvSpPr>
          <p:nvPr/>
        </p:nvSpPr>
        <p:spPr>
          <a:xfrm>
            <a:off x="611188" y="1403350"/>
            <a:ext cx="8137525" cy="115252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smtClean="0"/>
              <a:t>ПС и расчет прочности центрально сжатых и центрально растянутых элементов</a:t>
            </a:r>
            <a:endParaRPr lang="ru-RU" sz="2900" b="1" dirty="0"/>
          </a:p>
        </p:txBody>
      </p:sp>
      <p:sp>
        <p:nvSpPr>
          <p:cNvPr id="9" name="Заголовок 8"/>
          <p:cNvSpPr txBox="1">
            <a:spLocks/>
          </p:cNvSpPr>
          <p:nvPr/>
        </p:nvSpPr>
        <p:spPr>
          <a:xfrm>
            <a:off x="3492500" y="4044950"/>
            <a:ext cx="5472113" cy="2697163"/>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ru-RU" sz="2500" dirty="0" smtClean="0"/>
              <a:t>где </a:t>
            </a:r>
            <a:r>
              <a:rPr lang="en-US" sz="2500" i="1" dirty="0" smtClean="0"/>
              <a:t>N</a:t>
            </a:r>
            <a:r>
              <a:rPr lang="en-US" sz="2500" dirty="0" smtClean="0"/>
              <a:t> – </a:t>
            </a:r>
            <a:r>
              <a:rPr lang="ru-RU" sz="2500" dirty="0" smtClean="0"/>
              <a:t>усилие, действующие в стержне;</a:t>
            </a:r>
          </a:p>
          <a:p>
            <a:pPr algn="l" fontAlgn="auto">
              <a:spcAft>
                <a:spcPts val="0"/>
              </a:spcAft>
              <a:defRPr/>
            </a:pPr>
            <a:r>
              <a:rPr lang="en-US" sz="2500" i="1" dirty="0" smtClean="0"/>
              <a:t>A</a:t>
            </a:r>
            <a:r>
              <a:rPr lang="en-US" sz="2500" i="1" baseline="-25000" dirty="0" smtClean="0"/>
              <a:t>n</a:t>
            </a:r>
            <a:r>
              <a:rPr lang="en-US" sz="2500" dirty="0" smtClean="0"/>
              <a:t> – </a:t>
            </a:r>
            <a:r>
              <a:rPr lang="ru-RU" sz="2500" dirty="0" smtClean="0"/>
              <a:t>площадь сечения стержня нетто (с учетом ослаблений);</a:t>
            </a:r>
          </a:p>
          <a:p>
            <a:pPr algn="just" fontAlgn="auto">
              <a:spcAft>
                <a:spcPts val="0"/>
              </a:spcAft>
              <a:defRPr/>
            </a:pPr>
            <a:r>
              <a:rPr lang="en-US" sz="2500" i="1" dirty="0" err="1" smtClean="0"/>
              <a:t>R</a:t>
            </a:r>
            <a:r>
              <a:rPr lang="en-US" sz="2500" i="1" baseline="-25000" dirty="0" err="1"/>
              <a:t>y</a:t>
            </a:r>
            <a:r>
              <a:rPr lang="en-US" sz="2500" dirty="0" smtClean="0"/>
              <a:t> –</a:t>
            </a:r>
            <a:r>
              <a:rPr lang="ru-RU" sz="2500" dirty="0" smtClean="0"/>
              <a:t> расчетное сопротивление стали </a:t>
            </a:r>
            <a:r>
              <a:rPr lang="ru-RU" sz="2500" dirty="0" smtClean="0">
                <a:solidFill>
                  <a:schemeClr val="accent2">
                    <a:lumMod val="75000"/>
                  </a:schemeClr>
                </a:solidFill>
              </a:rPr>
              <a:t>(</a:t>
            </a:r>
            <a:r>
              <a:rPr lang="ru-RU" sz="2500" i="1" dirty="0" smtClean="0">
                <a:solidFill>
                  <a:schemeClr val="accent2">
                    <a:lumMod val="75000"/>
                  </a:schemeClr>
                </a:solidFill>
              </a:rPr>
              <a:t>СНиП табл.51*);</a:t>
            </a:r>
            <a:endParaRPr lang="en-US" sz="2500" dirty="0" smtClean="0"/>
          </a:p>
          <a:p>
            <a:pPr algn="l" fontAlgn="auto">
              <a:spcAft>
                <a:spcPts val="0"/>
              </a:spcAft>
              <a:defRPr/>
            </a:pPr>
            <a:r>
              <a:rPr lang="el-GR" sz="2500" dirty="0" smtClean="0"/>
              <a:t>γ</a:t>
            </a:r>
            <a:r>
              <a:rPr lang="ru-RU" sz="2500" baseline="-25000" dirty="0" smtClean="0"/>
              <a:t>с</a:t>
            </a:r>
            <a:r>
              <a:rPr lang="ru-RU" sz="2500" dirty="0" smtClean="0"/>
              <a:t> - коэффициент условия работы конструкции</a:t>
            </a:r>
            <a:r>
              <a:rPr lang="ru-RU" sz="2500" dirty="0">
                <a:solidFill>
                  <a:schemeClr val="accent2">
                    <a:lumMod val="75000"/>
                  </a:schemeClr>
                </a:solidFill>
              </a:rPr>
              <a:t> </a:t>
            </a:r>
            <a:r>
              <a:rPr lang="ru-RU" sz="2500" dirty="0" smtClean="0">
                <a:solidFill>
                  <a:schemeClr val="accent2">
                    <a:lumMod val="75000"/>
                  </a:schemeClr>
                </a:solidFill>
              </a:rPr>
              <a:t>(</a:t>
            </a:r>
            <a:r>
              <a:rPr lang="ru-RU" sz="2500" i="1" dirty="0" smtClean="0">
                <a:solidFill>
                  <a:schemeClr val="accent2">
                    <a:lumMod val="75000"/>
                  </a:schemeClr>
                </a:solidFill>
              </a:rPr>
              <a:t>СНиП табл.6*);</a:t>
            </a:r>
            <a:endParaRPr lang="en-US" sz="2500" dirty="0"/>
          </a:p>
        </p:txBody>
      </p:sp>
      <p:sp>
        <p:nvSpPr>
          <p:cNvPr id="11" name="Скругленный прямоугольник 10"/>
          <p:cNvSpPr>
            <a:spLocks noRot="1" noChangeAspect="1" noMove="1" noResize="1" noEditPoints="1" noAdjustHandles="1" noChangeArrowheads="1" noChangeShapeType="1" noTextEdit="1"/>
          </p:cNvSpPr>
          <p:nvPr/>
        </p:nvSpPr>
        <p:spPr>
          <a:xfrm>
            <a:off x="4427984" y="2556046"/>
            <a:ext cx="3600400" cy="1296144"/>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50C8104-C13B-49EF-8406-393B382ABFA1}" type="slidenum">
              <a:rPr lang="ru-RU" sz="1200">
                <a:solidFill>
                  <a:schemeClr val="tx1">
                    <a:tint val="75000"/>
                  </a:schemeClr>
                </a:solidFill>
                <a:latin typeface="+mn-lt"/>
                <a:cs typeface="+mn-cs"/>
              </a:rPr>
              <a:pPr algn="r" fontAlgn="auto">
                <a:spcBef>
                  <a:spcPts val="0"/>
                </a:spcBef>
                <a:spcAft>
                  <a:spcPts val="0"/>
                </a:spcAft>
                <a:defRPr/>
              </a:pPr>
              <a:t>78</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a:spLocks noRot="1" noChangeAspect="1" noMove="1" noResize="1" noEditPoints="1" noAdjustHandles="1" noChangeArrowheads="1" noChangeShapeType="1" noTextEdit="1"/>
          </p:cNvSpPr>
          <p:nvPr/>
        </p:nvSpPr>
        <p:spPr>
          <a:xfrm>
            <a:off x="1778890" y="476672"/>
            <a:ext cx="5531718" cy="280831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03426" name="Рисунок 7"/>
          <p:cNvPicPr>
            <a:picLocks noChangeAspect="1"/>
          </p:cNvPicPr>
          <p:nvPr/>
        </p:nvPicPr>
        <p:blipFill>
          <a:blip r:embed="rId3"/>
          <a:srcRect/>
          <a:stretch>
            <a:fillRect/>
          </a:stretch>
        </p:blipFill>
        <p:spPr bwMode="auto">
          <a:xfrm>
            <a:off x="3078163" y="3500438"/>
            <a:ext cx="2935287" cy="3006725"/>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C8C3C41-ADEF-4CB3-A848-FB2F42D161E2}" type="slidenum">
              <a:rPr lang="ru-RU" sz="1200">
                <a:solidFill>
                  <a:schemeClr val="tx1">
                    <a:tint val="75000"/>
                  </a:schemeClr>
                </a:solidFill>
                <a:latin typeface="+mn-lt"/>
                <a:cs typeface="+mn-cs"/>
              </a:rPr>
              <a:pPr algn="r" fontAlgn="auto">
                <a:spcBef>
                  <a:spcPts val="0"/>
                </a:spcBef>
                <a:spcAft>
                  <a:spcPts val="0"/>
                </a:spcAft>
                <a:defRPr/>
              </a:pPr>
              <a:t>79</a:t>
            </a:fld>
            <a:endParaRPr lang="ru-RU" sz="1200">
              <a:solidFill>
                <a:schemeClr val="tx1">
                  <a:tint val="75000"/>
                </a:schemeClr>
              </a:solidFill>
              <a:latin typeface="+mn-lt"/>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97768"/>
            <a:ext cx="8229600" cy="1143000"/>
          </a:xfrm>
        </p:spPr>
        <p:txBody>
          <a:bodyPr rtlCol="0">
            <a:normAutofit fontScale="90000"/>
          </a:bodyPr>
          <a:lstStyle/>
          <a:p>
            <a:pPr eaLnBrk="1" fontAlgn="auto" hangingPunct="1">
              <a:spcAft>
                <a:spcPts val="0"/>
              </a:spcAft>
              <a:defRPr/>
            </a:pPr>
            <a:r>
              <a:rPr lang="ru-RU" b="1" dirty="0" smtClean="0">
                <a:ln w="17780" cmpd="sng">
                  <a:solidFill>
                    <a:srgbClr val="FFFFFF"/>
                  </a:solidFill>
                  <a:prstDash val="solid"/>
                  <a:miter lim="800000"/>
                </a:ln>
                <a:effectLst>
                  <a:outerShdw blurRad="50800" algn="tl" rotWithShape="0">
                    <a:srgbClr val="000000"/>
                  </a:outerShdw>
                </a:effectLst>
              </a:rPr>
              <a:t>Второй период</a:t>
            </a:r>
            <a:br>
              <a:rPr lang="ru-RU" b="1" dirty="0" smtClean="0">
                <a:ln w="17780" cmpd="sng">
                  <a:solidFill>
                    <a:srgbClr val="FFFFFF"/>
                  </a:solidFill>
                  <a:prstDash val="solid"/>
                  <a:miter lim="800000"/>
                </a:ln>
                <a:effectLst>
                  <a:outerShdw blurRad="50800" algn="tl" rotWithShape="0">
                    <a:srgbClr val="000000"/>
                  </a:outerShdw>
                </a:effectLst>
              </a:rPr>
            </a:br>
            <a:r>
              <a:rPr lang="ru-RU" sz="3600" dirty="0" smtClean="0"/>
              <a:t>(от начала Х</a:t>
            </a:r>
            <a:r>
              <a:rPr lang="en-US" sz="3600" dirty="0" smtClean="0"/>
              <a:t>V</a:t>
            </a:r>
            <a:r>
              <a:rPr lang="ru-RU" sz="3600" dirty="0" smtClean="0"/>
              <a:t>II </a:t>
            </a:r>
            <a:r>
              <a:rPr lang="ru-RU" sz="3600" dirty="0"/>
              <a:t>века до </a:t>
            </a:r>
            <a:r>
              <a:rPr lang="ru-RU" sz="3600" dirty="0" smtClean="0"/>
              <a:t>конца ХV</a:t>
            </a:r>
            <a:r>
              <a:rPr lang="en-US" sz="3600" dirty="0" smtClean="0"/>
              <a:t>I</a:t>
            </a:r>
            <a:r>
              <a:rPr lang="ru-RU" sz="3600" dirty="0" smtClean="0"/>
              <a:t>II </a:t>
            </a:r>
            <a:r>
              <a:rPr lang="ru-RU" sz="3600" dirty="0"/>
              <a:t>века</a:t>
            </a:r>
            <a:r>
              <a:rPr lang="ru-RU" sz="3600" dirty="0" smtClean="0"/>
              <a:t>)</a:t>
            </a:r>
            <a:endParaRPr lang="ru-RU" sz="3600" dirty="0"/>
          </a:p>
        </p:txBody>
      </p:sp>
      <p:graphicFrame>
        <p:nvGraphicFramePr>
          <p:cNvPr id="18471" name="Group 39"/>
          <p:cNvGraphicFramePr>
            <a:graphicFrameLocks noGrp="1"/>
          </p:cNvGraphicFramePr>
          <p:nvPr/>
        </p:nvGraphicFramePr>
        <p:xfrm>
          <a:off x="755650" y="1468438"/>
          <a:ext cx="7993063" cy="4701859"/>
        </p:xfrm>
        <a:graphic>
          <a:graphicData uri="http://schemas.openxmlformats.org/drawingml/2006/table">
            <a:tbl>
              <a:tblPr/>
              <a:tblGrid>
                <a:gridCol w="647700"/>
                <a:gridCol w="3024188"/>
                <a:gridCol w="4321175"/>
              </a:tblGrid>
              <a:tr h="922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 п\п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Характерный признак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cs typeface="Arial" charset="0"/>
                        </a:rPr>
                        <a:t>Второй период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701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Область применения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Уникальные сооружения (церкви, дворцы и т.п.)</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95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Материал</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Кричное железо</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754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Способ производства металла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95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Вид соединения</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Горновая сварка</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10048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Конструктивные формы и элементы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Наклонные стропил</a:t>
                      </a:r>
                      <a:r>
                        <a:rPr kumimoji="0" lang="ru-RU" sz="2000" b="0" i="0" u="none" strike="noStrike" cap="none" normalizeH="0" baseline="0" smtClean="0">
                          <a:ln>
                            <a:noFill/>
                          </a:ln>
                          <a:solidFill>
                            <a:srgbClr val="000000"/>
                          </a:solidFill>
                          <a:effectLst/>
                          <a:latin typeface="Arial" charset="0"/>
                          <a:cs typeface="Arial" charset="0"/>
                        </a:rPr>
                        <a:t>а</a:t>
                      </a:r>
                      <a:r>
                        <a:rPr kumimoji="0" lang="ru-RU" sz="2000" b="0" i="0" u="none" strike="noStrike" cap="none" normalizeH="0" baseline="0" smtClean="0">
                          <a:ln>
                            <a:noFill/>
                          </a:ln>
                          <a:solidFill>
                            <a:srgbClr val="000000"/>
                          </a:solidFill>
                          <a:effectLst/>
                          <a:latin typeface="Calibri" pitchFamily="34" charset="0"/>
                          <a:cs typeface="Arial" charset="0"/>
                        </a:rPr>
                        <a:t>, пространственные купольные конструкции («корзинки»)</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525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Сечение элементов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rgbClr val="000000"/>
                          </a:solidFill>
                          <a:effectLst/>
                          <a:latin typeface="Calibri" pitchFamily="34" charset="0"/>
                          <a:cs typeface="Arial" charset="0"/>
                        </a:rPr>
                        <a: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0080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800" b="1" dirty="0" smtClean="0"/>
              <a:t>ПС и расчет прочности внецентренно сжатых и растянутых элементов</a:t>
            </a:r>
            <a:endParaRPr lang="ru-RU" sz="2800" b="1" dirty="0"/>
          </a:p>
          <a:p>
            <a:pPr algn="just" fontAlgn="auto">
              <a:spcAft>
                <a:spcPts val="0"/>
              </a:spcAft>
              <a:defRPr/>
            </a:pPr>
            <a:endParaRPr lang="ru-RU" sz="2400" dirty="0" smtClean="0"/>
          </a:p>
        </p:txBody>
      </p:sp>
      <p:pic>
        <p:nvPicPr>
          <p:cNvPr id="104450" name="Рисунок 4"/>
          <p:cNvPicPr>
            <a:picLocks noChangeAspect="1"/>
          </p:cNvPicPr>
          <p:nvPr/>
        </p:nvPicPr>
        <p:blipFill>
          <a:blip r:embed="rId2"/>
          <a:srcRect/>
          <a:stretch>
            <a:fillRect/>
          </a:stretch>
        </p:blipFill>
        <p:spPr bwMode="auto">
          <a:xfrm>
            <a:off x="317500" y="2343150"/>
            <a:ext cx="2959100" cy="4325938"/>
          </a:xfrm>
          <a:prstGeom prst="rect">
            <a:avLst/>
          </a:prstGeom>
          <a:noFill/>
          <a:ln w="9525">
            <a:noFill/>
            <a:miter lim="800000"/>
            <a:headEnd/>
            <a:tailEnd/>
          </a:ln>
        </p:spPr>
      </p:pic>
      <p:sp>
        <p:nvSpPr>
          <p:cNvPr id="6" name="Скругленный прямоугольник 5"/>
          <p:cNvSpPr>
            <a:spLocks noRot="1" noChangeAspect="1" noMove="1" noResize="1" noEditPoints="1" noAdjustHandles="1" noChangeArrowheads="1" noChangeShapeType="1" noTextEdit="1"/>
          </p:cNvSpPr>
          <p:nvPr/>
        </p:nvSpPr>
        <p:spPr>
          <a:xfrm>
            <a:off x="1549579" y="1268760"/>
            <a:ext cx="6912439" cy="1436873"/>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7" name="Заголовок 8"/>
          <p:cNvSpPr txBox="1">
            <a:spLocks/>
          </p:cNvSpPr>
          <p:nvPr/>
        </p:nvSpPr>
        <p:spPr>
          <a:xfrm>
            <a:off x="3348038" y="3052763"/>
            <a:ext cx="5111750" cy="194468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ru-RU" sz="2400" dirty="0" smtClean="0">
                <a:latin typeface="+mn-lt"/>
              </a:rPr>
              <a:t>где </a:t>
            </a:r>
            <a:r>
              <a:rPr lang="en-US" sz="2400" i="1" dirty="0" smtClean="0">
                <a:latin typeface="+mn-lt"/>
              </a:rPr>
              <a:t>n, </a:t>
            </a:r>
            <a:r>
              <a:rPr lang="en-US" sz="2400" i="1" dirty="0" err="1" smtClean="0">
                <a:latin typeface="+mn-lt"/>
              </a:rPr>
              <a:t>C</a:t>
            </a:r>
            <a:r>
              <a:rPr lang="en-US" sz="2400" i="1" baseline="-25000" dirty="0" err="1" smtClean="0">
                <a:latin typeface="+mn-lt"/>
              </a:rPr>
              <a:t>x</a:t>
            </a:r>
            <a:r>
              <a:rPr lang="en-US" sz="2400" i="1" dirty="0" smtClean="0">
                <a:latin typeface="+mn-lt"/>
              </a:rPr>
              <a:t>, C</a:t>
            </a:r>
            <a:r>
              <a:rPr lang="en-US" sz="2400" i="1" baseline="-25000" dirty="0" smtClean="0">
                <a:latin typeface="+mn-lt"/>
              </a:rPr>
              <a:t>y</a:t>
            </a:r>
            <a:r>
              <a:rPr lang="ru-RU" sz="2400" i="1" dirty="0" smtClean="0">
                <a:latin typeface="+mn-lt"/>
              </a:rPr>
              <a:t> </a:t>
            </a:r>
            <a:r>
              <a:rPr lang="ru-RU" sz="2400" dirty="0" smtClean="0">
                <a:latin typeface="+mn-lt"/>
              </a:rPr>
              <a:t>- коэффициенты, учитывающие возможность развития упругопластических деформаций в наиболее нагруженной части сечения </a:t>
            </a:r>
            <a:r>
              <a:rPr lang="ru-RU" sz="2400" i="1" dirty="0" smtClean="0">
                <a:solidFill>
                  <a:schemeClr val="accent2">
                    <a:lumMod val="75000"/>
                  </a:schemeClr>
                </a:solidFill>
                <a:latin typeface="+mn-lt"/>
              </a:rPr>
              <a:t>(СНиП табл.66)</a:t>
            </a:r>
            <a:endParaRPr lang="ru-RU" sz="2400" i="1" dirty="0">
              <a:solidFill>
                <a:schemeClr val="accent2">
                  <a:lumMod val="75000"/>
                </a:schemeClr>
              </a:solidFill>
              <a:latin typeface="+mn-lt"/>
            </a:endParaRP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3FD149D-96E1-48BF-A38D-2370DA97E456}" type="slidenum">
              <a:rPr lang="ru-RU" sz="1200">
                <a:solidFill>
                  <a:schemeClr val="tx1">
                    <a:tint val="75000"/>
                  </a:schemeClr>
                </a:solidFill>
                <a:latin typeface="+mn-lt"/>
                <a:cs typeface="+mn-cs"/>
              </a:rPr>
              <a:pPr algn="r" fontAlgn="auto">
                <a:spcBef>
                  <a:spcPts val="0"/>
                </a:spcBef>
                <a:spcAft>
                  <a:spcPts val="0"/>
                </a:spcAft>
                <a:defRPr/>
              </a:pPr>
              <a:t>80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a:spLocks noRot="1" noChangeAspect="1" noMove="1" noResize="1" noEditPoints="1" noAdjustHandles="1" noChangeArrowheads="1" noChangeShapeType="1" noTextEdit="1"/>
          </p:cNvSpPr>
          <p:nvPr/>
        </p:nvSpPr>
        <p:spPr>
          <a:xfrm>
            <a:off x="1475656" y="548679"/>
            <a:ext cx="6467822" cy="2692977"/>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05474" name="Рисунок 6"/>
          <p:cNvPicPr>
            <a:picLocks noChangeAspect="1"/>
          </p:cNvPicPr>
          <p:nvPr/>
        </p:nvPicPr>
        <p:blipFill>
          <a:blip r:embed="rId3"/>
          <a:srcRect/>
          <a:stretch>
            <a:fillRect/>
          </a:stretch>
        </p:blipFill>
        <p:spPr bwMode="auto">
          <a:xfrm>
            <a:off x="3486150" y="3360738"/>
            <a:ext cx="2449513" cy="3092450"/>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108430C-F1E2-47E9-ADF6-BB90F670B10F}" type="slidenum">
              <a:rPr lang="ru-RU" sz="1200">
                <a:solidFill>
                  <a:schemeClr val="tx1">
                    <a:tint val="75000"/>
                  </a:schemeClr>
                </a:solidFill>
                <a:latin typeface="+mn-lt"/>
                <a:cs typeface="+mn-cs"/>
              </a:rPr>
              <a:pPr algn="r" fontAlgn="auto">
                <a:spcBef>
                  <a:spcPts val="0"/>
                </a:spcBef>
                <a:spcAft>
                  <a:spcPts val="0"/>
                </a:spcAft>
                <a:defRPr/>
              </a:pPr>
              <a:t>81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0080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a:t>ПС и расчет устойчивости центрально сжатых элементов</a:t>
            </a:r>
          </a:p>
          <a:p>
            <a:pPr algn="just" fontAlgn="auto">
              <a:spcAft>
                <a:spcPts val="0"/>
              </a:spcAft>
              <a:defRPr/>
            </a:pPr>
            <a:endParaRPr lang="ru-RU" sz="2800" dirty="0" smtClean="0"/>
          </a:p>
        </p:txBody>
      </p:sp>
      <p:pic>
        <p:nvPicPr>
          <p:cNvPr id="106498" name="Рисунок 3"/>
          <p:cNvPicPr>
            <a:picLocks noChangeAspect="1"/>
          </p:cNvPicPr>
          <p:nvPr/>
        </p:nvPicPr>
        <p:blipFill>
          <a:blip r:embed="rId2"/>
          <a:srcRect/>
          <a:stretch>
            <a:fillRect/>
          </a:stretch>
        </p:blipFill>
        <p:spPr bwMode="auto">
          <a:xfrm>
            <a:off x="539750" y="1700213"/>
            <a:ext cx="1544638" cy="4124325"/>
          </a:xfrm>
          <a:prstGeom prst="rect">
            <a:avLst/>
          </a:prstGeom>
          <a:noFill/>
          <a:ln w="9525">
            <a:noFill/>
            <a:miter lim="800000"/>
            <a:headEnd/>
            <a:tailEnd/>
          </a:ln>
        </p:spPr>
      </p:pic>
      <p:sp>
        <p:nvSpPr>
          <p:cNvPr id="5" name="Заголовок 8"/>
          <p:cNvSpPr txBox="1">
            <a:spLocks noRot="1" noChangeAspect="1" noMove="1" noResize="1" noEditPoints="1" noAdjustHandles="1" noChangeArrowheads="1" noChangeShapeType="1" noTextEdit="1"/>
          </p:cNvSpPr>
          <p:nvPr/>
        </p:nvSpPr>
        <p:spPr>
          <a:xfrm>
            <a:off x="2123730" y="2564904"/>
            <a:ext cx="6626321" cy="4176464"/>
          </a:xfrm>
          <a:prstGeom prst="rect">
            <a:avLst/>
          </a:prstGeom>
          <a:blipFill rotWithShape="1">
            <a:blip r:embed="rId3"/>
            <a:stretch>
              <a:fillRect l="-1380" t="-2044" r="-1472"/>
            </a:stretch>
          </a:blipFill>
        </p:spPr>
        <p:txBody>
          <a:bodyPr/>
          <a:lstStyle/>
          <a:p>
            <a:pPr fontAlgn="auto">
              <a:spcBef>
                <a:spcPts val="0"/>
              </a:spcBef>
              <a:spcAft>
                <a:spcPts val="0"/>
              </a:spcAft>
              <a:defRPr/>
            </a:pPr>
            <a:r>
              <a:rPr lang="ru-RU">
                <a:noFill/>
                <a:latin typeface="+mn-lt"/>
                <a:cs typeface="+mn-cs"/>
              </a:rPr>
              <a:t> </a:t>
            </a:r>
          </a:p>
        </p:txBody>
      </p:sp>
      <p:sp>
        <p:nvSpPr>
          <p:cNvPr id="6" name="Скругленный прямоугольник 5"/>
          <p:cNvSpPr>
            <a:spLocks noRot="1" noChangeAspect="1" noMove="1" noResize="1" noEditPoints="1" noAdjustHandles="1" noChangeArrowheads="1" noChangeShapeType="1" noTextEdit="1"/>
          </p:cNvSpPr>
          <p:nvPr/>
        </p:nvSpPr>
        <p:spPr>
          <a:xfrm>
            <a:off x="2951820" y="1196752"/>
            <a:ext cx="4212468" cy="1224136"/>
          </a:xfrm>
          <a:prstGeom prst="roundRect">
            <a:avLst/>
          </a:prstGeom>
          <a:blipFill rotWithShape="1">
            <a:blip r:embed="rId4"/>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1AAD035-83F3-4F3E-AB53-6F43170E06DC}" type="slidenum">
              <a:rPr lang="ru-RU" sz="1200">
                <a:solidFill>
                  <a:schemeClr val="tx1">
                    <a:tint val="75000"/>
                  </a:schemeClr>
                </a:solidFill>
                <a:latin typeface="+mn-lt"/>
                <a:cs typeface="+mn-cs"/>
              </a:rPr>
              <a:pPr algn="r" fontAlgn="auto">
                <a:spcBef>
                  <a:spcPts val="0"/>
                </a:spcBef>
                <a:spcAft>
                  <a:spcPts val="0"/>
                </a:spcAft>
                <a:defRPr/>
              </a:pPr>
              <a:t>82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a:spLocks noRot="1" noChangeAspect="1" noMove="1" noResize="1" noEditPoints="1" noAdjustHandles="1" noChangeArrowheads="1" noChangeShapeType="1" noTextEdit="1"/>
          </p:cNvSpPr>
          <p:nvPr/>
        </p:nvSpPr>
        <p:spPr>
          <a:xfrm>
            <a:off x="1370869" y="548680"/>
            <a:ext cx="6619873" cy="2664296"/>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D53F9AF-229F-4D97-A7F1-C62D336E575E}" type="slidenum">
              <a:rPr lang="ru-RU" sz="1200">
                <a:solidFill>
                  <a:schemeClr val="tx1">
                    <a:tint val="75000"/>
                  </a:schemeClr>
                </a:solidFill>
                <a:latin typeface="+mn-lt"/>
                <a:cs typeface="+mn-cs"/>
              </a:rPr>
              <a:pPr algn="r" fontAlgn="auto">
                <a:spcBef>
                  <a:spcPts val="0"/>
                </a:spcBef>
                <a:spcAft>
                  <a:spcPts val="0"/>
                </a:spcAft>
                <a:defRPr/>
              </a:pPr>
              <a:t>83</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Объект 2"/>
          <p:cNvSpPr>
            <a:spLocks noGrp="1"/>
          </p:cNvSpPr>
          <p:nvPr>
            <p:ph idx="4294967295"/>
          </p:nvPr>
        </p:nvSpPr>
        <p:spPr>
          <a:xfrm>
            <a:off x="457200" y="549275"/>
            <a:ext cx="8229600" cy="5576888"/>
          </a:xfrm>
        </p:spPr>
        <p:txBody>
          <a:bodyPr/>
          <a:lstStyle/>
          <a:p>
            <a:pPr marL="0" indent="0" algn="ctr">
              <a:buFont typeface="Arial" charset="0"/>
              <a:buNone/>
            </a:pPr>
            <a:r>
              <a:rPr lang="ru-RU" sz="2800" b="1" smtClean="0"/>
              <a:t>Коэффициенты </a:t>
            </a:r>
            <a:r>
              <a:rPr lang="ru-RU" sz="2800" b="1" i="1" smtClean="0"/>
              <a:t>μ</a:t>
            </a:r>
            <a:r>
              <a:rPr lang="ru-RU" sz="2800" b="1" smtClean="0"/>
              <a:t> для определения расчетных длин колонн и стоек постоянного сечения</a:t>
            </a:r>
            <a:endParaRPr lang="ru-RU" sz="2700" smtClean="0"/>
          </a:p>
        </p:txBody>
      </p:sp>
      <p:pic>
        <p:nvPicPr>
          <p:cNvPr id="108546" name="Рисунок 3"/>
          <p:cNvPicPr>
            <a:picLocks noChangeAspect="1"/>
          </p:cNvPicPr>
          <p:nvPr/>
        </p:nvPicPr>
        <p:blipFill>
          <a:blip r:embed="rId2"/>
          <a:srcRect/>
          <a:stretch>
            <a:fillRect/>
          </a:stretch>
        </p:blipFill>
        <p:spPr bwMode="auto">
          <a:xfrm>
            <a:off x="762000" y="1684338"/>
            <a:ext cx="7848600" cy="4708525"/>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5CA2411-9618-4ACE-A226-697B841AFF74}" type="slidenum">
              <a:rPr lang="ru-RU" sz="1200">
                <a:solidFill>
                  <a:schemeClr val="tx1">
                    <a:tint val="75000"/>
                  </a:schemeClr>
                </a:solidFill>
                <a:latin typeface="+mn-lt"/>
                <a:cs typeface="+mn-cs"/>
              </a:rPr>
              <a:pPr algn="r" fontAlgn="auto">
                <a:spcBef>
                  <a:spcPts val="0"/>
                </a:spcBef>
                <a:spcAft>
                  <a:spcPts val="0"/>
                </a:spcAft>
                <a:defRPr/>
              </a:pPr>
              <a:t>84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0080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a:t>ПС и расчет устойчивости внецентренно сжатых элементов</a:t>
            </a:r>
          </a:p>
          <a:p>
            <a:pPr algn="just" fontAlgn="auto">
              <a:spcAft>
                <a:spcPts val="0"/>
              </a:spcAft>
              <a:defRPr/>
            </a:pPr>
            <a:endParaRPr lang="ru-RU" sz="2400" dirty="0" smtClean="0"/>
          </a:p>
        </p:txBody>
      </p:sp>
      <p:pic>
        <p:nvPicPr>
          <p:cNvPr id="109570" name="Рисунок 3"/>
          <p:cNvPicPr>
            <a:picLocks noChangeAspect="1"/>
          </p:cNvPicPr>
          <p:nvPr/>
        </p:nvPicPr>
        <p:blipFill>
          <a:blip r:embed="rId2"/>
          <a:srcRect/>
          <a:stretch>
            <a:fillRect/>
          </a:stretch>
        </p:blipFill>
        <p:spPr bwMode="auto">
          <a:xfrm>
            <a:off x="700088" y="1562100"/>
            <a:ext cx="1219200" cy="4476750"/>
          </a:xfrm>
          <a:prstGeom prst="rect">
            <a:avLst/>
          </a:prstGeom>
          <a:noFill/>
          <a:ln w="9525">
            <a:noFill/>
            <a:miter lim="800000"/>
            <a:headEnd/>
            <a:tailEnd/>
          </a:ln>
        </p:spPr>
      </p:pic>
      <p:sp>
        <p:nvSpPr>
          <p:cNvPr id="5" name="Заголовок 8"/>
          <p:cNvSpPr txBox="1">
            <a:spLocks noRot="1" noChangeAspect="1" noMove="1" noResize="1" noEditPoints="1" noAdjustHandles="1" noChangeArrowheads="1" noChangeShapeType="1" noTextEdit="1"/>
          </p:cNvSpPr>
          <p:nvPr/>
        </p:nvSpPr>
        <p:spPr>
          <a:xfrm>
            <a:off x="2123728" y="2564904"/>
            <a:ext cx="6696744" cy="3888432"/>
          </a:xfrm>
          <a:prstGeom prst="rect">
            <a:avLst/>
          </a:prstGeom>
          <a:blipFill rotWithShape="1">
            <a:blip r:embed="rId3"/>
            <a:stretch>
              <a:fillRect l="-1365" t="-1254" r="-1274"/>
            </a:stretch>
          </a:blipFill>
        </p:spPr>
        <p:txBody>
          <a:bodyPr/>
          <a:lstStyle/>
          <a:p>
            <a:pPr fontAlgn="auto">
              <a:spcBef>
                <a:spcPts val="0"/>
              </a:spcBef>
              <a:spcAft>
                <a:spcPts val="0"/>
              </a:spcAft>
              <a:defRPr/>
            </a:pPr>
            <a:r>
              <a:rPr lang="ru-RU">
                <a:noFill/>
                <a:latin typeface="+mn-lt"/>
                <a:cs typeface="+mn-cs"/>
              </a:rPr>
              <a:t> </a:t>
            </a:r>
          </a:p>
        </p:txBody>
      </p:sp>
      <p:sp>
        <p:nvSpPr>
          <p:cNvPr id="6" name="Скругленный прямоугольник 5"/>
          <p:cNvSpPr>
            <a:spLocks noRot="1" noChangeAspect="1" noMove="1" noResize="1" noEditPoints="1" noAdjustHandles="1" noChangeArrowheads="1" noChangeShapeType="1" noTextEdit="1"/>
          </p:cNvSpPr>
          <p:nvPr/>
        </p:nvSpPr>
        <p:spPr>
          <a:xfrm>
            <a:off x="2989412" y="1268760"/>
            <a:ext cx="4536504" cy="1296144"/>
          </a:xfrm>
          <a:prstGeom prst="roundRect">
            <a:avLst/>
          </a:prstGeom>
          <a:blipFill rotWithShape="1">
            <a:blip r:embed="rId4"/>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161C006-A44E-483B-B6DC-DFD0D51D2730}" type="slidenum">
              <a:rPr lang="ru-RU" sz="1200">
                <a:solidFill>
                  <a:schemeClr val="tx1">
                    <a:tint val="75000"/>
                  </a:schemeClr>
                </a:solidFill>
                <a:latin typeface="+mn-lt"/>
                <a:cs typeface="+mn-cs"/>
              </a:rPr>
              <a:pPr algn="r" fontAlgn="auto">
                <a:spcBef>
                  <a:spcPts val="0"/>
                </a:spcBef>
                <a:spcAft>
                  <a:spcPts val="0"/>
                </a:spcAft>
                <a:defRPr/>
              </a:pPr>
              <a:t>85</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8"/>
          <p:cNvSpPr txBox="1">
            <a:spLocks noGrp="1" noRot="1" noChangeAspect="1" noMove="1" noResize="1" noEditPoints="1" noAdjustHandles="1" noChangeArrowheads="1" noChangeShapeType="1" noTextEdit="1"/>
          </p:cNvSpPr>
          <p:nvPr>
            <p:ph idx="4294967295"/>
          </p:nvPr>
        </p:nvSpPr>
        <p:spPr>
          <a:xfrm>
            <a:off x="611560" y="620688"/>
            <a:ext cx="8085584" cy="5544616"/>
          </a:xfrm>
          <a:blipFill rotWithShape="1">
            <a:blip r:embed="rId2"/>
            <a:stretch>
              <a:fillRect l="-1130" t="-770" r="-452"/>
            </a:stretch>
          </a:blipFill>
        </p:spPr>
        <p:txBody>
          <a:bodyPr rtlCol="0">
            <a:normAutofit/>
          </a:bodyPr>
          <a:lstStyle/>
          <a:p>
            <a:pPr eaLnBrk="1" fontAlgn="auto" hangingPunct="1">
              <a:spcAft>
                <a:spcPts val="0"/>
              </a:spcAft>
              <a:buFont typeface="Arial" pitchFamily="34" charset="0"/>
              <a:buChar char="•"/>
              <a:defRPr/>
            </a:pPr>
            <a:r>
              <a:rPr lang="ru-RU">
                <a:noFill/>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3D463EC-4094-4648-86E9-D5FDD4961C14}" type="slidenum">
              <a:rPr lang="ru-RU" sz="1200">
                <a:solidFill>
                  <a:schemeClr val="tx1">
                    <a:tint val="75000"/>
                  </a:schemeClr>
                </a:solidFill>
                <a:latin typeface="+mn-lt"/>
                <a:cs typeface="+mn-cs"/>
              </a:rPr>
              <a:pPr algn="r" fontAlgn="auto">
                <a:spcBef>
                  <a:spcPts val="0"/>
                </a:spcBef>
                <a:spcAft>
                  <a:spcPts val="0"/>
                </a:spcAft>
                <a:defRPr/>
              </a:pPr>
              <a:t>86</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a:spLocks noRot="1" noChangeAspect="1" noMove="1" noResize="1" noEditPoints="1" noAdjustHandles="1" noChangeArrowheads="1" noChangeShapeType="1" noTextEdit="1"/>
          </p:cNvSpPr>
          <p:nvPr/>
        </p:nvSpPr>
        <p:spPr>
          <a:xfrm>
            <a:off x="1370869" y="548680"/>
            <a:ext cx="6619873" cy="2664296"/>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758B0C7-E34C-4981-B22B-AF0F342536FB}" type="slidenum">
              <a:rPr lang="ru-RU" sz="1200">
                <a:solidFill>
                  <a:schemeClr val="tx1">
                    <a:tint val="75000"/>
                  </a:schemeClr>
                </a:solidFill>
                <a:latin typeface="+mn-lt"/>
                <a:cs typeface="+mn-cs"/>
              </a:rPr>
              <a:pPr algn="r" fontAlgn="auto">
                <a:spcBef>
                  <a:spcPts val="0"/>
                </a:spcBef>
                <a:spcAft>
                  <a:spcPts val="0"/>
                </a:spcAft>
                <a:defRPr/>
              </a:pPr>
              <a:t>87</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8137525" cy="15113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4013" algn="just" fontAlgn="auto">
              <a:spcAft>
                <a:spcPts val="0"/>
              </a:spcAft>
              <a:buFont typeface="Arial" pitchFamily="34" charset="0"/>
              <a:buChar char="•"/>
              <a:defRPr/>
            </a:pPr>
            <a:r>
              <a:rPr lang="ru-RU" sz="2900" b="1" dirty="0"/>
              <a:t>ПС и расчет устойчивости из плоскости действия момента при изгибе </a:t>
            </a:r>
            <a:r>
              <a:rPr lang="ru-RU" sz="2900" b="1" dirty="0" smtClean="0"/>
              <a:t>элементов </a:t>
            </a:r>
            <a:r>
              <a:rPr lang="ru-RU" sz="2900" b="1" dirty="0"/>
              <a:t>в плоскости наибольшей жесткости</a:t>
            </a:r>
            <a:endParaRPr lang="ru-RU" sz="2400" dirty="0" smtClean="0"/>
          </a:p>
        </p:txBody>
      </p:sp>
      <p:sp>
        <p:nvSpPr>
          <p:cNvPr id="4" name="Заголовок 8"/>
          <p:cNvSpPr txBox="1">
            <a:spLocks noRot="1" noChangeAspect="1" noMove="1" noResize="1" noEditPoints="1" noAdjustHandles="1" noChangeArrowheads="1" noChangeShapeType="1" noTextEdit="1"/>
          </p:cNvSpPr>
          <p:nvPr/>
        </p:nvSpPr>
        <p:spPr>
          <a:xfrm>
            <a:off x="541140" y="2957422"/>
            <a:ext cx="8208912" cy="3135873"/>
          </a:xfrm>
          <a:prstGeom prst="rect">
            <a:avLst/>
          </a:prstGeom>
          <a:blipFill rotWithShape="1">
            <a:blip r:embed="rId2"/>
            <a:stretch>
              <a:fillRect l="-1189" t="-1553" r="-1114"/>
            </a:stretch>
          </a:blipFill>
        </p:spPr>
        <p:txBody>
          <a:bodyPr/>
          <a:lstStyle/>
          <a:p>
            <a:pPr fontAlgn="auto">
              <a:spcBef>
                <a:spcPts val="0"/>
              </a:spcBef>
              <a:spcAft>
                <a:spcPts val="0"/>
              </a:spcAft>
              <a:defRPr/>
            </a:pPr>
            <a:r>
              <a:rPr lang="ru-RU">
                <a:noFill/>
                <a:latin typeface="+mn-lt"/>
                <a:cs typeface="+mn-cs"/>
              </a:rPr>
              <a:t> </a:t>
            </a:r>
          </a:p>
        </p:txBody>
      </p:sp>
      <p:sp>
        <p:nvSpPr>
          <p:cNvPr id="5" name="Скругленный прямоугольник 4"/>
          <p:cNvSpPr>
            <a:spLocks noRot="1" noChangeAspect="1" noMove="1" noResize="1" noEditPoints="1" noAdjustHandles="1" noChangeArrowheads="1" noChangeShapeType="1" noTextEdit="1"/>
          </p:cNvSpPr>
          <p:nvPr/>
        </p:nvSpPr>
        <p:spPr>
          <a:xfrm>
            <a:off x="2809392" y="1772816"/>
            <a:ext cx="3672408" cy="968583"/>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53F130A-DF89-40E4-B3E9-8BD28E23E24F}" type="slidenum">
              <a:rPr lang="ru-RU" sz="1200">
                <a:solidFill>
                  <a:schemeClr val="tx1">
                    <a:tint val="75000"/>
                  </a:schemeClr>
                </a:solidFill>
                <a:latin typeface="+mn-lt"/>
                <a:cs typeface="+mn-cs"/>
              </a:rPr>
              <a:pPr algn="r" fontAlgn="auto">
                <a:spcBef>
                  <a:spcPts val="0"/>
                </a:spcBef>
                <a:spcAft>
                  <a:spcPts val="0"/>
                </a:spcAft>
                <a:defRPr/>
              </a:pPr>
              <a:t>88</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a:spLocks noRot="1" noChangeAspect="1" noMove="1" noResize="1" noEditPoints="1" noAdjustHandles="1" noChangeArrowheads="1" noChangeShapeType="1" noTextEdit="1"/>
          </p:cNvSpPr>
          <p:nvPr/>
        </p:nvSpPr>
        <p:spPr>
          <a:xfrm>
            <a:off x="1328755" y="620688"/>
            <a:ext cx="6618288" cy="2520280"/>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BE25E7A-9871-4E1D-BC97-056BB55C9806}" type="slidenum">
              <a:rPr lang="ru-RU" sz="1200">
                <a:solidFill>
                  <a:schemeClr val="tx1">
                    <a:tint val="75000"/>
                  </a:schemeClr>
                </a:solidFill>
                <a:latin typeface="+mn-lt"/>
                <a:cs typeface="+mn-cs"/>
              </a:rPr>
              <a:pPr algn="r" fontAlgn="auto">
                <a:spcBef>
                  <a:spcPts val="0"/>
                </a:spcBef>
                <a:spcAft>
                  <a:spcPts val="0"/>
                </a:spcAft>
                <a:defRPr/>
              </a:pPr>
              <a:t>89</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Рисунок 6"/>
          <p:cNvPicPr>
            <a:picLocks noChangeAspect="1"/>
          </p:cNvPicPr>
          <p:nvPr/>
        </p:nvPicPr>
        <p:blipFill>
          <a:blip r:embed="rId2">
            <a:grayscl/>
            <a:biLevel thresh="50000"/>
          </a:blip>
          <a:srcRect l="2771" t="15485" r="53027" b="14673"/>
          <a:stretch>
            <a:fillRect/>
          </a:stretch>
        </p:blipFill>
        <p:spPr bwMode="auto">
          <a:xfrm>
            <a:off x="1682750" y="636588"/>
            <a:ext cx="5951538" cy="2519362"/>
          </a:xfrm>
          <a:prstGeom prst="rect">
            <a:avLst/>
          </a:prstGeom>
          <a:noFill/>
          <a:ln w="9525">
            <a:noFill/>
            <a:miter lim="800000"/>
            <a:headEnd/>
            <a:tailEnd/>
          </a:ln>
        </p:spPr>
      </p:pic>
      <p:sp>
        <p:nvSpPr>
          <p:cNvPr id="19458" name="Заголовок 8"/>
          <p:cNvSpPr>
            <a:spLocks noGrp="1"/>
          </p:cNvSpPr>
          <p:nvPr>
            <p:ph type="title"/>
          </p:nvPr>
        </p:nvSpPr>
        <p:spPr>
          <a:xfrm>
            <a:off x="1116013" y="5589588"/>
            <a:ext cx="7056437" cy="935037"/>
          </a:xfrm>
        </p:spPr>
        <p:txBody>
          <a:bodyPr anchor="ctr"/>
          <a:lstStyle/>
          <a:p>
            <a:pPr algn="ctr" eaLnBrk="1" hangingPunct="1"/>
            <a:r>
              <a:rPr lang="ru-RU" i="1" smtClean="0"/>
              <a:t>Металлические конструкции </a:t>
            </a:r>
            <a:r>
              <a:rPr lang="en-US" i="1" smtClean="0"/>
              <a:t>XVII </a:t>
            </a:r>
            <a:r>
              <a:rPr lang="ru-RU" i="1" smtClean="0"/>
              <a:t>века</a:t>
            </a:r>
            <a:br>
              <a:rPr lang="ru-RU" i="1" smtClean="0"/>
            </a:br>
            <a:r>
              <a:rPr lang="ru-RU" i="1" smtClean="0"/>
              <a:t>а – наклонная стропила, б – каркас купола, в – узел каркаса</a:t>
            </a:r>
          </a:p>
        </p:txBody>
      </p:sp>
      <p:pic>
        <p:nvPicPr>
          <p:cNvPr id="19459" name="Рисунок 4"/>
          <p:cNvPicPr>
            <a:picLocks noChangeAspect="1"/>
          </p:cNvPicPr>
          <p:nvPr/>
        </p:nvPicPr>
        <p:blipFill>
          <a:blip r:embed="rId2">
            <a:grayscl/>
            <a:biLevel thresh="50000"/>
          </a:blip>
          <a:srcRect l="79462" t="3177" r="2129" b="15340"/>
          <a:stretch>
            <a:fillRect/>
          </a:stretch>
        </p:blipFill>
        <p:spPr bwMode="auto">
          <a:xfrm>
            <a:off x="5294313" y="3429000"/>
            <a:ext cx="1722437" cy="2044700"/>
          </a:xfrm>
          <a:prstGeom prst="rect">
            <a:avLst/>
          </a:prstGeom>
          <a:noFill/>
          <a:ln w="9525">
            <a:noFill/>
            <a:miter lim="800000"/>
            <a:headEnd/>
            <a:tailEnd/>
          </a:ln>
        </p:spPr>
      </p:pic>
      <p:pic>
        <p:nvPicPr>
          <p:cNvPr id="19460" name="Рисунок 5"/>
          <p:cNvPicPr>
            <a:picLocks noChangeAspect="1"/>
          </p:cNvPicPr>
          <p:nvPr/>
        </p:nvPicPr>
        <p:blipFill>
          <a:blip r:embed="rId2">
            <a:grayscl/>
            <a:biLevel thresh="50000"/>
          </a:blip>
          <a:srcRect l="49815" t="7158" r="20537" b="7681"/>
          <a:stretch>
            <a:fillRect/>
          </a:stretch>
        </p:blipFill>
        <p:spPr bwMode="auto">
          <a:xfrm>
            <a:off x="1909763" y="3468688"/>
            <a:ext cx="2590800" cy="1995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99392"/>
            <a:ext cx="8229600" cy="1647056"/>
          </a:xfrm>
        </p:spPr>
        <p:txBody>
          <a:bodyPr rtlCol="0">
            <a:normAutofit/>
          </a:bodyPr>
          <a:lstStyle/>
          <a:p>
            <a:pPr eaLnBrk="1" fontAlgn="auto" hangingPunct="1">
              <a:spcAft>
                <a:spcPts val="0"/>
              </a:spcAft>
              <a:defRPr/>
            </a:pPr>
            <a:r>
              <a:rPr lang="ru-RU" b="1" dirty="0">
                <a:ln w="17780" cmpd="sng">
                  <a:solidFill>
                    <a:srgbClr val="FFFFFF"/>
                  </a:solidFill>
                  <a:prstDash val="solid"/>
                  <a:miter lim="800000"/>
                </a:ln>
                <a:effectLst>
                  <a:outerShdw blurRad="50800" algn="tl" rotWithShape="0">
                    <a:srgbClr val="000000"/>
                  </a:outerShdw>
                </a:effectLst>
              </a:rPr>
              <a:t>ПС и расчет изгибаемых элементов</a:t>
            </a:r>
            <a:endParaRPr lang="ru-RU" dirty="0"/>
          </a:p>
        </p:txBody>
      </p:sp>
      <p:sp>
        <p:nvSpPr>
          <p:cNvPr id="8" name="Заголовок 8"/>
          <p:cNvSpPr txBox="1">
            <a:spLocks/>
          </p:cNvSpPr>
          <p:nvPr/>
        </p:nvSpPr>
        <p:spPr>
          <a:xfrm>
            <a:off x="611188" y="1403350"/>
            <a:ext cx="8137525" cy="159385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900" b="1" dirty="0"/>
              <a:t>ПС и расчет прочности изгибаемого элемента от действия нормальных напряжений при работе в упругой стадии</a:t>
            </a:r>
          </a:p>
        </p:txBody>
      </p:sp>
      <p:pic>
        <p:nvPicPr>
          <p:cNvPr id="114691" name="Рисунок 4"/>
          <p:cNvPicPr>
            <a:picLocks noChangeAspect="1"/>
          </p:cNvPicPr>
          <p:nvPr/>
        </p:nvPicPr>
        <p:blipFill>
          <a:blip r:embed="rId2"/>
          <a:srcRect r="3409"/>
          <a:stretch>
            <a:fillRect/>
          </a:stretch>
        </p:blipFill>
        <p:spPr bwMode="auto">
          <a:xfrm>
            <a:off x="4773613" y="2695575"/>
            <a:ext cx="4230687" cy="3973513"/>
          </a:xfrm>
          <a:prstGeom prst="rect">
            <a:avLst/>
          </a:prstGeom>
          <a:noFill/>
          <a:ln w="9525">
            <a:noFill/>
            <a:miter lim="800000"/>
            <a:headEnd/>
            <a:tailEnd/>
          </a:ln>
        </p:spPr>
      </p:pic>
      <p:sp>
        <p:nvSpPr>
          <p:cNvPr id="7" name="Заголовок 8"/>
          <p:cNvSpPr txBox="1">
            <a:spLocks noRot="1" noChangeAspect="1" noMove="1" noResize="1" noEditPoints="1" noAdjustHandles="1" noChangeArrowheads="1" noChangeShapeType="1" noTextEdit="1"/>
          </p:cNvSpPr>
          <p:nvPr/>
        </p:nvSpPr>
        <p:spPr>
          <a:xfrm>
            <a:off x="611563" y="4224632"/>
            <a:ext cx="4322063" cy="915126"/>
          </a:xfrm>
          <a:prstGeom prst="rect">
            <a:avLst/>
          </a:prstGeom>
          <a:blipFill rotWithShape="1">
            <a:blip r:embed="rId3"/>
            <a:stretch>
              <a:fillRect l="-1975" t="-4667" r="-423" b="-1333"/>
            </a:stretch>
          </a:blipFill>
        </p:spPr>
        <p:txBody>
          <a:bodyPr/>
          <a:lstStyle/>
          <a:p>
            <a:pPr fontAlgn="auto">
              <a:spcBef>
                <a:spcPts val="0"/>
              </a:spcBef>
              <a:spcAft>
                <a:spcPts val="0"/>
              </a:spcAft>
              <a:defRPr/>
            </a:pPr>
            <a:r>
              <a:rPr lang="ru-RU">
                <a:noFill/>
                <a:latin typeface="+mn-lt"/>
                <a:cs typeface="+mn-cs"/>
              </a:rPr>
              <a:t> </a:t>
            </a:r>
          </a:p>
        </p:txBody>
      </p:sp>
      <p:sp>
        <p:nvSpPr>
          <p:cNvPr id="9" name="Скругленный прямоугольник 8"/>
          <p:cNvSpPr>
            <a:spLocks noRot="1" noChangeAspect="1" noMove="1" noResize="1" noEditPoints="1" noAdjustHandles="1" noChangeArrowheads="1" noChangeShapeType="1" noTextEdit="1"/>
          </p:cNvSpPr>
          <p:nvPr/>
        </p:nvSpPr>
        <p:spPr>
          <a:xfrm>
            <a:off x="611560" y="2893702"/>
            <a:ext cx="3996444" cy="1182346"/>
          </a:xfrm>
          <a:prstGeom prst="roundRect">
            <a:avLst/>
          </a:prstGeom>
          <a:blipFill rotWithShape="1">
            <a:blip r:embed="rId4"/>
            <a:stretch>
              <a:fillRect/>
            </a:stretch>
          </a:blipFill>
          <a:ln/>
        </p:spPr>
        <p:txBody>
          <a:bodyPr/>
          <a:lstStyle/>
          <a:p>
            <a:pPr fontAlgn="auto">
              <a:spcBef>
                <a:spcPts val="0"/>
              </a:spcBef>
              <a:spcAft>
                <a:spcPts val="0"/>
              </a:spcAft>
              <a:defRPr/>
            </a:pPr>
            <a:r>
              <a:rPr lang="ru-RU">
                <a:noFill/>
                <a:latin typeface="+mn-lt"/>
                <a:cs typeface="+mn-cs"/>
              </a:rPr>
              <a:t> </a:t>
            </a:r>
          </a:p>
        </p:txBody>
      </p:sp>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14A39C6-59E5-4132-864D-5435498085DA}" type="slidenum">
              <a:rPr lang="ru-RU" sz="1200">
                <a:solidFill>
                  <a:schemeClr val="tx1">
                    <a:tint val="75000"/>
                  </a:schemeClr>
                </a:solidFill>
                <a:latin typeface="+mn-lt"/>
                <a:cs typeface="+mn-cs"/>
              </a:rPr>
              <a:pPr algn="r" fontAlgn="auto">
                <a:spcBef>
                  <a:spcPts val="0"/>
                </a:spcBef>
                <a:spcAft>
                  <a:spcPts val="0"/>
                </a:spcAft>
                <a:defRPr/>
              </a:pPr>
              <a:t>90</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a:spLocks noRot="1" noChangeAspect="1" noMove="1" noResize="1" noEditPoints="1" noAdjustHandles="1" noChangeArrowheads="1" noChangeShapeType="1" noTextEdit="1"/>
          </p:cNvSpPr>
          <p:nvPr/>
        </p:nvSpPr>
        <p:spPr>
          <a:xfrm>
            <a:off x="1909290" y="548680"/>
            <a:ext cx="5543031" cy="280831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15714" name="Рисунок 1"/>
          <p:cNvPicPr>
            <a:picLocks noChangeAspect="1"/>
          </p:cNvPicPr>
          <p:nvPr/>
        </p:nvPicPr>
        <p:blipFill>
          <a:blip r:embed="rId3"/>
          <a:srcRect t="8714"/>
          <a:stretch>
            <a:fillRect/>
          </a:stretch>
        </p:blipFill>
        <p:spPr bwMode="auto">
          <a:xfrm>
            <a:off x="2825750" y="3500438"/>
            <a:ext cx="3708400" cy="2876550"/>
          </a:xfrm>
          <a:prstGeom prst="rect">
            <a:avLst/>
          </a:prstGeom>
          <a:noFill/>
          <a:ln w="9525">
            <a:noFill/>
            <a:miter lim="800000"/>
            <a:headEnd/>
            <a:tailEnd/>
          </a:ln>
        </p:spPr>
      </p:pic>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EF79D08-719F-4534-8EC9-66C788526777}" type="slidenum">
              <a:rPr lang="ru-RU" sz="1200">
                <a:solidFill>
                  <a:schemeClr val="tx1">
                    <a:tint val="75000"/>
                  </a:schemeClr>
                </a:solidFill>
                <a:latin typeface="+mn-lt"/>
                <a:cs typeface="+mn-cs"/>
              </a:rPr>
              <a:pPr algn="r" fontAlgn="auto">
                <a:spcBef>
                  <a:spcPts val="0"/>
                </a:spcBef>
                <a:spcAft>
                  <a:spcPts val="0"/>
                </a:spcAft>
                <a:defRPr/>
              </a:pPr>
              <a:t>91</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Объект 3"/>
          <p:cNvPicPr>
            <a:picLocks noGrp="1" noChangeAspect="1"/>
          </p:cNvPicPr>
          <p:nvPr>
            <p:ph idx="4294967295"/>
          </p:nvPr>
        </p:nvPicPr>
        <p:blipFill>
          <a:blip r:embed="rId2"/>
          <a:srcRect/>
          <a:stretch>
            <a:fillRect/>
          </a:stretch>
        </p:blipFill>
        <p:spPr>
          <a:xfrm>
            <a:off x="77788" y="1557338"/>
            <a:ext cx="9032875" cy="3527425"/>
          </a:xfrm>
        </p:spPr>
      </p:pic>
      <p:sp>
        <p:nvSpPr>
          <p:cNvPr id="116738" name="TextBox 4"/>
          <p:cNvSpPr txBox="1">
            <a:spLocks noChangeArrowheads="1"/>
          </p:cNvSpPr>
          <p:nvPr/>
        </p:nvSpPr>
        <p:spPr bwMode="auto">
          <a:xfrm>
            <a:off x="395288" y="5057775"/>
            <a:ext cx="8499475" cy="701675"/>
          </a:xfrm>
          <a:prstGeom prst="rect">
            <a:avLst/>
          </a:prstGeom>
          <a:noFill/>
          <a:ln w="9525">
            <a:noFill/>
            <a:miter lim="800000"/>
            <a:headEnd/>
            <a:tailEnd/>
          </a:ln>
        </p:spPr>
        <p:txBody>
          <a:bodyPr>
            <a:spAutoFit/>
          </a:bodyPr>
          <a:lstStyle/>
          <a:p>
            <a:pPr algn="ctr"/>
            <a:r>
              <a:rPr lang="ru-RU" sz="2000" b="1" i="1">
                <a:latin typeface="Calibri" pitchFamily="34" charset="0"/>
              </a:rPr>
              <a:t>Нормальные напряжения в балке двутаврового профиля от действия изгибающего момента в упругой стадии</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A07385F-9090-4BBE-9EFF-3AC1FBCE164D}" type="slidenum">
              <a:rPr lang="ru-RU" sz="1200">
                <a:solidFill>
                  <a:schemeClr val="tx1">
                    <a:tint val="75000"/>
                  </a:schemeClr>
                </a:solidFill>
                <a:latin typeface="+mn-lt"/>
                <a:cs typeface="+mn-cs"/>
              </a:rPr>
              <a:pPr algn="r" fontAlgn="auto">
                <a:spcBef>
                  <a:spcPts val="0"/>
                </a:spcBef>
                <a:spcAft>
                  <a:spcPts val="0"/>
                </a:spcAft>
                <a:defRPr/>
              </a:pPr>
              <a:t>92</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8"/>
          <p:cNvSpPr txBox="1">
            <a:spLocks/>
          </p:cNvSpPr>
          <p:nvPr/>
        </p:nvSpPr>
        <p:spPr>
          <a:xfrm>
            <a:off x="611188" y="188913"/>
            <a:ext cx="7993062" cy="14398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900" b="1" dirty="0"/>
              <a:t>ПС и расчет </a:t>
            </a:r>
            <a:r>
              <a:rPr lang="ru-RU" sz="2900" b="1" dirty="0" smtClean="0"/>
              <a:t>прочности изгибаемого элемента от действия нормальных напряжений при работе в упругопластической стадии</a:t>
            </a:r>
            <a:endParaRPr lang="ru-RU" sz="2900" b="1" dirty="0"/>
          </a:p>
          <a:p>
            <a:pPr algn="just" fontAlgn="auto">
              <a:spcAft>
                <a:spcPts val="0"/>
              </a:spcAft>
              <a:defRPr/>
            </a:pPr>
            <a:endParaRPr lang="ru-RU" sz="2800" dirty="0" smtClean="0"/>
          </a:p>
        </p:txBody>
      </p:sp>
      <p:sp>
        <p:nvSpPr>
          <p:cNvPr id="4" name="Заголовок 8"/>
          <p:cNvSpPr txBox="1">
            <a:spLocks noRot="1" noChangeAspect="1" noMove="1" noResize="1" noEditPoints="1" noAdjustHandles="1" noChangeArrowheads="1" noChangeShapeType="1" noTextEdit="1"/>
          </p:cNvSpPr>
          <p:nvPr/>
        </p:nvSpPr>
        <p:spPr>
          <a:xfrm>
            <a:off x="611562" y="2852936"/>
            <a:ext cx="7994473" cy="864096"/>
          </a:xfrm>
          <a:prstGeom prst="rect">
            <a:avLst/>
          </a:prstGeom>
          <a:blipFill rotWithShape="1">
            <a:blip r:embed="rId2"/>
            <a:stretch>
              <a:fillRect l="-1144" t="-5634" r="-915" b="-11268"/>
            </a:stretch>
          </a:blipFill>
        </p:spPr>
        <p:txBody>
          <a:bodyPr/>
          <a:lstStyle/>
          <a:p>
            <a:pPr fontAlgn="auto">
              <a:spcBef>
                <a:spcPts val="0"/>
              </a:spcBef>
              <a:spcAft>
                <a:spcPts val="0"/>
              </a:spcAft>
              <a:defRPr/>
            </a:pPr>
            <a:r>
              <a:rPr lang="ru-RU">
                <a:noFill/>
                <a:latin typeface="+mn-lt"/>
                <a:cs typeface="+mn-cs"/>
              </a:rPr>
              <a:t> </a:t>
            </a:r>
          </a:p>
        </p:txBody>
      </p:sp>
      <p:sp>
        <p:nvSpPr>
          <p:cNvPr id="5" name="Скругленный прямоугольник 4"/>
          <p:cNvSpPr>
            <a:spLocks noRot="1" noChangeAspect="1" noMove="1" noResize="1" noEditPoints="1" noAdjustHandles="1" noChangeArrowheads="1" noChangeShapeType="1" noTextEdit="1"/>
          </p:cNvSpPr>
          <p:nvPr/>
        </p:nvSpPr>
        <p:spPr>
          <a:xfrm>
            <a:off x="2359340" y="1556792"/>
            <a:ext cx="4228887" cy="1224136"/>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17764" name="Рисунок 5"/>
          <p:cNvPicPr>
            <a:picLocks noChangeAspect="1"/>
          </p:cNvPicPr>
          <p:nvPr/>
        </p:nvPicPr>
        <p:blipFill>
          <a:blip r:embed="rId4"/>
          <a:srcRect/>
          <a:stretch>
            <a:fillRect/>
          </a:stretch>
        </p:blipFill>
        <p:spPr bwMode="auto">
          <a:xfrm>
            <a:off x="793750" y="3798888"/>
            <a:ext cx="7358063" cy="2293937"/>
          </a:xfrm>
          <a:prstGeom prst="rect">
            <a:avLst/>
          </a:prstGeom>
          <a:noFill/>
          <a:ln w="9525">
            <a:noFill/>
            <a:miter lim="800000"/>
            <a:headEnd/>
            <a:tailEnd/>
          </a:ln>
        </p:spPr>
      </p:pic>
      <p:sp>
        <p:nvSpPr>
          <p:cNvPr id="117765" name="TextBox 6"/>
          <p:cNvSpPr txBox="1">
            <a:spLocks noChangeArrowheads="1"/>
          </p:cNvSpPr>
          <p:nvPr/>
        </p:nvSpPr>
        <p:spPr bwMode="auto">
          <a:xfrm>
            <a:off x="287338" y="6105525"/>
            <a:ext cx="8640762" cy="1006475"/>
          </a:xfrm>
          <a:prstGeom prst="rect">
            <a:avLst/>
          </a:prstGeom>
          <a:noFill/>
          <a:ln w="9525">
            <a:noFill/>
            <a:miter lim="800000"/>
            <a:headEnd/>
            <a:tailEnd/>
          </a:ln>
        </p:spPr>
        <p:txBody>
          <a:bodyPr>
            <a:spAutoFit/>
          </a:bodyPr>
          <a:lstStyle/>
          <a:p>
            <a:pPr algn="ctr"/>
            <a:r>
              <a:rPr lang="ru-RU" sz="2000" b="1" i="1">
                <a:latin typeface="Calibri" pitchFamily="34" charset="0"/>
              </a:rPr>
              <a:t>Последовательное изменение эпюры напряжений при изгибе: </a:t>
            </a:r>
          </a:p>
          <a:p>
            <a:pPr algn="ctr"/>
            <a:r>
              <a:rPr lang="ru-RU" sz="2000" b="1" i="1">
                <a:latin typeface="Calibri" pitchFamily="34" charset="0"/>
              </a:rPr>
              <a:t>а – упругое состояние, б – упругопластическое при наличии упругого ядра</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51BC47B-2FCF-44B1-9AEE-8724EEE39115}" type="slidenum">
              <a:rPr lang="ru-RU" sz="1200">
                <a:solidFill>
                  <a:schemeClr val="tx1">
                    <a:tint val="75000"/>
                  </a:schemeClr>
                </a:solidFill>
                <a:latin typeface="+mn-lt"/>
                <a:cs typeface="+mn-cs"/>
              </a:rPr>
              <a:pPr algn="r" fontAlgn="auto">
                <a:spcBef>
                  <a:spcPts val="0"/>
                </a:spcBef>
                <a:spcAft>
                  <a:spcPts val="0"/>
                </a:spcAft>
                <a:defRPr/>
              </a:pPr>
              <a:t>93</a:t>
            </a:fld>
            <a:endParaRPr lang="ru-RU" sz="1200">
              <a:solidFill>
                <a:schemeClr val="tx1">
                  <a:tint val="75000"/>
                </a:schemeClr>
              </a:solidFill>
              <a:latin typeface="+mn-lt"/>
              <a:cs typeface="+mn-cs"/>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a:spLocks noRot="1" noChangeAspect="1" noMove="1" noResize="1" noEditPoints="1" noAdjustHandles="1" noChangeArrowheads="1" noChangeShapeType="1" noTextEdit="1"/>
          </p:cNvSpPr>
          <p:nvPr/>
        </p:nvSpPr>
        <p:spPr>
          <a:xfrm>
            <a:off x="1277634" y="548680"/>
            <a:ext cx="6660740" cy="244827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2648C33-F731-4C86-B88E-D5B15DDC4953}" type="slidenum">
              <a:rPr lang="ru-RU" sz="1200">
                <a:solidFill>
                  <a:schemeClr val="tx1">
                    <a:tint val="75000"/>
                  </a:schemeClr>
                </a:solidFill>
                <a:latin typeface="+mn-lt"/>
                <a:cs typeface="+mn-cs"/>
              </a:rPr>
              <a:pPr algn="r" fontAlgn="auto">
                <a:spcBef>
                  <a:spcPts val="0"/>
                </a:spcBef>
                <a:spcAft>
                  <a:spcPts val="0"/>
                </a:spcAft>
                <a:defRPr/>
              </a:pPr>
              <a:t>94</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7993062" cy="14398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900" b="1" dirty="0"/>
              <a:t>ПС и расчет </a:t>
            </a:r>
            <a:r>
              <a:rPr lang="ru-RU" sz="2900" b="1" dirty="0" smtClean="0"/>
              <a:t>прочности изгибаемого элемента от действия касательных напряжений</a:t>
            </a:r>
            <a:endParaRPr lang="ru-RU" sz="2900" dirty="0" smtClean="0"/>
          </a:p>
        </p:txBody>
      </p:sp>
      <p:pic>
        <p:nvPicPr>
          <p:cNvPr id="119810" name="Рисунок 3"/>
          <p:cNvPicPr>
            <a:picLocks noChangeAspect="1"/>
          </p:cNvPicPr>
          <p:nvPr/>
        </p:nvPicPr>
        <p:blipFill>
          <a:blip r:embed="rId2"/>
          <a:srcRect/>
          <a:stretch>
            <a:fillRect/>
          </a:stretch>
        </p:blipFill>
        <p:spPr bwMode="auto">
          <a:xfrm>
            <a:off x="407988" y="3573463"/>
            <a:ext cx="8486775" cy="2535237"/>
          </a:xfrm>
          <a:prstGeom prst="rect">
            <a:avLst/>
          </a:prstGeom>
          <a:noFill/>
          <a:ln w="9525">
            <a:noFill/>
            <a:miter lim="800000"/>
            <a:headEnd/>
            <a:tailEnd/>
          </a:ln>
        </p:spPr>
      </p:pic>
      <p:sp>
        <p:nvSpPr>
          <p:cNvPr id="5" name="Заголовок 8"/>
          <p:cNvSpPr txBox="1">
            <a:spLocks noRot="1" noChangeAspect="1" noMove="1" noResize="1" noEditPoints="1" noAdjustHandles="1" noChangeArrowheads="1" noChangeShapeType="1" noTextEdit="1"/>
          </p:cNvSpPr>
          <p:nvPr/>
        </p:nvSpPr>
        <p:spPr>
          <a:xfrm>
            <a:off x="611562" y="2456891"/>
            <a:ext cx="7994473" cy="2147859"/>
          </a:xfrm>
          <a:prstGeom prst="rect">
            <a:avLst/>
          </a:prstGeom>
          <a:blipFill rotWithShape="1">
            <a:blip r:embed="rId3"/>
            <a:stretch>
              <a:fillRect l="-1068" t="-1989"/>
            </a:stretch>
          </a:blipFill>
        </p:spPr>
        <p:txBody>
          <a:bodyPr/>
          <a:lstStyle/>
          <a:p>
            <a:pPr fontAlgn="auto">
              <a:spcBef>
                <a:spcPts val="0"/>
              </a:spcBef>
              <a:spcAft>
                <a:spcPts val="0"/>
              </a:spcAft>
              <a:defRPr/>
            </a:pPr>
            <a:r>
              <a:rPr lang="ru-RU">
                <a:noFill/>
                <a:latin typeface="+mn-lt"/>
                <a:cs typeface="+mn-cs"/>
              </a:rPr>
              <a:t> </a:t>
            </a:r>
          </a:p>
        </p:txBody>
      </p:sp>
      <p:sp>
        <p:nvSpPr>
          <p:cNvPr id="6" name="Скругленный прямоугольник 5"/>
          <p:cNvSpPr>
            <a:spLocks noRot="1" noChangeAspect="1" noMove="1" noResize="1" noEditPoints="1" noAdjustHandles="1" noChangeArrowheads="1" noChangeShapeType="1" noTextEdit="1"/>
          </p:cNvSpPr>
          <p:nvPr/>
        </p:nvSpPr>
        <p:spPr>
          <a:xfrm>
            <a:off x="2678874" y="1192501"/>
            <a:ext cx="3859847" cy="1224136"/>
          </a:xfrm>
          <a:prstGeom prst="roundRect">
            <a:avLst/>
          </a:prstGeom>
          <a:blipFill rotWithShape="1">
            <a:blip r:embed="rId4"/>
            <a:stretch>
              <a:fillRect/>
            </a:stretch>
          </a:blipFill>
          <a:ln/>
        </p:spPr>
        <p:txBody>
          <a:bodyPr/>
          <a:lstStyle/>
          <a:p>
            <a:pPr fontAlgn="auto">
              <a:spcBef>
                <a:spcPts val="0"/>
              </a:spcBef>
              <a:spcAft>
                <a:spcPts val="0"/>
              </a:spcAft>
              <a:defRPr/>
            </a:pPr>
            <a:r>
              <a:rPr lang="ru-RU">
                <a:noFill/>
                <a:latin typeface="+mn-lt"/>
                <a:cs typeface="+mn-cs"/>
              </a:rPr>
              <a:t> </a:t>
            </a:r>
          </a:p>
        </p:txBody>
      </p:sp>
      <p:sp>
        <p:nvSpPr>
          <p:cNvPr id="119813" name="TextBox 6"/>
          <p:cNvSpPr txBox="1">
            <a:spLocks noChangeArrowheads="1"/>
          </p:cNvSpPr>
          <p:nvPr/>
        </p:nvSpPr>
        <p:spPr bwMode="auto">
          <a:xfrm>
            <a:off x="395288" y="6091238"/>
            <a:ext cx="8499475" cy="701675"/>
          </a:xfrm>
          <a:prstGeom prst="rect">
            <a:avLst/>
          </a:prstGeom>
          <a:noFill/>
          <a:ln w="9525">
            <a:noFill/>
            <a:miter lim="800000"/>
            <a:headEnd/>
            <a:tailEnd/>
          </a:ln>
        </p:spPr>
        <p:txBody>
          <a:bodyPr>
            <a:spAutoFit/>
          </a:bodyPr>
          <a:lstStyle/>
          <a:p>
            <a:pPr algn="ctr"/>
            <a:r>
              <a:rPr lang="ru-RU" sz="2000" b="1" i="1">
                <a:latin typeface="Calibri" pitchFamily="34" charset="0"/>
              </a:rPr>
              <a:t>Касательные напряжения в балке двутаврового профиля от действия поперечной силы</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F1EA025-1441-4E0A-BF3F-9FDEAC8341CA}" type="slidenum">
              <a:rPr lang="ru-RU" sz="1200">
                <a:solidFill>
                  <a:schemeClr val="tx1">
                    <a:tint val="75000"/>
                  </a:schemeClr>
                </a:solidFill>
                <a:latin typeface="+mn-lt"/>
                <a:cs typeface="+mn-cs"/>
              </a:rPr>
              <a:pPr algn="r" fontAlgn="auto">
                <a:spcBef>
                  <a:spcPts val="0"/>
                </a:spcBef>
                <a:spcAft>
                  <a:spcPts val="0"/>
                </a:spcAft>
                <a:defRPr/>
              </a:pPr>
              <a:t>95</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a:spLocks noRot="1" noChangeAspect="1" noMove="1" noResize="1" noEditPoints="1" noAdjustHandles="1" noChangeArrowheads="1" noChangeShapeType="1" noTextEdit="1"/>
          </p:cNvSpPr>
          <p:nvPr/>
        </p:nvSpPr>
        <p:spPr>
          <a:xfrm>
            <a:off x="1465675" y="548680"/>
            <a:ext cx="6479135" cy="2808312"/>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6502F1F-5B6F-4BEF-A934-847B07D90CEB}" type="slidenum">
              <a:rPr lang="ru-RU" sz="1200">
                <a:solidFill>
                  <a:schemeClr val="tx1">
                    <a:tint val="75000"/>
                  </a:schemeClr>
                </a:solidFill>
                <a:latin typeface="+mn-lt"/>
                <a:cs typeface="+mn-cs"/>
              </a:rPr>
              <a:pPr algn="r" fontAlgn="auto">
                <a:spcBef>
                  <a:spcPts val="0"/>
                </a:spcBef>
                <a:spcAft>
                  <a:spcPts val="0"/>
                </a:spcAft>
                <a:defRPr/>
              </a:pPr>
              <a:t>96</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7993062" cy="143986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900" b="1" dirty="0"/>
              <a:t>Проверка прочности изгибаемых элементов при совместном действии компонентов НДС </a:t>
            </a:r>
            <a:endParaRPr lang="ru-RU" sz="2900" dirty="0"/>
          </a:p>
        </p:txBody>
      </p:sp>
      <p:pic>
        <p:nvPicPr>
          <p:cNvPr id="121858" name="Рисунок 4"/>
          <p:cNvPicPr>
            <a:picLocks noChangeAspect="1"/>
          </p:cNvPicPr>
          <p:nvPr/>
        </p:nvPicPr>
        <p:blipFill>
          <a:blip r:embed="rId2"/>
          <a:srcRect/>
          <a:stretch>
            <a:fillRect/>
          </a:stretch>
        </p:blipFill>
        <p:spPr bwMode="auto">
          <a:xfrm>
            <a:off x="1624013" y="4508500"/>
            <a:ext cx="6261100" cy="2300288"/>
          </a:xfrm>
          <a:prstGeom prst="rect">
            <a:avLst/>
          </a:prstGeom>
          <a:noFill/>
          <a:ln w="9525">
            <a:noFill/>
            <a:miter lim="800000"/>
            <a:headEnd/>
            <a:tailEnd/>
          </a:ln>
        </p:spPr>
      </p:pic>
      <p:sp>
        <p:nvSpPr>
          <p:cNvPr id="6" name="Скругленный прямоугольник 5"/>
          <p:cNvSpPr>
            <a:spLocks noRot="1" noChangeAspect="1" noMove="1" noResize="1" noEditPoints="1" noAdjustHandles="1" noChangeArrowheads="1" noChangeShapeType="1" noTextEdit="1"/>
          </p:cNvSpPr>
          <p:nvPr/>
        </p:nvSpPr>
        <p:spPr>
          <a:xfrm>
            <a:off x="1205627" y="1557737"/>
            <a:ext cx="6806340" cy="1152129"/>
          </a:xfrm>
          <a:prstGeom prst="roundRect">
            <a:avLst/>
          </a:prstGeom>
          <a:blipFill rotWithShape="1">
            <a:blip r:embed="rId3"/>
            <a:stretch>
              <a:fillRect/>
            </a:stretch>
          </a:blipFill>
          <a:ln/>
        </p:spPr>
        <p:txBody>
          <a:bodyPr/>
          <a:lstStyle/>
          <a:p>
            <a:pPr fontAlgn="auto">
              <a:spcBef>
                <a:spcPts val="0"/>
              </a:spcBef>
              <a:spcAft>
                <a:spcPts val="0"/>
              </a:spcAft>
              <a:defRPr/>
            </a:pPr>
            <a:r>
              <a:rPr lang="ru-RU">
                <a:noFill/>
                <a:latin typeface="+mn-lt"/>
                <a:cs typeface="+mn-cs"/>
              </a:rPr>
              <a:t> </a:t>
            </a:r>
          </a:p>
        </p:txBody>
      </p:sp>
      <p:sp>
        <p:nvSpPr>
          <p:cNvPr id="7" name="Заголовок 8"/>
          <p:cNvSpPr txBox="1">
            <a:spLocks/>
          </p:cNvSpPr>
          <p:nvPr/>
        </p:nvSpPr>
        <p:spPr>
          <a:xfrm>
            <a:off x="647700" y="1125538"/>
            <a:ext cx="7993063" cy="57467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ru-RU" sz="2400" dirty="0" smtClean="0">
                <a:latin typeface="+mn-lt"/>
              </a:rPr>
              <a:t>при изгибе в одной плоскости:</a:t>
            </a:r>
            <a:endParaRPr lang="ru-RU" sz="2400" dirty="0" smtClean="0"/>
          </a:p>
        </p:txBody>
      </p:sp>
      <p:sp>
        <p:nvSpPr>
          <p:cNvPr id="9" name="Скругленный прямоугольник 8"/>
          <p:cNvSpPr>
            <a:spLocks noRot="1" noChangeAspect="1" noMove="1" noResize="1" noEditPoints="1" noAdjustHandles="1" noChangeArrowheads="1" noChangeShapeType="1" noTextEdit="1"/>
          </p:cNvSpPr>
          <p:nvPr/>
        </p:nvSpPr>
        <p:spPr>
          <a:xfrm>
            <a:off x="611560" y="3419199"/>
            <a:ext cx="8089561" cy="1089921"/>
          </a:xfrm>
          <a:prstGeom prst="roundRect">
            <a:avLst/>
          </a:prstGeom>
          <a:blipFill rotWithShape="1">
            <a:blip r:embed="rId4"/>
            <a:stretch>
              <a:fillRect/>
            </a:stretch>
          </a:blipFill>
          <a:ln/>
        </p:spPr>
        <p:txBody>
          <a:bodyPr/>
          <a:lstStyle/>
          <a:p>
            <a:pPr fontAlgn="auto">
              <a:spcBef>
                <a:spcPts val="0"/>
              </a:spcBef>
              <a:spcAft>
                <a:spcPts val="0"/>
              </a:spcAft>
              <a:defRPr/>
            </a:pPr>
            <a:r>
              <a:rPr lang="ru-RU">
                <a:noFill/>
                <a:latin typeface="+mn-lt"/>
                <a:cs typeface="+mn-cs"/>
              </a:rPr>
              <a:t> </a:t>
            </a:r>
          </a:p>
        </p:txBody>
      </p:sp>
      <p:sp>
        <p:nvSpPr>
          <p:cNvPr id="10" name="Заголовок 8"/>
          <p:cNvSpPr txBox="1">
            <a:spLocks/>
          </p:cNvSpPr>
          <p:nvPr/>
        </p:nvSpPr>
        <p:spPr>
          <a:xfrm>
            <a:off x="611188" y="2870200"/>
            <a:ext cx="7993062" cy="487363"/>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ru-RU" sz="2400" dirty="0" smtClean="0">
                <a:latin typeface="+mn-lt"/>
              </a:rPr>
              <a:t>при изгибе в двух плоскостях:</a:t>
            </a:r>
            <a:endParaRPr lang="ru-RU" sz="2500" i="1" dirty="0">
              <a:solidFill>
                <a:schemeClr val="accent2">
                  <a:lumMod val="75000"/>
                </a:schemeClr>
              </a:solidFill>
            </a:endParaRPr>
          </a:p>
        </p:txBody>
      </p:sp>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D65A2EF-0E88-4381-B1D4-EEBBD9764BD7}" type="slidenum">
              <a:rPr lang="ru-RU" sz="1200">
                <a:solidFill>
                  <a:schemeClr val="tx1">
                    <a:tint val="75000"/>
                  </a:schemeClr>
                </a:solidFill>
                <a:latin typeface="+mn-lt"/>
                <a:cs typeface="+mn-cs"/>
              </a:rPr>
              <a:pPr algn="r" fontAlgn="auto">
                <a:spcBef>
                  <a:spcPts val="0"/>
                </a:spcBef>
                <a:spcAft>
                  <a:spcPts val="0"/>
                </a:spcAft>
                <a:defRPr/>
              </a:pPr>
              <a:t>97</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a:spLocks noRot="1" noChangeAspect="1" noMove="1" noResize="1" noEditPoints="1" noAdjustHandles="1" noChangeArrowheads="1" noChangeShapeType="1" noTextEdit="1"/>
          </p:cNvSpPr>
          <p:nvPr/>
        </p:nvSpPr>
        <p:spPr>
          <a:xfrm>
            <a:off x="1727683" y="476672"/>
            <a:ext cx="6060239" cy="2736304"/>
          </a:xfrm>
          <a:prstGeom prst="roundRect">
            <a:avLst>
              <a:gd name="adj" fmla="val 5757"/>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pic>
        <p:nvPicPr>
          <p:cNvPr id="122882" name="Рисунок 11"/>
          <p:cNvPicPr>
            <a:picLocks noChangeAspect="1"/>
          </p:cNvPicPr>
          <p:nvPr/>
        </p:nvPicPr>
        <p:blipFill>
          <a:blip r:embed="rId3"/>
          <a:srcRect/>
          <a:stretch>
            <a:fillRect/>
          </a:stretch>
        </p:blipFill>
        <p:spPr bwMode="auto">
          <a:xfrm>
            <a:off x="2703513" y="3360738"/>
            <a:ext cx="4111625" cy="3298825"/>
          </a:xfrm>
          <a:prstGeom prst="rect">
            <a:avLst/>
          </a:prstGeom>
          <a:noFill/>
          <a:ln w="9525">
            <a:noFill/>
            <a:miter lim="800000"/>
            <a:headEnd/>
            <a:tailEnd/>
          </a:ln>
        </p:spPr>
      </p:pic>
      <p:sp>
        <p:nvSpPr>
          <p:cNvPr id="2" name="Номер слайда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E4C2ADE-9BDD-48D7-B9F7-75ED3BA325AE}" type="slidenum">
              <a:rPr lang="ru-RU" sz="1200">
                <a:solidFill>
                  <a:schemeClr val="tx1">
                    <a:tint val="75000"/>
                  </a:schemeClr>
                </a:solidFill>
                <a:latin typeface="+mn-lt"/>
                <a:cs typeface="+mn-cs"/>
              </a:rPr>
              <a:pPr algn="r" fontAlgn="auto">
                <a:spcBef>
                  <a:spcPts val="0"/>
                </a:spcBef>
                <a:spcAft>
                  <a:spcPts val="0"/>
                </a:spcAft>
                <a:defRPr/>
              </a:pPr>
              <a:t>98</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8"/>
          <p:cNvSpPr txBox="1">
            <a:spLocks/>
          </p:cNvSpPr>
          <p:nvPr/>
        </p:nvSpPr>
        <p:spPr>
          <a:xfrm>
            <a:off x="611188" y="188913"/>
            <a:ext cx="7993062" cy="936625"/>
          </a:xfrm>
          <a:prstGeom prst="rect">
            <a:avLst/>
          </a:prstGeom>
        </p:spPr>
        <p:txBody>
          <a:bodyP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55600" algn="just" fontAlgn="auto">
              <a:spcAft>
                <a:spcPts val="0"/>
              </a:spcAft>
              <a:buFont typeface="Arial" pitchFamily="34" charset="0"/>
              <a:buChar char="•"/>
              <a:defRPr/>
            </a:pPr>
            <a:r>
              <a:rPr lang="ru-RU" sz="2900" b="1" dirty="0" smtClean="0"/>
              <a:t>Проверка общей (боковой) устойчивости изгибаемых элементов</a:t>
            </a:r>
            <a:endParaRPr lang="ru-RU" sz="2900" b="1" dirty="0"/>
          </a:p>
          <a:p>
            <a:pPr algn="just" fontAlgn="auto">
              <a:spcAft>
                <a:spcPts val="0"/>
              </a:spcAft>
              <a:defRPr/>
            </a:pPr>
            <a:endParaRPr lang="ru-RU" sz="2800" dirty="0" smtClean="0"/>
          </a:p>
        </p:txBody>
      </p:sp>
      <p:sp>
        <p:nvSpPr>
          <p:cNvPr id="4" name="Скругленный прямоугольник 3"/>
          <p:cNvSpPr>
            <a:spLocks noRot="1" noChangeAspect="1" noMove="1" noResize="1" noEditPoints="1" noAdjustHandles="1" noChangeArrowheads="1" noChangeShapeType="1" noTextEdit="1"/>
          </p:cNvSpPr>
          <p:nvPr/>
        </p:nvSpPr>
        <p:spPr>
          <a:xfrm>
            <a:off x="2447765" y="1143562"/>
            <a:ext cx="4322066" cy="1205318"/>
          </a:xfrm>
          <a:prstGeom prst="roundRect">
            <a:avLst/>
          </a:prstGeom>
          <a:blipFill rotWithShape="1">
            <a:blip r:embed="rId2"/>
            <a:stretch>
              <a:fillRect/>
            </a:stretch>
          </a:blipFill>
          <a:ln/>
        </p:spPr>
        <p:txBody>
          <a:bodyPr/>
          <a:lstStyle/>
          <a:p>
            <a:pPr fontAlgn="auto">
              <a:spcBef>
                <a:spcPts val="0"/>
              </a:spcBef>
              <a:spcAft>
                <a:spcPts val="0"/>
              </a:spcAft>
              <a:defRPr/>
            </a:pPr>
            <a:r>
              <a:rPr lang="ru-RU">
                <a:noFill/>
                <a:latin typeface="+mn-lt"/>
                <a:cs typeface="+mn-cs"/>
              </a:rPr>
              <a:t> </a:t>
            </a:r>
          </a:p>
        </p:txBody>
      </p:sp>
      <p:sp>
        <p:nvSpPr>
          <p:cNvPr id="8" name="Заголовок 8"/>
          <p:cNvSpPr txBox="1">
            <a:spLocks noRot="1" noChangeAspect="1" noMove="1" noResize="1" noEditPoints="1" noAdjustHandles="1" noChangeArrowheads="1" noChangeShapeType="1" noTextEdit="1"/>
          </p:cNvSpPr>
          <p:nvPr/>
        </p:nvSpPr>
        <p:spPr>
          <a:xfrm>
            <a:off x="611562" y="2420888"/>
            <a:ext cx="7994473" cy="1224136"/>
          </a:xfrm>
          <a:prstGeom prst="rect">
            <a:avLst/>
          </a:prstGeom>
          <a:blipFill rotWithShape="1">
            <a:blip r:embed="rId3"/>
            <a:stretch>
              <a:fillRect l="-1068" t="-3483" b="-4478"/>
            </a:stretch>
          </a:blipFill>
        </p:spPr>
        <p:txBody>
          <a:bodyPr/>
          <a:lstStyle/>
          <a:p>
            <a:pPr fontAlgn="auto">
              <a:spcBef>
                <a:spcPts val="0"/>
              </a:spcBef>
              <a:spcAft>
                <a:spcPts val="0"/>
              </a:spcAft>
              <a:defRPr/>
            </a:pPr>
            <a:r>
              <a:rPr lang="ru-RU">
                <a:noFill/>
                <a:latin typeface="+mn-lt"/>
                <a:cs typeface="+mn-cs"/>
              </a:rPr>
              <a:t> </a:t>
            </a:r>
          </a:p>
        </p:txBody>
      </p:sp>
      <p:pic>
        <p:nvPicPr>
          <p:cNvPr id="123908" name="Рисунок 1"/>
          <p:cNvPicPr>
            <a:picLocks noChangeAspect="1"/>
          </p:cNvPicPr>
          <p:nvPr/>
        </p:nvPicPr>
        <p:blipFill>
          <a:blip r:embed="rId4"/>
          <a:srcRect/>
          <a:stretch>
            <a:fillRect/>
          </a:stretch>
        </p:blipFill>
        <p:spPr bwMode="auto">
          <a:xfrm>
            <a:off x="3676650" y="3227388"/>
            <a:ext cx="1862138" cy="3240087"/>
          </a:xfrm>
          <a:prstGeom prst="rect">
            <a:avLst/>
          </a:prstGeom>
          <a:noFill/>
          <a:ln w="9525">
            <a:noFill/>
            <a:miter lim="800000"/>
            <a:headEnd/>
            <a:tailEnd/>
          </a:ln>
        </p:spPr>
      </p:pic>
      <p:sp>
        <p:nvSpPr>
          <p:cNvPr id="3" name="Номер слайда 2"/>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41D6497-C8BE-4A75-83C9-71F2CC67A99B}" type="slidenum">
              <a:rPr lang="ru-RU" sz="1200">
                <a:solidFill>
                  <a:schemeClr val="tx1">
                    <a:tint val="75000"/>
                  </a:schemeClr>
                </a:solidFill>
                <a:latin typeface="+mn-lt"/>
                <a:cs typeface="+mn-cs"/>
              </a:rPr>
              <a:pPr algn="r" fontAlgn="auto">
                <a:spcBef>
                  <a:spcPts val="0"/>
                </a:spcBef>
                <a:spcAft>
                  <a:spcPts val="0"/>
                </a:spcAft>
                <a:defRPr/>
              </a:pPr>
              <a:t>99</a:t>
            </a:fld>
            <a:endParaRPr lang="ru-RU" sz="120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TotalTime>
  <Words>12885</Words>
  <Application>Microsoft Office PowerPoint</Application>
  <PresentationFormat>Экран (4:3)</PresentationFormat>
  <Paragraphs>1927</Paragraphs>
  <Slides>390</Slides>
  <Notes>25</Notes>
  <HiddenSlides>0</HiddenSlides>
  <MMClips>0</MMClips>
  <ScaleCrop>false</ScaleCrop>
  <HeadingPairs>
    <vt:vector size="6" baseType="variant">
      <vt:variant>
        <vt:lpstr>Тема</vt:lpstr>
      </vt:variant>
      <vt:variant>
        <vt:i4>1</vt:i4>
      </vt:variant>
      <vt:variant>
        <vt:lpstr>Внедренные серверы OLE</vt:lpstr>
      </vt:variant>
      <vt:variant>
        <vt:i4>4</vt:i4>
      </vt:variant>
      <vt:variant>
        <vt:lpstr>Заголовки слайдов</vt:lpstr>
      </vt:variant>
      <vt:variant>
        <vt:i4>390</vt:i4>
      </vt:variant>
    </vt:vector>
  </HeadingPairs>
  <TitlesOfParts>
    <vt:vector size="395" baseType="lpstr">
      <vt:lpstr>Тема Office</vt:lpstr>
      <vt:lpstr>Документ Microsoft Office Word 97 - 2003</vt:lpstr>
      <vt:lpstr>Диаграмма Microsoft Office Excel</vt:lpstr>
      <vt:lpstr>Формула</vt:lpstr>
      <vt:lpstr>Equation</vt:lpstr>
      <vt:lpstr>Слайд 1</vt:lpstr>
      <vt:lpstr>Слайд 2</vt:lpstr>
      <vt:lpstr>Слайд 3</vt:lpstr>
      <vt:lpstr>Лекция 1</vt:lpstr>
      <vt:lpstr>Вопросы</vt:lpstr>
      <vt:lpstr>Краткая история развития МК</vt:lpstr>
      <vt:lpstr>Первый период (от ХII века до начала ХVII века)</vt:lpstr>
      <vt:lpstr>Второй период (от начала ХVII века до конца ХVIII века)</vt:lpstr>
      <vt:lpstr>Металлические конструкции XVII века а – наклонная стропила, б – каркас купола, в – узел каркаса</vt:lpstr>
      <vt:lpstr>Третий период (от начала ХVIII века до середины ХIХ века)</vt:lpstr>
      <vt:lpstr> В 40-х годах ХIХ века в Петербурге построен чугунный купол Исаакиевского собора. Он собран из отдельных косяков (сегментов) в виде сплошной оболочки. Купол состоит из верхней конической части, поддерживающей каменный барабан, венчающий собор, и нижней более пологой части, образующей внутренний свод.</vt:lpstr>
      <vt:lpstr>Четвертый период (с 30-х годов ХIХ века до 20-х годов ХХ века)</vt:lpstr>
      <vt:lpstr> Исключительно плодотворной и разно-сторонней была деятельность почетного академика В. Г. Шухова (1856-1939 гг.). Он первый в мировой практике разработал и построил пространственные решетчатые конструкции покрытий и башен. Им реализована идея применения предва-рительного напряжения в конструкциях, а также идея применения висячих систем.</vt:lpstr>
      <vt:lpstr>Слайд 14</vt:lpstr>
      <vt:lpstr>Пятый период (с 20-х годов ХХ века по настоящее время)</vt:lpstr>
      <vt:lpstr>Слайд 16</vt:lpstr>
      <vt:lpstr>В период с 1930–1980 гг. объемная доля металлоконструкций в строительстве увеличилась в 20 раз.</vt:lpstr>
      <vt:lpstr>Область применения МК</vt:lpstr>
      <vt:lpstr>Слайд 19</vt:lpstr>
      <vt:lpstr>Слайд 20</vt:lpstr>
      <vt:lpstr>Слайд 21</vt:lpstr>
      <vt:lpstr>Слайд 22</vt:lpstr>
      <vt:lpstr>Слайд 23</vt:lpstr>
      <vt:lpstr>Слайд 24</vt:lpstr>
      <vt:lpstr>Требования, предъявляемые  МК</vt:lpstr>
      <vt:lpstr>Достоинства и недостатки МК</vt:lpstr>
      <vt:lpstr>Слайд 27</vt:lpstr>
      <vt:lpstr>Направления НТП в области МК</vt:lpstr>
      <vt:lpstr>Организация проектирования МК</vt:lpstr>
      <vt:lpstr> Материалы для металлических конструкций  </vt:lpstr>
      <vt:lpstr>Вопросы</vt:lpstr>
      <vt:lpstr>Чаще всего для изготовления металлических конструкций применяют:</vt:lpstr>
      <vt:lpstr>1. Классификация сталей</vt:lpstr>
      <vt:lpstr> По способу производства: </vt:lpstr>
      <vt:lpstr>2.Мартеновская</vt:lpstr>
      <vt:lpstr>     </vt:lpstr>
      <vt:lpstr>Слайд 37</vt:lpstr>
      <vt:lpstr>Сталь – это сплав железа с углеродом, содержащий легирующие добавки, улучшающие качество металла, и вредные примеси, которые попадают в металл  из руды или образуются в процессе выплавки. В твердом состоянии сталь является поликристаллическим телом, состоящим из множества различно ориентированных кристаллов (зерен).  Каждое зерно как кристаллическое образование имеет различные свойства по разным направлениям. При большом числе по-разному ориентированных зерен эти различия сглаживаются, статически в среднем по всем направлениям свойства становятся одинаковыми.</vt:lpstr>
      <vt:lpstr>Слайд 39</vt:lpstr>
      <vt:lpstr>Легирующие добавки:</vt:lpstr>
      <vt:lpstr>Слайд 41</vt:lpstr>
      <vt:lpstr>Показатели качества стали:</vt:lpstr>
      <vt:lpstr>Слайд 43</vt:lpstr>
      <vt:lpstr>Маркировка химических элементов в марке стали</vt:lpstr>
      <vt:lpstr>Слайд 45</vt:lpstr>
      <vt:lpstr>Слайд 46</vt:lpstr>
      <vt:lpstr>Слайд 47</vt:lpstr>
      <vt:lpstr>Слайд 48</vt:lpstr>
      <vt:lpstr> Работа стали под нагрузкой</vt:lpstr>
      <vt:lpstr>Вопросы</vt:lpstr>
      <vt:lpstr>Слайд 51</vt:lpstr>
      <vt:lpstr>1. Работа стали как материала</vt:lpstr>
      <vt:lpstr>Слайд 53</vt:lpstr>
      <vt:lpstr>Слайд 54</vt:lpstr>
      <vt:lpstr>Испытательная разрывная машина</vt:lpstr>
      <vt:lpstr> Пример построения диаграммы растяжения</vt:lpstr>
      <vt:lpstr>Диаграмма «напряжение - относительная деформация» при растяжении</vt:lpstr>
      <vt:lpstr>2.Влияние факторов действительной работы на работу стали под нагрузкой:</vt:lpstr>
      <vt:lpstr>Слайд 59</vt:lpstr>
      <vt:lpstr>Влияние старения на свойства стали:</vt:lpstr>
      <vt:lpstr>Слайд 61</vt:lpstr>
      <vt:lpstr> Влияние изменения температуры:</vt:lpstr>
      <vt:lpstr>Слайд 63</vt:lpstr>
      <vt:lpstr>Слайд 64</vt:lpstr>
      <vt:lpstr>Что такое предельное состояние ?</vt:lpstr>
      <vt:lpstr>Группы предельных состояний</vt:lpstr>
      <vt:lpstr>Слайд 67</vt:lpstr>
      <vt:lpstr>Слайд 68</vt:lpstr>
      <vt:lpstr>Предельные состояния</vt:lpstr>
      <vt:lpstr>Слайд 70</vt:lpstr>
      <vt:lpstr>Слайд 71</vt:lpstr>
      <vt:lpstr>Группы конструкций, в которых ПС наступает в результате:</vt:lpstr>
      <vt:lpstr>Лекция 5</vt:lpstr>
      <vt:lpstr>Вопросы</vt:lpstr>
      <vt:lpstr>Виды напряжений и их учет при расчете элементов МК</vt:lpstr>
      <vt:lpstr>Слайд 76</vt:lpstr>
      <vt:lpstr>Слайд 77</vt:lpstr>
      <vt:lpstr>ПС и расчет элементов на действие осевого сжатия</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lpstr>Слайд 89</vt:lpstr>
      <vt:lpstr>ПС и расчет изгибаемых элементов</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lpstr>Слайд 101</vt:lpstr>
      <vt:lpstr>Слайд 102</vt:lpstr>
      <vt:lpstr>Слайд 103</vt:lpstr>
      <vt:lpstr>Слайд 104</vt:lpstr>
      <vt:lpstr>Слайд 105</vt:lpstr>
      <vt:lpstr>Слайд 106</vt:lpstr>
      <vt:lpstr>   Сортамент   </vt:lpstr>
      <vt:lpstr>Слайд 108</vt:lpstr>
      <vt:lpstr>Основные виды профилей:</vt:lpstr>
      <vt:lpstr>I – момент инерции i – радиус инерции S – статический момент W – момент сопротивления </vt:lpstr>
      <vt:lpstr>Для примера посмотрим на сортамент прокатных двутавров. Эскиз профиля изображен ниже. На нем изображены обозначения размеров и нанесены оси. </vt:lpstr>
      <vt:lpstr>Слайд 112</vt:lpstr>
      <vt:lpstr>Правила использования профилей в строительных конструкциях:</vt:lpstr>
      <vt:lpstr>Листовая сталь:</vt:lpstr>
      <vt:lpstr>Уголок</vt:lpstr>
      <vt:lpstr>Швеллеры</vt:lpstr>
      <vt:lpstr>Двутавры</vt:lpstr>
      <vt:lpstr>Двутавры</vt:lpstr>
      <vt:lpstr>Тонкостенные профили </vt:lpstr>
      <vt:lpstr>Трубы</vt:lpstr>
      <vt:lpstr>Холодногнутые профили</vt:lpstr>
      <vt:lpstr> Разнообразие видов профилей, входящих в сортамент, а также достаточно частая градация размеров одного вида профиля обеспечивают экономичное проектирование конструкций при возможности создания разнообразных конструктивных форм. </vt:lpstr>
      <vt:lpstr>Слайд 123</vt:lpstr>
      <vt:lpstr>Слайд 124</vt:lpstr>
      <vt:lpstr>Вопросы</vt:lpstr>
      <vt:lpstr>1. Общие сведения</vt:lpstr>
      <vt:lpstr>Слайд 127</vt:lpstr>
      <vt:lpstr>Преимущества и недостатки сварки</vt:lpstr>
      <vt:lpstr>Требования к сварным швам</vt:lpstr>
      <vt:lpstr>2. Классификация швов и соединений</vt:lpstr>
      <vt:lpstr>Слайд 131</vt:lpstr>
      <vt:lpstr>Слайд 132</vt:lpstr>
      <vt:lpstr>Слайд 133</vt:lpstr>
      <vt:lpstr>3. Работа и расчет швов</vt:lpstr>
      <vt:lpstr>Слайд 135</vt:lpstr>
      <vt:lpstr>Слайд 136</vt:lpstr>
      <vt:lpstr>Слайд 137</vt:lpstr>
      <vt:lpstr>Слайд 138</vt:lpstr>
      <vt:lpstr>Классы прочности болтов</vt:lpstr>
      <vt:lpstr>Классы точности болтов </vt:lpstr>
      <vt:lpstr>Виды болтовых соединений</vt:lpstr>
      <vt:lpstr>Слайд 142</vt:lpstr>
      <vt:lpstr>Работа болтовых соединений на сдвиг</vt:lpstr>
      <vt:lpstr>Работа болтов</vt:lpstr>
      <vt:lpstr>Расчетное усилие, воспринимаемое одним болтом на срез</vt:lpstr>
      <vt:lpstr>Расчетное усилие, воспринимаемое одним болтом на смятие </vt:lpstr>
      <vt:lpstr>Работа болтов на растяжение </vt:lpstr>
      <vt:lpstr>Работа болтового соединения при повторных нагрузках </vt:lpstr>
      <vt:lpstr>Типы болтовых соединений </vt:lpstr>
      <vt:lpstr>Заклепочные соединения </vt:lpstr>
      <vt:lpstr>Болтовые и клепаные стыки прокатных профилей</vt:lpstr>
      <vt:lpstr>Прикрепление элементов  конструкций</vt:lpstr>
      <vt:lpstr>Размещение отверстий для болтов в соединении </vt:lpstr>
      <vt:lpstr>Лекция 9</vt:lpstr>
      <vt:lpstr>Вопросы</vt:lpstr>
      <vt:lpstr>Слайд 156</vt:lpstr>
      <vt:lpstr>Слайд 157</vt:lpstr>
      <vt:lpstr>Слайд 158</vt:lpstr>
      <vt:lpstr>Слайд 159</vt:lpstr>
      <vt:lpstr>Слайд 160</vt:lpstr>
      <vt:lpstr>Слайд 161</vt:lpstr>
      <vt:lpstr>Слайд 162</vt:lpstr>
      <vt:lpstr>Слайд 163</vt:lpstr>
      <vt:lpstr>Слайд 164</vt:lpstr>
      <vt:lpstr>Слайд 165</vt:lpstr>
      <vt:lpstr>Слайд 166</vt:lpstr>
      <vt:lpstr>Работа и расчет балки настила</vt:lpstr>
      <vt:lpstr>Слайд 168</vt:lpstr>
      <vt:lpstr>Слайд 169</vt:lpstr>
      <vt:lpstr>Слайд 170</vt:lpstr>
      <vt:lpstr>Вопросы</vt:lpstr>
      <vt:lpstr>Слайд 172</vt:lpstr>
      <vt:lpstr>Слайд 173</vt:lpstr>
      <vt:lpstr>Слайд 174</vt:lpstr>
      <vt:lpstr>Слайд 175</vt:lpstr>
      <vt:lpstr>Слайд 176</vt:lpstr>
      <vt:lpstr>Слайд 177</vt:lpstr>
      <vt:lpstr>Слайд 178</vt:lpstr>
      <vt:lpstr>Слайд 179</vt:lpstr>
      <vt:lpstr>Слайд 180</vt:lpstr>
      <vt:lpstr>Слайд 181</vt:lpstr>
      <vt:lpstr>Слайд 182</vt:lpstr>
      <vt:lpstr>Слайд 183</vt:lpstr>
      <vt:lpstr>Слайд 184</vt:lpstr>
      <vt:lpstr>Слайд 185</vt:lpstr>
      <vt:lpstr>Слайд 186</vt:lpstr>
      <vt:lpstr>Слайд 187</vt:lpstr>
      <vt:lpstr>Слайд 188</vt:lpstr>
      <vt:lpstr>Слайд 189</vt:lpstr>
      <vt:lpstr>Слайд 190</vt:lpstr>
      <vt:lpstr>Слайд 191</vt:lpstr>
      <vt:lpstr>Слайд 192</vt:lpstr>
      <vt:lpstr>Слайд 193</vt:lpstr>
      <vt:lpstr>Слайд 194</vt:lpstr>
      <vt:lpstr>Слайд 195</vt:lpstr>
      <vt:lpstr>Слайд 196</vt:lpstr>
      <vt:lpstr>Слайд 197</vt:lpstr>
      <vt:lpstr>Слайд 198</vt:lpstr>
      <vt:lpstr>Слайд 199</vt:lpstr>
      <vt:lpstr>Слайд 200</vt:lpstr>
      <vt:lpstr>Слайд 201</vt:lpstr>
      <vt:lpstr>Слайд 202</vt:lpstr>
      <vt:lpstr>Слайд 203</vt:lpstr>
      <vt:lpstr>Слайд 204</vt:lpstr>
      <vt:lpstr>Слайд 205</vt:lpstr>
      <vt:lpstr>Слайд 206</vt:lpstr>
      <vt:lpstr>Слайд 207</vt:lpstr>
      <vt:lpstr>Слайд 208</vt:lpstr>
      <vt:lpstr>Слайд 209</vt:lpstr>
      <vt:lpstr>Слайд 210</vt:lpstr>
      <vt:lpstr>Слайд 211</vt:lpstr>
      <vt:lpstr>Слайд 212</vt:lpstr>
      <vt:lpstr>Слайд 213</vt:lpstr>
      <vt:lpstr>Слайд 214</vt:lpstr>
      <vt:lpstr>Слайд 215</vt:lpstr>
      <vt:lpstr>Слайд 216</vt:lpstr>
      <vt:lpstr>Слайд 217</vt:lpstr>
      <vt:lpstr>Слайд 218</vt:lpstr>
      <vt:lpstr>Слайд 219</vt:lpstr>
      <vt:lpstr>Слайд 220</vt:lpstr>
      <vt:lpstr>Слайд 221</vt:lpstr>
      <vt:lpstr>Вопросы</vt:lpstr>
      <vt:lpstr>Слайд 223</vt:lpstr>
      <vt:lpstr>Элементы ферм</vt:lpstr>
      <vt:lpstr>Слайд 225</vt:lpstr>
      <vt:lpstr>Слайд 226</vt:lpstr>
      <vt:lpstr>Слайд 227</vt:lpstr>
      <vt:lpstr>Типы сечений стержней легких ферм</vt:lpstr>
      <vt:lpstr>Типы сечений стержней тяжелых ферм</vt:lpstr>
      <vt:lpstr>Слайд 230</vt:lpstr>
      <vt:lpstr>Расчет нагрузки на ферму</vt:lpstr>
      <vt:lpstr>Сбор нагрузок</vt:lpstr>
      <vt:lpstr>Определение усилий в стержнях ферм</vt:lpstr>
      <vt:lpstr>Подбор сечений стержней фермы</vt:lpstr>
      <vt:lpstr>Расчетные длины стержней фермы</vt:lpstr>
      <vt:lpstr>Фермы из парных уголков</vt:lpstr>
      <vt:lpstr>Узлы ферм из парных уголков </vt:lpstr>
      <vt:lpstr>Опорные узлы ферм из парных уголков</vt:lpstr>
      <vt:lpstr>Узлы ферм с поясами из тавров</vt:lpstr>
      <vt:lpstr>Узлы трубчатых ферм</vt:lpstr>
      <vt:lpstr>Стыковые соединения труб</vt:lpstr>
      <vt:lpstr>Опорные узлы трубчатых ферм</vt:lpstr>
      <vt:lpstr>Узлы ферм из гнутозамкнутых профилей</vt:lpstr>
      <vt:lpstr>Узел с расцентровкой осей стержней</vt:lpstr>
      <vt:lpstr>Лекция 12</vt:lpstr>
      <vt:lpstr>Слайд 246</vt:lpstr>
      <vt:lpstr>Размещение колонн однопролетного здания</vt:lpstr>
      <vt:lpstr>Размещение колонн многопролетных зданий</vt:lpstr>
      <vt:lpstr>Предельные размеры температурных блоков зданий</vt:lpstr>
      <vt:lpstr>Компоновка поперечных рам</vt:lpstr>
      <vt:lpstr>Связи</vt:lpstr>
      <vt:lpstr>Схемы конструкций жестких дисков связей между колоннами</vt:lpstr>
      <vt:lpstr>Расположение связей между колоннами в зданиях</vt:lpstr>
      <vt:lpstr>Связи между фермами</vt:lpstr>
      <vt:lpstr>Схемы систем связей по покрытию</vt:lpstr>
      <vt:lpstr>Размещение связей по поясам ферм в многопролетных зданиях</vt:lpstr>
      <vt:lpstr>Схемы покрытий </vt:lpstr>
      <vt:lpstr>Узлы ферм из парных уголков </vt:lpstr>
      <vt:lpstr>Схемы конструкций фахверка и сечения его элементов</vt:lpstr>
      <vt:lpstr>Слайд 260</vt:lpstr>
      <vt:lpstr>Слайд 261</vt:lpstr>
      <vt:lpstr>Слайд 262</vt:lpstr>
      <vt:lpstr>Покрытия промышленных зданий в общем случае состоят из следующих элементов:</vt:lpstr>
      <vt:lpstr>Схемы ферм покрытий</vt:lpstr>
      <vt:lpstr>Типовые схемы стропильных и подстропильных ферм для покрытия с уклоном кровли 2,5 %</vt:lpstr>
      <vt:lpstr>Расчет ферм</vt:lpstr>
      <vt:lpstr>Узлы опирания ферм на колонну сверху </vt:lpstr>
      <vt:lpstr>Узел опирания стропильной фермы на колонну сбоку</vt:lpstr>
      <vt:lpstr>Узел опирания подстропильной фермы на колонну</vt:lpstr>
      <vt:lpstr>Размещение связей по поясам ферм в многопролетных зданиях</vt:lpstr>
      <vt:lpstr>Связи между фермами</vt:lpstr>
      <vt:lpstr>Схемы систем связей по покрытию</vt:lpstr>
      <vt:lpstr>Прогоны</vt:lpstr>
      <vt:lpstr>Типы сечения прогонов</vt:lpstr>
      <vt:lpstr>Расчетные схемы прогонов</vt:lpstr>
      <vt:lpstr>Вертикальная нагрузка на прогон определяется по формуле</vt:lpstr>
      <vt:lpstr>Фонари </vt:lpstr>
      <vt:lpstr>Схемы аэрационных фонарей</vt:lpstr>
      <vt:lpstr>Слайд 279</vt:lpstr>
      <vt:lpstr>Подкрановые конструкции</vt:lpstr>
      <vt:lpstr>Схема подкрановых конструкций</vt:lpstr>
      <vt:lpstr> Типы подкрановых конструкций</vt:lpstr>
      <vt:lpstr>Подвесное подъемно-транспортное оборудование</vt:lpstr>
      <vt:lpstr>Типы сечений сплошных подкрановых балок</vt:lpstr>
      <vt:lpstr>Тормозные балки</vt:lpstr>
      <vt:lpstr>Расчетные схемы к определению расчетных усилий в разрезных подкрановых балках</vt:lpstr>
      <vt:lpstr>Расчетные значения изгибающего момента и поперечной силы от вертикальной нагрузки определяется по формуле</vt:lpstr>
      <vt:lpstr>Слайд 288</vt:lpstr>
      <vt:lpstr>Слайд 289</vt:lpstr>
      <vt:lpstr>Слайд 290</vt:lpstr>
      <vt:lpstr>Слайд 291</vt:lpstr>
      <vt:lpstr>Расчетные схемы узла крепления подкрановых балок к колонне</vt:lpstr>
      <vt:lpstr>Узлы крепления разрезных подкрановых балок к колонам</vt:lpstr>
      <vt:lpstr>Крепление рельсов к подкрановой балке</vt:lpstr>
      <vt:lpstr>Пружинное крепление рельса, установленного на упругую прокладку</vt:lpstr>
      <vt:lpstr>Слайд 296</vt:lpstr>
      <vt:lpstr>Пространственные конструкции</vt:lpstr>
      <vt:lpstr>Плоские сетчатые покрытия (структуры)</vt:lpstr>
      <vt:lpstr>Типы структурных покрытий с ячейками:</vt:lpstr>
      <vt:lpstr>Вантово- структурное покрытие</vt:lpstr>
      <vt:lpstr>Узлы структурных конструкций</vt:lpstr>
      <vt:lpstr>Сетчатые цилиндрические оболочки</vt:lpstr>
      <vt:lpstr>Схемы сеток оболочек  (развертки поверхностей)</vt:lpstr>
      <vt:lpstr>Типы куполов</vt:lpstr>
      <vt:lpstr>Расчетная схема эквивалентной затяжки</vt:lpstr>
      <vt:lpstr>Расчетная схема ребристо –кольцевого купола на вертикальную нагрузку</vt:lpstr>
      <vt:lpstr>Ребристые купола</vt:lpstr>
      <vt:lpstr>Сетчатые купола</vt:lpstr>
      <vt:lpstr>Панельные купола </vt:lpstr>
      <vt:lpstr>Слайд 310</vt:lpstr>
      <vt:lpstr>Классификация конструктивных схем каркасов многоэтажных зданий</vt:lpstr>
      <vt:lpstr>Основные рамные системы</vt:lpstr>
      <vt:lpstr>Основные связевые системы</vt:lpstr>
      <vt:lpstr>Рамно-связевые системы с жесткими включениями</vt:lpstr>
      <vt:lpstr>Рамно-связевые системы с горизонтальными поясами жесткости</vt:lpstr>
      <vt:lpstr>Рамно-связевые системы с поясами жесткости и ростверками</vt:lpstr>
      <vt:lpstr>Ствольные системы</vt:lpstr>
      <vt:lpstr>Конструктивные элементы каркаса</vt:lpstr>
      <vt:lpstr>Типы сечений колонн </vt:lpstr>
      <vt:lpstr>Типы сечений ригелей, балок и ферм перекрытий</vt:lpstr>
      <vt:lpstr>Слайд 321</vt:lpstr>
      <vt:lpstr>Слайд 322</vt:lpstr>
      <vt:lpstr>Слайд 323</vt:lpstr>
      <vt:lpstr>Слайд 324</vt:lpstr>
      <vt:lpstr>Слайд 325</vt:lpstr>
      <vt:lpstr>Слайд 326</vt:lpstr>
      <vt:lpstr>Виды резервуаров:</vt:lpstr>
      <vt:lpstr>Слайд 328</vt:lpstr>
      <vt:lpstr>Вертикальные цилиндрические резервуары низкого давления</vt:lpstr>
      <vt:lpstr>Слайд 330</vt:lpstr>
      <vt:lpstr>Конструкции днищ вертикальных цилиндрических резервуаров низкого давления  </vt:lpstr>
      <vt:lpstr>Конструкция стенок</vt:lpstr>
      <vt:lpstr>Основные узлы корпуса резервуара </vt:lpstr>
      <vt:lpstr>Расчетная схема стенки вертикального цилиндрического резервуара:</vt:lpstr>
      <vt:lpstr>Расчет стенки</vt:lpstr>
      <vt:lpstr>Расчетная схема ребристой крыши</vt:lpstr>
      <vt:lpstr>Расчетная схема опорного кольца</vt:lpstr>
      <vt:lpstr>Вертикальные цилиндрические резервуары повышенного давления</vt:lpstr>
      <vt:lpstr>Слайд 339</vt:lpstr>
      <vt:lpstr>Сферические резервуары</vt:lpstr>
      <vt:lpstr>Схема раскроя оболочек</vt:lpstr>
      <vt:lpstr>Схемы опирания сферического резервуара</vt:lpstr>
      <vt:lpstr>Расчет сферического резервуара</vt:lpstr>
      <vt:lpstr>Слайд 344</vt:lpstr>
      <vt:lpstr>Изотермические резервуары</vt:lpstr>
      <vt:lpstr>Слайд 346</vt:lpstr>
      <vt:lpstr>Горизонтальные цилиндрические резервуары </vt:lpstr>
      <vt:lpstr>Типы днищ</vt:lpstr>
      <vt:lpstr>Расчетная схема горизонтального цилиндрического резервуара</vt:lpstr>
      <vt:lpstr>Слайд 350</vt:lpstr>
      <vt:lpstr>Расчет резервуара</vt:lpstr>
      <vt:lpstr>Слайд 352</vt:lpstr>
      <vt:lpstr>Бункеры</vt:lpstr>
      <vt:lpstr>Силосы</vt:lpstr>
      <vt:lpstr> Основными геометрическими параметрами бункера и силоса являются:</vt:lpstr>
      <vt:lpstr>Слайд 356</vt:lpstr>
      <vt:lpstr>Классификация бункеров</vt:lpstr>
      <vt:lpstr>Слайд 358</vt:lpstr>
      <vt:lpstr>Бункера с плоскими стенками</vt:lpstr>
      <vt:lpstr>Бункер с плоскими стенками</vt:lpstr>
      <vt:lpstr>Гибкие бункера</vt:lpstr>
      <vt:lpstr>Гибкий параболический бункер</vt:lpstr>
      <vt:lpstr>Круглые бункеры и силосы</vt:lpstr>
      <vt:lpstr>Схемы узла соединения стенки и воронки круглого бункера</vt:lpstr>
      <vt:lpstr>Слайд 365</vt:lpstr>
      <vt:lpstr>Башни</vt:lpstr>
      <vt:lpstr>Слайд 367</vt:lpstr>
      <vt:lpstr>Схемы типовых четырехгранных телевизионных башен</vt:lpstr>
      <vt:lpstr>Телевизионная башня высотой 275 м в Тбилиси </vt:lpstr>
      <vt:lpstr>Телевизионная башня высотой 312 м в Ереване</vt:lpstr>
      <vt:lpstr>Слайд 371</vt:lpstr>
      <vt:lpstr>Расчетные схемы к определению усилий в поясах </vt:lpstr>
      <vt:lpstr>Монтажные узлы типовых решетчатых башен</vt:lpstr>
      <vt:lpstr>Мачты</vt:lpstr>
      <vt:lpstr>Секция типовой радиомачты со стволом трехгранного очертания</vt:lpstr>
      <vt:lpstr>Расчетные схемы к определению усилий в стволе мачты</vt:lpstr>
      <vt:lpstr>Слайд 377</vt:lpstr>
      <vt:lpstr>Структура стоимости металлических конструкций</vt:lpstr>
      <vt:lpstr>По принятой в строительстве системе ценообразования отдельные составляющие стоимости металлических конструкций находятся приблизительно в следующих соотношениях, %:</vt:lpstr>
      <vt:lpstr> Структура производства по видам стальных конструкций характеризуется следующими соотношениями, % к общему количеству:</vt:lpstr>
      <vt:lpstr>Данные о трудоемкости изготовления стальных конструкций, усл. - ч/т</vt:lpstr>
      <vt:lpstr>Данные о трудоемкости изготовления стальных конструкций, усл. - ч/т</vt:lpstr>
      <vt:lpstr>Зависимость коэффициента трудоемкости от размера партии</vt:lpstr>
      <vt:lpstr>Трудоемкость изготовления можно определить по формуле</vt:lpstr>
      <vt:lpstr>При монтаже стальных конструкций трудовые затраты можно разделить по следующим видам работ, % обшей стоимости монтажа:</vt:lpstr>
      <vt:lpstr>Стоимость изготовленной и доставленной на приобъектный склад конструкции и соответствующая ей сметная цена выражаются формулой</vt:lpstr>
      <vt:lpstr>Стоимость монтажа определяется единичной расценкой данного вида работ и системой поправочных коэффициентов по формуле</vt:lpstr>
      <vt:lpstr>Стоимость установленных в проектное положение конструкций определяется прямыми затратами, накладными расходами и размерами прибыли монтажной организации по формуле</vt:lpstr>
      <vt:lpstr>Приведенные затраты, руб./т, вычисляют по формуле</vt:lpstr>
      <vt:lpstr>Слайд 390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1</dc:title>
  <dc:creator>Musy</dc:creator>
  <cp:lastModifiedBy>БГТУ</cp:lastModifiedBy>
  <cp:revision>81</cp:revision>
  <dcterms:created xsi:type="dcterms:W3CDTF">2013-01-20T09:39:09Z</dcterms:created>
  <dcterms:modified xsi:type="dcterms:W3CDTF">2015-12-30T10:59:19Z</dcterms:modified>
</cp:coreProperties>
</file>